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2" r:id="rId3"/>
    <p:sldId id="256" r:id="rId4"/>
    <p:sldId id="273" r:id="rId5"/>
    <p:sldId id="274" r:id="rId6"/>
    <p:sldId id="272" r:id="rId7"/>
    <p:sldId id="265" r:id="rId8"/>
    <p:sldId id="264" r:id="rId9"/>
    <p:sldId id="263" r:id="rId10"/>
    <p:sldId id="266" r:id="rId11"/>
    <p:sldId id="267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Текст 5"/>
          <p:cNvSpPr>
            <a:spLocks noGrp="1"/>
          </p:cNvSpPr>
          <p:nvPr>
            <p:ph type="body" idx="2"/>
          </p:nvPr>
        </p:nvSpPr>
        <p:spPr>
          <a:xfrm>
            <a:off x="4714876" y="2057400"/>
            <a:ext cx="4276724" cy="180022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2C0058"/>
                </a:solidFill>
              </a:rPr>
              <a:t>Прогимназии </a:t>
            </a:r>
          </a:p>
          <a:p>
            <a:pPr algn="ctr" eaLnBrk="1" hangingPunct="1"/>
            <a:r>
              <a:rPr lang="ru-RU" sz="2400" b="1" dirty="0" smtClean="0">
                <a:solidFill>
                  <a:srgbClr val="2C0058"/>
                </a:solidFill>
              </a:rPr>
              <a:t>НГДУ «</a:t>
            </a:r>
            <a:r>
              <a:rPr lang="ru-RU" sz="2400" b="1" dirty="0" err="1" smtClean="0">
                <a:solidFill>
                  <a:srgbClr val="2C0058"/>
                </a:solidFill>
              </a:rPr>
              <a:t>Ямашнефть</a:t>
            </a:r>
            <a:r>
              <a:rPr lang="ru-RU" sz="2400" b="1" dirty="0" smtClean="0">
                <a:solidFill>
                  <a:srgbClr val="2C0058"/>
                </a:solidFill>
              </a:rPr>
              <a:t>»</a:t>
            </a:r>
          </a:p>
          <a:p>
            <a:pPr algn="ctr" eaLnBrk="1" hangingPunct="1"/>
            <a:r>
              <a:rPr lang="ru-RU" sz="2400" b="1" dirty="0" smtClean="0">
                <a:solidFill>
                  <a:srgbClr val="2C0058"/>
                </a:solidFill>
              </a:rPr>
              <a:t> ОАО «</a:t>
            </a:r>
            <a:r>
              <a:rPr lang="ru-RU" sz="2400" b="1" dirty="0" err="1" smtClean="0">
                <a:solidFill>
                  <a:srgbClr val="2C0058"/>
                </a:solidFill>
              </a:rPr>
              <a:t>Татнефть</a:t>
            </a:r>
            <a:r>
              <a:rPr lang="ru-RU" sz="2400" b="1" dirty="0" smtClean="0">
                <a:solidFill>
                  <a:srgbClr val="2C0058"/>
                </a:solidFill>
              </a:rPr>
              <a:t>» </a:t>
            </a:r>
          </a:p>
          <a:p>
            <a:pPr algn="ctr" eaLnBrk="1" hangingPunct="1"/>
            <a:r>
              <a:rPr lang="ru-RU" sz="2400" b="1" dirty="0" smtClean="0">
                <a:solidFill>
                  <a:srgbClr val="2C0058"/>
                </a:solidFill>
              </a:rPr>
              <a:t> имени В.Д. </a:t>
            </a:r>
            <a:r>
              <a:rPr lang="ru-RU" sz="2400" b="1" dirty="0" err="1" smtClean="0">
                <a:solidFill>
                  <a:srgbClr val="2C0058"/>
                </a:solidFill>
              </a:rPr>
              <a:t>Шашина</a:t>
            </a:r>
            <a:endParaRPr lang="ru-RU" sz="2400" b="1" dirty="0" smtClean="0">
              <a:solidFill>
                <a:srgbClr val="2C0058"/>
              </a:solidFill>
            </a:endParaRPr>
          </a:p>
          <a:p>
            <a:endParaRPr lang="ru-RU" sz="2400" b="1" dirty="0" smtClean="0">
              <a:solidFill>
                <a:srgbClr val="480256"/>
              </a:solidFill>
            </a:endParaRPr>
          </a:p>
          <a:p>
            <a:endParaRPr lang="ru-RU" sz="2400" b="1" dirty="0" smtClean="0">
              <a:solidFill>
                <a:srgbClr val="480256"/>
              </a:solidFill>
            </a:endParaRPr>
          </a:p>
          <a:p>
            <a:pPr algn="ctr" eaLnBrk="1" hangingPunct="1"/>
            <a:endParaRPr lang="ru-RU" sz="2400" b="1" dirty="0" smtClean="0">
              <a:solidFill>
                <a:srgbClr val="2C0058"/>
              </a:solidFill>
            </a:endParaRPr>
          </a:p>
        </p:txBody>
      </p:sp>
      <p:pic>
        <p:nvPicPr>
          <p:cNvPr id="3076" name="Picture 2" descr="C:\Documents and Settings\1\Мои документы\Мои рисунки\Плешакова Римма Рафкатовн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85720" y="1285860"/>
            <a:ext cx="4119530" cy="52430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WordArt 8"/>
          <p:cNvSpPr>
            <a:spLocks noChangeArrowheads="1" noChangeShapeType="1" noTextEdit="1"/>
          </p:cNvSpPr>
          <p:nvPr/>
        </p:nvSpPr>
        <p:spPr bwMode="auto">
          <a:xfrm>
            <a:off x="4786314" y="1285860"/>
            <a:ext cx="3995742" cy="3428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1"/>
                </a:gradFill>
                <a:latin typeface="Garamond"/>
              </a:rPr>
              <a:t>педагог-психолог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5400000" scaled="1"/>
              </a:gradFill>
              <a:latin typeface="Garamond"/>
            </a:endParaRP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642910" y="285728"/>
            <a:ext cx="8153400" cy="781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Плешакова Римма </a:t>
            </a:r>
            <a:r>
              <a:rPr lang="ru-RU" sz="3600" b="1" kern="10" dirty="0" err="1" smtClean="0">
                <a:ln w="19050">
                  <a:solidFill>
                    <a:srgbClr val="8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/>
              </a:rPr>
              <a:t>Рафкатовна</a:t>
            </a:r>
            <a:endParaRPr lang="ru-RU" sz="3600" b="1" kern="10" dirty="0">
              <a:ln w="19050">
                <a:solidFill>
                  <a:srgbClr val="80008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43438" y="4214818"/>
            <a:ext cx="427672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480256"/>
                </a:solidFill>
              </a:rPr>
              <a:t>Педагогический стаж – 16 лет</a:t>
            </a:r>
          </a:p>
          <a:p>
            <a:endParaRPr lang="ru-RU" sz="2200" b="1" dirty="0">
              <a:solidFill>
                <a:srgbClr val="480256"/>
              </a:solidFill>
            </a:endParaRPr>
          </a:p>
          <a:p>
            <a:r>
              <a:rPr lang="ru-RU" sz="2200" b="1" dirty="0" smtClean="0">
                <a:solidFill>
                  <a:srgbClr val="480256"/>
                </a:solidFill>
              </a:rPr>
              <a:t>Стаж </a:t>
            </a:r>
            <a:r>
              <a:rPr lang="ru-RU" sz="2200" b="1" dirty="0">
                <a:solidFill>
                  <a:srgbClr val="480256"/>
                </a:solidFill>
              </a:rPr>
              <a:t>работы</a:t>
            </a:r>
          </a:p>
          <a:p>
            <a:r>
              <a:rPr lang="ru-RU" sz="2200" b="1" dirty="0">
                <a:solidFill>
                  <a:srgbClr val="480256"/>
                </a:solidFill>
              </a:rPr>
              <a:t>педагогом-психологом -  </a:t>
            </a:r>
            <a:r>
              <a:rPr lang="ru-RU" sz="2200" b="1" dirty="0" smtClean="0">
                <a:solidFill>
                  <a:srgbClr val="480256"/>
                </a:solidFill>
              </a:rPr>
              <a:t>4 </a:t>
            </a:r>
            <a:r>
              <a:rPr lang="ru-RU" sz="2200" b="1" dirty="0">
                <a:solidFill>
                  <a:srgbClr val="480256"/>
                </a:solidFill>
              </a:rPr>
              <a:t>года  </a:t>
            </a:r>
          </a:p>
          <a:p>
            <a:endParaRPr lang="ru-RU" b="1" dirty="0">
              <a:solidFill>
                <a:srgbClr val="480256"/>
              </a:solidFill>
            </a:endParaRPr>
          </a:p>
          <a:p>
            <a:r>
              <a:rPr lang="ru-RU" sz="2200" b="1" dirty="0">
                <a:solidFill>
                  <a:srgbClr val="480256"/>
                </a:solidFill>
              </a:rPr>
              <a:t>Квалификационная категория - </a:t>
            </a:r>
            <a:r>
              <a:rPr lang="ru-RU" sz="2200" b="1" dirty="0" smtClean="0">
                <a:solidFill>
                  <a:srgbClr val="480256"/>
                </a:solidFill>
              </a:rPr>
              <a:t>первая</a:t>
            </a:r>
            <a:endParaRPr lang="ru-RU" sz="2200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Bookman Old Style" pitchFamily="18" charset="0"/>
              </a:rPr>
              <a:t>Какой из двух людей выше: </a:t>
            </a:r>
            <a:br>
              <a:rPr lang="ru-RU" sz="3100" dirty="0" smtClean="0">
                <a:latin typeface="Bookman Old Style" pitchFamily="18" charset="0"/>
              </a:rPr>
            </a:br>
            <a:r>
              <a:rPr lang="ru-RU" sz="3100" dirty="0" smtClean="0">
                <a:latin typeface="Bookman Old Style" pitchFamily="18" charset="0"/>
              </a:rPr>
              <a:t>карлик на переднем плане или человек, идущий позади всех? 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обман зрения картинки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71670" y="1714488"/>
            <a:ext cx="4929222" cy="478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Bookman Old Style" pitchFamily="18" charset="0"/>
              </a:rPr>
              <a:t>На рисунке изображены два отрезка. </a:t>
            </a:r>
            <a:br>
              <a:rPr lang="ru-RU" sz="3100" dirty="0" smtClean="0">
                <a:latin typeface="Bookman Old Style" pitchFamily="18" charset="0"/>
              </a:rPr>
            </a:br>
            <a:r>
              <a:rPr lang="ru-RU" sz="3100" dirty="0" smtClean="0">
                <a:latin typeface="Bookman Old Style" pitchFamily="18" charset="0"/>
              </a:rPr>
              <a:t>Какой из них длиннее?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обман зрения картинки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643050"/>
            <a:ext cx="667548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Глядя на рисунок, можно пронаблюдать иллюзию </a:t>
            </a:r>
            <a:r>
              <a:rPr lang="ru-RU" sz="2800" dirty="0" err="1" smtClean="0">
                <a:latin typeface="Bookman Old Style" pitchFamily="18" charset="0"/>
              </a:rPr>
              <a:t>цветовосприятия</a:t>
            </a:r>
            <a:r>
              <a:rPr lang="ru-RU" sz="2800" dirty="0" smtClean="0">
                <a:latin typeface="Bookman Old Style" pitchFamily="18" charset="0"/>
              </a:rPr>
              <a:t>. 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5122" name="Picture 2" descr="обман зрения картинки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2500306"/>
            <a:ext cx="8358246" cy="14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58246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Bookman Old Style" pitchFamily="18" charset="0"/>
              </a:rPr>
              <a:t>Сколько цветов вы ведите на следующей картинке?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Картинки обмана зрения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1285860"/>
            <a:ext cx="742952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Какими вам кажутся эти волны?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 Коричневые волны-полосы раскрашены? 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7170" name="Picture 2" descr="Картинки обмана зрения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1285859"/>
            <a:ext cx="7429552" cy="547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обман зрения картинки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571480"/>
            <a:ext cx="6715172" cy="522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Особенности восприятия детьми формы предметов и геометрических фигур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40719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/>
              <a:t>Восприятие </a:t>
            </a:r>
          </a:p>
          <a:p>
            <a:pPr algn="ctr">
              <a:buNone/>
            </a:pPr>
            <a:r>
              <a:rPr lang="ru-RU" i="1" dirty="0" smtClean="0"/>
              <a:t>– это отражение человеком предмета </a:t>
            </a:r>
          </a:p>
          <a:p>
            <a:pPr algn="ctr">
              <a:buNone/>
            </a:pPr>
            <a:r>
              <a:rPr lang="ru-RU" i="1" dirty="0" smtClean="0"/>
              <a:t>или явления в целом </a:t>
            </a:r>
          </a:p>
          <a:p>
            <a:pPr algn="ctr">
              <a:buNone/>
            </a:pPr>
            <a:r>
              <a:rPr lang="ru-RU" i="1" dirty="0" smtClean="0"/>
              <a:t>при непосредственном воздействии его </a:t>
            </a:r>
          </a:p>
          <a:p>
            <a:pPr algn="ctr">
              <a:buNone/>
            </a:pPr>
            <a:r>
              <a:rPr lang="ru-RU" i="1" dirty="0" smtClean="0"/>
              <a:t>на органы чувств.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звивающие методики, развитие восприятия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57686" y="2928934"/>
            <a:ext cx="4786314" cy="3929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2" descr="развитие тактильного восприятия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928802"/>
            <a:ext cx="2615480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прогимназия\Desktop\зрит воспр формы\для гмо дефектологов\зрит\11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72199" y="0"/>
            <a:ext cx="3071801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Users\прогимназия\Desktop\зрит воспр формы\для гмо дефектологов\зрит\1999091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3929066"/>
            <a:ext cx="4424560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 descr="C:\Users\прогимназия\Desktop\зима\пс\Smile picture 49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0" y="0"/>
            <a:ext cx="2643174" cy="1870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C:\Users\прогимназия\Desktop\зрит воспр формы\Рисунок1.pn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500298" y="0"/>
            <a:ext cx="3559175" cy="39989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1928794" y="2857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00232" y="192880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85720" y="421481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2264" y="42860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4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501090" y="321468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Bookman Old Style" pitchFamily="18" charset="0"/>
              </a:rPr>
              <a:t>Модальности восприятия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C:\Users\прогимназия\Desktop\зрит воспр формы\для гмо дефектологов\зрит\kids-puzzle-sof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2428868"/>
            <a:ext cx="772721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500166" y="1000108"/>
            <a:ext cx="67866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  <a:tabLst>
                <a:tab pos="630238" algn="l"/>
              </a:tabLst>
            </a:pPr>
            <a:r>
              <a:rPr lang="ru-RU" sz="2800" dirty="0" smtClean="0">
                <a:latin typeface="Bookman Old Style" pitchFamily="18" charset="0"/>
              </a:rPr>
              <a:t> визуальная (зрительно)</a:t>
            </a:r>
          </a:p>
          <a:p>
            <a:pPr>
              <a:buFont typeface="Wingdings" pitchFamily="2" charset="2"/>
              <a:buChar char="v"/>
              <a:tabLst>
                <a:tab pos="630238" algn="l"/>
              </a:tabLst>
            </a:pP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dirty="0" err="1" smtClean="0">
                <a:latin typeface="Bookman Old Style" pitchFamily="18" charset="0"/>
              </a:rPr>
              <a:t>аудиальная</a:t>
            </a:r>
            <a:r>
              <a:rPr lang="ru-RU" sz="2800" dirty="0" smtClean="0">
                <a:latin typeface="Bookman Old Style" pitchFamily="18" charset="0"/>
              </a:rPr>
              <a:t> (на слух) </a:t>
            </a:r>
          </a:p>
          <a:p>
            <a:pPr>
              <a:buFont typeface="Wingdings" pitchFamily="2" charset="2"/>
              <a:buChar char="v"/>
              <a:tabLst>
                <a:tab pos="630238" algn="l"/>
              </a:tabLst>
            </a:pPr>
            <a:r>
              <a:rPr lang="ru-RU" sz="2800" dirty="0" smtClean="0">
                <a:latin typeface="Bookman Old Style" pitchFamily="18" charset="0"/>
              </a:rPr>
              <a:t> кинестетическая (в ощущениях)</a:t>
            </a:r>
          </a:p>
          <a:p>
            <a:endParaRPr lang="ru-RU" sz="28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прогимназия\Desktop\зрит воспр формы\для гмо дефектологов\зрит\07labm1jd1272383412.jpg"/>
          <p:cNvPicPr>
            <a:picLocks noChangeAspect="1" noChangeArrowheads="1"/>
          </p:cNvPicPr>
          <p:nvPr/>
        </p:nvPicPr>
        <p:blipFill>
          <a:blip r:embed="rId2" cstate="screen">
            <a:lum/>
          </a:blip>
          <a:srcRect/>
          <a:stretch>
            <a:fillRect/>
          </a:stretch>
        </p:blipFill>
        <p:spPr bwMode="auto">
          <a:xfrm>
            <a:off x="48852" y="1000108"/>
            <a:ext cx="9095148" cy="58578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8572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Когда ребенок начинает различать геометрические фигуры? 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Новая папка\purple-nurple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14346" y="-48"/>
            <a:ext cx="9358346" cy="6858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401080" cy="1643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Какой из кругов, расположенных по середине, больше?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обман зрения картинки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814500"/>
            <a:ext cx="7358114" cy="441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20px-%D0%98%D1%80%D1%80%D0%B0%D0%B4%D0%B8%D0%B0%D1%86%D0%B8%D1%8F_%28%D0%BE%D0%BF%D1%82%D0%B8%D0%BA%D0%B0%2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57290" y="1571612"/>
            <a:ext cx="6500858" cy="327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Сколько лиц вы здесь видите?</a:t>
            </a: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1026" name="Picture 2" descr="08_clip_image008"/>
          <p:cNvPicPr>
            <a:picLocks noChangeAspect="1" noChangeArrowheads="1"/>
          </p:cNvPicPr>
          <p:nvPr/>
        </p:nvPicPr>
        <p:blipFill>
          <a:blip r:embed="rId2" cstate="screen"/>
          <a:srcRect b="9722"/>
          <a:stretch>
            <a:fillRect/>
          </a:stretch>
        </p:blipFill>
        <p:spPr bwMode="auto">
          <a:xfrm>
            <a:off x="2357422" y="2143116"/>
            <a:ext cx="4357718" cy="22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142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Особенности восприятия детьми формы предметов и геометрических фигур </vt:lpstr>
      <vt:lpstr>Слайд 3</vt:lpstr>
      <vt:lpstr>Модальности восприятия </vt:lpstr>
      <vt:lpstr>Слайд 5</vt:lpstr>
      <vt:lpstr>Слайд 6</vt:lpstr>
      <vt:lpstr>Какой из кругов, расположенных по середине, больше?  </vt:lpstr>
      <vt:lpstr>Слайд 8</vt:lpstr>
      <vt:lpstr>Сколько лиц вы здесь видите?</vt:lpstr>
      <vt:lpstr>Какой из двух людей выше:  карлик на переднем плане или человек, идущий позади всех?   </vt:lpstr>
      <vt:lpstr>На рисунке изображены два отрезка.  Какой из них длиннее? </vt:lpstr>
      <vt:lpstr>Глядя на рисунок, можно пронаблюдать иллюзию цветовосприятия. </vt:lpstr>
      <vt:lpstr>Сколько цветов вы ведите на следующей картинке?  </vt:lpstr>
      <vt:lpstr>Какими вам кажутся эти волны?  Коричневые волны-полосы раскрашены?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прогимназия</dc:creator>
  <cp:lastModifiedBy>прогимназия</cp:lastModifiedBy>
  <cp:revision>46</cp:revision>
  <dcterms:created xsi:type="dcterms:W3CDTF">2011-11-20T22:21:00Z</dcterms:created>
  <dcterms:modified xsi:type="dcterms:W3CDTF">2012-08-17T23:17:24Z</dcterms:modified>
</cp:coreProperties>
</file>