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9" r:id="rId2"/>
  </p:sldMasterIdLst>
  <p:sldIdLst>
    <p:sldId id="256" r:id="rId3"/>
    <p:sldId id="257" r:id="rId4"/>
    <p:sldId id="262" r:id="rId5"/>
    <p:sldId id="264" r:id="rId6"/>
    <p:sldId id="266" r:id="rId7"/>
    <p:sldId id="267" r:id="rId8"/>
    <p:sldId id="277" r:id="rId9"/>
    <p:sldId id="278" r:id="rId10"/>
    <p:sldId id="268" r:id="rId11"/>
    <p:sldId id="269" r:id="rId12"/>
    <p:sldId id="270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87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97873EC-AE4D-4EF9-AE20-383B21EB535A}" type="datetimeFigureOut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A20B9BC-744F-4621-8FE5-89B39BD885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A18F5F-40FE-4FB3-82A4-916C10F1508C}" type="datetimeFigureOut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8EBDD9-273A-49A9-BAE4-7CD3FC815F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3F16B0B1-A2A9-4051-9BD9-BD41DCADBCF4}" type="datetimeFigureOut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0860A70-C03B-4E75-ABD2-8B3F72875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71900" cy="36576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2E93A-AFD2-4942-BB4B-61B925EB5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2DC5F-F54F-4D4F-AC09-0903DC57D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7873EC-AE4D-4EF9-AE20-383B21EB535A}" type="datetimeFigureOut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0B9BC-744F-4621-8FE5-89B39BD885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0334D-8CF9-4CF3-9D92-7D91EAA3C224}" type="datetimeFigureOut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D2799-804A-4135-8815-F273938737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804B3D-3910-4920-93A2-F8F55A546360}" type="datetimeFigureOut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58595E07-5574-49E1-AD76-36B691897D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6DB04F-DBFE-4040-A4BD-2A36CD4A0FB5}" type="datetimeFigureOut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D6558-2A9F-415A-8277-2CECD85186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2DE903-1455-4F64-BDFE-5F04ED31498D}" type="datetimeFigureOut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8064D-847F-4CEF-B5A2-FAA444D2AD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4B7287-F461-4796-B521-4B3A5F03CC63}" type="datetimeFigureOut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0E0E9-2363-4858-8E81-F498D42E5C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90334D-8CF9-4CF3-9D92-7D91EAA3C224}" type="datetimeFigureOut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6D2799-804A-4135-8815-F273938737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C842D8-46FF-4E58-83A2-C67706EE3788}" type="datetimeFigureOut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9FE97-F362-4190-9844-023C3FDBC3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340C6-FEF0-42B2-9BCA-C80B552D203D}" type="datetimeFigureOut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BDAC6-F5FB-4671-98F3-D758715155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78470F-CF44-4A11-9873-AFA0311D1486}" type="datetimeFigureOut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9B0DD-3138-40A3-A124-4A4F9A2A00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18F5F-40FE-4FB3-82A4-916C10F1508C}" type="datetimeFigureOut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EBDD9-273A-49A9-BAE4-7CD3FC815F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6B0B1-A2A9-4051-9BD9-BD41DCADBCF4}" type="datetimeFigureOut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60A70-C03B-4E75-ABD2-8B3F72875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828800"/>
            <a:ext cx="3771900" cy="36576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2E93A-AFD2-4942-BB4B-61B925EB5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7804B3D-3910-4920-93A2-F8F55A546360}" type="datetimeFigureOut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58595E07-5574-49E1-AD76-36B691897D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6DB04F-DBFE-4040-A4BD-2A36CD4A0FB5}" type="datetimeFigureOut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4D6558-2A9F-415A-8277-2CECD85186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2DE903-1455-4F64-BDFE-5F04ED31498D}" type="datetimeFigureOut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28064D-847F-4CEF-B5A2-FAA444D2AD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4B7287-F461-4796-B521-4B3A5F03CC63}" type="datetimeFigureOut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00E0E9-2363-4858-8E81-F498D42E5C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DC842D8-46FF-4E58-83A2-C67706EE3788}" type="datetimeFigureOut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B9FE97-F362-4190-9844-023C3FDBC3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9340C6-FEF0-42B2-9BCA-C80B552D203D}" type="datetimeFigureOut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3BDAC6-F5FB-4671-98F3-D758715155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78470F-CF44-4A11-9873-AFA0311D1486}" type="datetimeFigureOut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39B0DD-3138-40A3-A124-4A4F9A2A00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F0DF9B0-9189-4DC7-BD99-669D6F7F636D}" type="datetimeFigureOut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A370B49-7928-47E9-AF19-26400977C9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F0DF9B0-9189-4DC7-BD99-669D6F7F636D}" type="datetimeFigureOut">
              <a:rPr lang="ru-RU" smtClean="0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A370B49-7928-47E9-AF19-26400977C9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3"/>
          <p:cNvSpPr>
            <a:spLocks noGrp="1"/>
          </p:cNvSpPr>
          <p:nvPr>
            <p:ph type="ctrTitle"/>
          </p:nvPr>
        </p:nvSpPr>
        <p:spPr>
          <a:xfrm>
            <a:off x="395288" y="2492375"/>
            <a:ext cx="8458200" cy="1470025"/>
          </a:xfrm>
        </p:spPr>
        <p:txBody>
          <a:bodyPr/>
          <a:lstStyle/>
          <a:p>
            <a:pPr eaLnBrk="1" hangingPunct="1"/>
            <a:r>
              <a:rPr lang="ru-RU" smtClean="0"/>
              <a:t>Воспитательная система«Солнышко»</a:t>
            </a:r>
          </a:p>
        </p:txBody>
      </p:sp>
      <p:sp>
        <p:nvSpPr>
          <p:cNvPr id="15362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29063" y="4214813"/>
            <a:ext cx="5000625" cy="1423987"/>
          </a:xfrm>
        </p:spPr>
        <p:txBody>
          <a:bodyPr/>
          <a:lstStyle/>
          <a:p>
            <a:pPr marL="63500" eaLnBrk="1" hangingPunct="1">
              <a:lnSpc>
                <a:spcPct val="80000"/>
              </a:lnSpc>
            </a:pPr>
            <a:r>
              <a:rPr lang="ru-RU" smtClean="0"/>
              <a:t>учителя начальных классов</a:t>
            </a:r>
          </a:p>
          <a:p>
            <a:pPr marL="63500" eaLnBrk="1" hangingPunct="1">
              <a:lnSpc>
                <a:spcPct val="80000"/>
              </a:lnSpc>
            </a:pPr>
            <a:r>
              <a:rPr lang="ru-RU" smtClean="0"/>
              <a:t> МОУ Романовская СОШ Лукьяновой Татьяны Викторовны</a:t>
            </a:r>
          </a:p>
        </p:txBody>
      </p:sp>
      <p:pic>
        <p:nvPicPr>
          <p:cNvPr id="15363" name="Picture 5" descr="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8289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«Право быть ребенком»(3класс)</a:t>
            </a:r>
          </a:p>
        </p:txBody>
      </p:sp>
      <p:pic>
        <p:nvPicPr>
          <p:cNvPr id="23553" name="Picture 2" descr="F:\система воспитат работы\картинки\права ребен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25" y="1828800"/>
            <a:ext cx="4562475" cy="4959350"/>
          </a:xfrm>
        </p:spPr>
      </p:pic>
      <p:sp>
        <p:nvSpPr>
          <p:cNvPr id="1843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276872"/>
            <a:ext cx="3490292" cy="4032448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</a:rPr>
              <a:t>Цель: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формирование знаний учащихся о праве, правовых нормах как регуляторах поведения человека в обществе.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</a:rPr>
              <a:t>Задачи: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формировать правовую культуру учащихся, свободного и ответственного самоопределения в сфере правовых отношений с обществом;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формировать у учащихся нравственное выполнение норм и правил окружающей жизни;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воспитание культуры принятия ответственных решений в жизненно значимых ситуациях, согласно требованиям  и нормам права.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способствовать осознанию учащимися ценности человеческой жизни, значения человеческих поступков в общении с людьми</a:t>
            </a:r>
            <a:r>
              <a:rPr lang="ru-RU" sz="1400" b="1" dirty="0" smtClean="0">
                <a:solidFill>
                  <a:schemeClr val="folHlink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4"/>
          <p:cNvSpPr>
            <a:spLocks noGrp="1"/>
          </p:cNvSpPr>
          <p:nvPr>
            <p:ph type="title"/>
          </p:nvPr>
        </p:nvSpPr>
        <p:spPr>
          <a:xfrm>
            <a:off x="539552" y="0"/>
            <a:ext cx="7342584" cy="1252537"/>
          </a:xfrm>
        </p:spPr>
        <p:txBody>
          <a:bodyPr/>
          <a:lstStyle/>
          <a:p>
            <a:pPr eaLnBrk="1" hangingPunct="1"/>
            <a:r>
              <a:rPr lang="ru-RU" dirty="0" smtClean="0"/>
              <a:t>«Мама , папа, я…»(4 класс)</a:t>
            </a:r>
          </a:p>
        </p:txBody>
      </p:sp>
      <p:pic>
        <p:nvPicPr>
          <p:cNvPr id="24579" name="Picture 2" descr="F:\система воспитат работы\картинки\семья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2204864"/>
            <a:ext cx="3744416" cy="3639824"/>
          </a:xfrm>
        </p:spPr>
      </p:pic>
      <p:sp>
        <p:nvSpPr>
          <p:cNvPr id="1945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11960" y="1916832"/>
            <a:ext cx="3771900" cy="4264025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Цель: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максимальное сближение интересов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родителей и педагогов по формированию физически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и нравственно развитой личности.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Задачи: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организовывать и совместно проводить досуг детей и родителей;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организовывать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психолого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- педагогическое просвещение родителей через систему родительских собраний, тематических и индивидуальных консультаций, бесед;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создать условия для благоприятного взаимодействия всех участников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учебно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- воспитательного процесса - педагогов, детей и родителей;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создавать  благоприятную атмосферу общения, направленную на преодоление конфликтных ситуаций в процессе воспитания учащихся в системе « учитель-ученик - родитель».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186737" cy="16414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4400" dirty="0" smtClean="0"/>
              <a:t>Ожидаемые результаты реализации программы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</a:rPr>
            </a:br>
            <a:endParaRPr lang="ru-RU" dirty="0"/>
          </a:p>
        </p:txBody>
      </p:sp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79512" y="215681"/>
            <a:ext cx="7848872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just"/>
            <a:endParaRPr lang="ru-RU" sz="1600" b="1" dirty="0">
              <a:cs typeface="Times New Roman" pitchFamily="18" charset="0"/>
            </a:endParaRPr>
          </a:p>
          <a:p>
            <a:pPr indent="457200" algn="just"/>
            <a:endParaRPr lang="ru-RU" sz="1600" b="1" dirty="0">
              <a:cs typeface="Times New Roman" pitchFamily="18" charset="0"/>
            </a:endParaRPr>
          </a:p>
          <a:p>
            <a:pPr indent="457200" algn="just"/>
            <a:endParaRPr lang="ru-RU" sz="1600" b="1" dirty="0">
              <a:cs typeface="Times New Roman" pitchFamily="18" charset="0"/>
            </a:endParaRPr>
          </a:p>
          <a:p>
            <a:pPr indent="457200" algn="just"/>
            <a:endParaRPr lang="ru-RU" sz="1600" b="1" dirty="0">
              <a:cs typeface="Times New Roman" pitchFamily="18" charset="0"/>
            </a:endParaRPr>
          </a:p>
          <a:p>
            <a:pPr indent="457200" algn="just"/>
            <a:endParaRPr lang="ru-RU" sz="1600" b="1" dirty="0">
              <a:cs typeface="Times New Roman" pitchFamily="18" charset="0"/>
            </a:endParaRPr>
          </a:p>
          <a:p>
            <a:pPr indent="457200" algn="just"/>
            <a:endParaRPr lang="ru-RU" sz="1600" b="1" dirty="0">
              <a:cs typeface="Times New Roman" pitchFamily="18" charset="0"/>
            </a:endParaRPr>
          </a:p>
          <a:p>
            <a:pPr indent="457200" algn="just"/>
            <a:endParaRPr lang="ru-RU" sz="1600" b="1" dirty="0">
              <a:cs typeface="Times New Roman" pitchFamily="18" charset="0"/>
            </a:endParaRPr>
          </a:p>
          <a:p>
            <a:pPr indent="457200" eaLnBrk="0" hangingPunct="0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К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концу начальной школы мне хотелось бы видеть в своих воспитанниках достаточно сформированные для их возраста личностные качества: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indent="457200" eaLnBrk="0" hangingPunct="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а) </a:t>
            </a:r>
            <a:r>
              <a:rPr lang="ru-RU" sz="1600" u="sng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патриотизм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indent="457200" eaLnBrk="0" hangingPunct="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(Отношение к Родине, селу, школе, классу, гордость за страну, забота о классе, школе).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indent="457200" eaLnBrk="0" hangingPunct="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б) </a:t>
            </a:r>
            <a:r>
              <a:rPr lang="ru-RU" sz="1600" u="sng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любознательность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indent="457200" eaLnBrk="0" hangingPunct="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(познавательная активность, стремление реализовать интеллектуальные способности)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indent="457200" eaLnBrk="0" hangingPunct="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в) </a:t>
            </a:r>
            <a:r>
              <a:rPr lang="ru-RU" sz="1600" u="sng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трудолюбие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indent="457200" eaLnBrk="0" hangingPunct="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( инициативность и творчество в труде, самостоятельность и бережное отношение к результатам труда)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indent="457200" eaLnBrk="0" hangingPunct="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г) </a:t>
            </a:r>
            <a:r>
              <a:rPr lang="ru-RU" sz="1600" u="sng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доброта и отзывчивость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indent="457200" eaLnBrk="0" hangingPunct="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(уважительное отношение к старшим, дружелюбное отношение к сверстникам, милосердие, честность в отношениях с товарищами и взрослыми)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indent="457200" eaLnBrk="0" hangingPunct="0"/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д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) </a:t>
            </a:r>
            <a:r>
              <a:rPr lang="ru-RU" sz="1600" u="sng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самодисциплина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indent="457200" eaLnBrk="0" hangingPunct="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(развитая добрая воля, самоуважение, соблюдение правил культуры поведения, организованность и пунктуальность</a:t>
            </a:r>
            <a:r>
              <a:rPr lang="ru-RU" sz="1600" dirty="0">
                <a:latin typeface="Georgia" pitchFamily="18" charset="0"/>
                <a:cs typeface="Times New Roman" pitchFamily="18" charset="0"/>
              </a:rPr>
              <a:t>)</a:t>
            </a:r>
            <a:endParaRPr lang="ru-RU" sz="1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8028384" cy="17145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400" b="1" dirty="0" smtClean="0"/>
              <a:t>Критерии </a:t>
            </a:r>
            <a:r>
              <a:rPr lang="ru-RU" sz="4400" b="1" dirty="0"/>
              <a:t>оценивания результатов реализации программы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0" y="0"/>
            <a:ext cx="244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cs typeface="Times New Roman" pitchFamily="18" charset="0"/>
              </a:rPr>
              <a:t>-</a:t>
            </a:r>
            <a:endParaRPr lang="ru-RU"/>
          </a:p>
        </p:txBody>
      </p:sp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323528" y="1916832"/>
            <a:ext cx="7786687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ru-RU" sz="1400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ru-RU" sz="1400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ru-RU" sz="1400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- динамика развития творческих способностей учащихся,  личностных качеств учащихся;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eaLnBrk="0" hangingPunct="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- личностные достижения учащихся, выраженные в новых знаниях, умениях, навыках;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eaLnBrk="0" hangingPunct="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- участие в различного рода конкурсах и соревнованиях;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eaLnBrk="0" hangingPunct="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- динамика в развитии умения конструктивного взаимодействия со сверстниками и взрослыми;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eaLnBrk="0" hangingPunct="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- наличие законов, традиций класса;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eaLnBrk="0" hangingPunct="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- наличие фото, видеоматериала;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eaLnBrk="0" hangingPunct="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- продукты творческой деятельности (газеты,  плакаты, сценарии);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eaLnBrk="0" hangingPunct="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- удовлетворенность детей, родителей организацией работы учителя.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7242048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Оценка эффективности реализации программы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755576" y="2094761"/>
            <a:ext cx="6816799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endParaRPr lang="ru-RU" b="1" dirty="0"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ru-RU" sz="3600" b="1" i="1" u="sng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через анкетирование</a:t>
            </a:r>
            <a:endParaRPr lang="ru-RU" sz="3600" b="1" i="1" u="sng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3600" b="1" i="1" u="sng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диагностику </a:t>
            </a:r>
            <a:r>
              <a:rPr lang="ru-RU" sz="3600" b="1" i="1" u="sng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уровня воспитанности</a:t>
            </a:r>
            <a:endParaRPr lang="ru-RU" sz="3600" b="1" i="1" u="sng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3600" b="1" i="1" u="sng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собеседование</a:t>
            </a:r>
            <a:endParaRPr lang="ru-RU" sz="3600" b="1" i="1" u="sng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3600" b="1" i="1" u="sng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тестирование</a:t>
            </a:r>
            <a:endParaRPr lang="en-US" sz="3600" b="1" i="1" u="sng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eaLnBrk="0" hangingPunct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23012"/>
            <a:ext cx="7920880" cy="10699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100" dirty="0" smtClean="0">
                <a:solidFill>
                  <a:srgbClr val="000099"/>
                </a:solidFill>
              </a:rPr>
              <a:t/>
            </a:r>
            <a:br>
              <a:rPr lang="ru-RU" sz="3100" dirty="0" smtClean="0">
                <a:solidFill>
                  <a:srgbClr val="000099"/>
                </a:solidFill>
              </a:rPr>
            </a:br>
            <a:r>
              <a:rPr lang="ru-RU" sz="3100" dirty="0">
                <a:solidFill>
                  <a:srgbClr val="000099"/>
                </a:solidFill>
              </a:rPr>
              <a:t/>
            </a:r>
            <a:br>
              <a:rPr lang="ru-RU" sz="3100" dirty="0">
                <a:solidFill>
                  <a:srgbClr val="000099"/>
                </a:solidFill>
              </a:rPr>
            </a:br>
            <a:r>
              <a:rPr lang="ru-RU" sz="3100" dirty="0" smtClean="0">
                <a:solidFill>
                  <a:srgbClr val="000099"/>
                </a:solidFill>
              </a:rPr>
              <a:t/>
            </a:r>
            <a:br>
              <a:rPr lang="ru-RU" sz="3100" dirty="0" smtClean="0">
                <a:solidFill>
                  <a:srgbClr val="000099"/>
                </a:solidFill>
              </a:rPr>
            </a:br>
            <a:r>
              <a:rPr lang="ru-RU" sz="3100" dirty="0">
                <a:solidFill>
                  <a:srgbClr val="000099"/>
                </a:solidFill>
              </a:rPr>
              <a:t/>
            </a:r>
            <a:br>
              <a:rPr lang="ru-RU" sz="3100" dirty="0">
                <a:solidFill>
                  <a:srgbClr val="000099"/>
                </a:solidFill>
              </a:rPr>
            </a:br>
            <a:r>
              <a:rPr lang="ru-RU" sz="3100" dirty="0" smtClean="0">
                <a:solidFill>
                  <a:srgbClr val="000099"/>
                </a:solidFill>
              </a:rPr>
              <a:t/>
            </a:r>
            <a:br>
              <a:rPr lang="ru-RU" sz="3100" dirty="0" smtClean="0">
                <a:solidFill>
                  <a:srgbClr val="000099"/>
                </a:solidFill>
              </a:rPr>
            </a:br>
            <a:r>
              <a:rPr lang="ru-RU" sz="3100" dirty="0">
                <a:solidFill>
                  <a:srgbClr val="000099"/>
                </a:solidFill>
              </a:rPr>
              <a:t/>
            </a:r>
            <a:br>
              <a:rPr lang="ru-RU" sz="3100" dirty="0">
                <a:solidFill>
                  <a:srgbClr val="000099"/>
                </a:solidFill>
              </a:rPr>
            </a:br>
            <a:r>
              <a:rPr lang="ru-RU" sz="3100" dirty="0" smtClean="0">
                <a:solidFill>
                  <a:srgbClr val="000099"/>
                </a:solidFill>
              </a:rPr>
              <a:t/>
            </a:r>
            <a:br>
              <a:rPr lang="ru-RU" sz="3100" dirty="0" smtClean="0">
                <a:solidFill>
                  <a:srgbClr val="000099"/>
                </a:solidFill>
              </a:rPr>
            </a:br>
            <a:r>
              <a:rPr lang="ru-RU" sz="3100" dirty="0">
                <a:solidFill>
                  <a:srgbClr val="000099"/>
                </a:solidFill>
              </a:rPr>
              <a:t/>
            </a:r>
            <a:br>
              <a:rPr lang="ru-RU" sz="3100" dirty="0">
                <a:solidFill>
                  <a:srgbClr val="000099"/>
                </a:solidFill>
              </a:rPr>
            </a:br>
            <a:r>
              <a:rPr lang="ru-RU" sz="3100" dirty="0" smtClean="0">
                <a:solidFill>
                  <a:srgbClr val="000099"/>
                </a:solidFill>
              </a:rPr>
              <a:t/>
            </a:r>
            <a:br>
              <a:rPr lang="ru-RU" sz="3100" dirty="0" smtClean="0">
                <a:solidFill>
                  <a:srgbClr val="000099"/>
                </a:solidFill>
              </a:rPr>
            </a:br>
            <a:r>
              <a:rPr lang="ru-RU" sz="3100" dirty="0">
                <a:solidFill>
                  <a:srgbClr val="000099"/>
                </a:solidFill>
              </a:rPr>
              <a:t/>
            </a:r>
            <a:br>
              <a:rPr lang="ru-RU" sz="3100" dirty="0">
                <a:solidFill>
                  <a:srgbClr val="000099"/>
                </a:solidFill>
              </a:rPr>
            </a:br>
            <a:r>
              <a:rPr lang="ru-RU" sz="3100" dirty="0" smtClean="0">
                <a:solidFill>
                  <a:srgbClr val="000099"/>
                </a:solidFill>
              </a:rPr>
              <a:t/>
            </a:r>
            <a:br>
              <a:rPr lang="ru-RU" sz="3100" dirty="0" smtClean="0">
                <a:solidFill>
                  <a:srgbClr val="000099"/>
                </a:solidFill>
              </a:rPr>
            </a:br>
            <a:r>
              <a:rPr lang="ru-RU" sz="3100" dirty="0">
                <a:solidFill>
                  <a:srgbClr val="000099"/>
                </a:solidFill>
              </a:rPr>
              <a:t/>
            </a:r>
            <a:br>
              <a:rPr lang="ru-RU" sz="3100" dirty="0">
                <a:solidFill>
                  <a:srgbClr val="000099"/>
                </a:solidFill>
              </a:rPr>
            </a:br>
            <a:r>
              <a:rPr lang="ru-RU" sz="3100" dirty="0" smtClean="0">
                <a:solidFill>
                  <a:srgbClr val="000099"/>
                </a:solidFill>
              </a:rPr>
              <a:t/>
            </a:r>
            <a:br>
              <a:rPr lang="ru-RU" sz="3100" dirty="0" smtClean="0">
                <a:solidFill>
                  <a:srgbClr val="000099"/>
                </a:solidFill>
              </a:rPr>
            </a:b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« ребенок- импульсивное существо, ему трудно понять нас. Это мы, воспитатели, обязаны понимать ребенка и строить наши воспитательные планы с учетом движений его души» </a:t>
            </a:r>
            <a:b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(по Ш.А. </a:t>
            </a:r>
            <a:r>
              <a:rPr lang="ru-RU" sz="4000" i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Амонашвили</a:t>
            </a: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)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rgbClr val="000099"/>
                </a:solidFill>
              </a:rPr>
              <a:t/>
            </a:r>
            <a:br>
              <a:rPr lang="ru-RU" dirty="0" smtClean="0">
                <a:solidFill>
                  <a:srgbClr val="000099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Я - личность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Научить человека быть счастливым нельзя,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но воспитать его так, чтобы он был счастливым, можно.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А.С. Макаренко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" y="0"/>
            <a:ext cx="8100392" cy="14319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ВОСПИТАТЕЛЬНАЯ СИСТЕМА КЛАССА</a:t>
            </a:r>
          </a:p>
        </p:txBody>
      </p:sp>
      <p:sp>
        <p:nvSpPr>
          <p:cNvPr id="21508" name="Rectangle 4"/>
          <p:cNvSpPr>
            <a:spLocks noGrp="1" noRot="1" noChangeArrowheads="1"/>
          </p:cNvSpPr>
          <p:nvPr>
            <p:ph sz="half" idx="1"/>
          </p:nvPr>
        </p:nvSpPr>
        <p:spPr>
          <a:xfrm>
            <a:off x="-324544" y="1628800"/>
            <a:ext cx="4537075" cy="4895850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dirty="0" smtClean="0"/>
              <a:t>  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dirty="0" smtClean="0"/>
              <a:t>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это способ организации жизнедеятельности и воспитания членов классного коллектива, представляющий собой совокупность взаимосвязанных компонентов. 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3200" dirty="0" smtClean="0"/>
          </a:p>
        </p:txBody>
      </p:sp>
      <p:sp>
        <p:nvSpPr>
          <p:cNvPr id="21509" name="Rectangle 5"/>
          <p:cNvSpPr>
            <a:spLocks noGrp="1" noRot="1" noChangeArrowheads="1"/>
          </p:cNvSpPr>
          <p:nvPr>
            <p:ph sz="half" idx="2"/>
          </p:nvPr>
        </p:nvSpPr>
        <p:spPr>
          <a:xfrm>
            <a:off x="3563888" y="1556792"/>
            <a:ext cx="4716462" cy="4464050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dirty="0" smtClean="0"/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это целостная и упорядоченная совокупность взаимодействующих компонентов, способствующих развитию личности школьника  в классном коллективе</a:t>
            </a:r>
            <a:r>
              <a:rPr lang="ru-RU" dirty="0" smtClean="0"/>
              <a:t>. 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4211960" y="1628800"/>
            <a:ext cx="863600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3275856" y="1628800"/>
            <a:ext cx="936625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215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  <p:bldP spid="21509" grpId="0" build="p"/>
      <p:bldP spid="21511" grpId="0" animBg="1"/>
      <p:bldP spid="215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folHlink"/>
                </a:solidFill>
              </a:rPr>
              <a:t/>
            </a:r>
            <a:br>
              <a:rPr lang="ru-RU" b="1" dirty="0" smtClean="0">
                <a:solidFill>
                  <a:schemeClr val="folHlink"/>
                </a:solidFill>
              </a:rPr>
            </a:b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Воспитательная система «Солнышко»</a:t>
            </a:r>
          </a:p>
        </p:txBody>
      </p:sp>
      <p:pic>
        <p:nvPicPr>
          <p:cNvPr id="18434" name="Picture 2" descr="F:\система воспитат работы\картинки\солнце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" y="1955800"/>
            <a:ext cx="3524250" cy="3902075"/>
          </a:xfrm>
        </p:spPr>
      </p:pic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635896" y="1844824"/>
            <a:ext cx="4679950" cy="44799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1400" b="1" i="1" u="sng" dirty="0" smtClean="0">
                <a:solidFill>
                  <a:schemeClr val="accent1">
                    <a:lumMod val="75000"/>
                  </a:schemeClr>
                </a:solidFill>
              </a:rPr>
              <a:t>Цель воспитательной системы:</a:t>
            </a:r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создание условий для развития младших школьников через организацию сотрудничества семьи и школы.</a:t>
            </a:r>
            <a:b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1400" b="1" i="1" u="sng" dirty="0" smtClean="0">
                <a:solidFill>
                  <a:schemeClr val="accent1">
                    <a:lumMod val="75000"/>
                  </a:schemeClr>
                </a:solidFill>
              </a:rPr>
              <a:t>Задачи:</a:t>
            </a:r>
            <a:br>
              <a:rPr lang="ru-RU" sz="1400" b="1" i="1" u="sng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400" b="1" i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Формировать сознание ребенка, ориентированного на умение при любых условиях сохранять уважение к  друг другу, взаимопонимание, стремление к взаимодействию;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Создать  в школе единое воспитательное пространство, главной ценностью которой является личность каждого ребенка, приобщение его к общечеловеческим ценностям;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Осваивать  и использовать  в практической деятельности новые педагогические технологии;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9275"/>
            <a:ext cx="7488832" cy="1295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Основные положения воспитательной  системы: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564904"/>
            <a:ext cx="7848872" cy="3136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Индивидуальный подход в воспитании и обучении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Творческий союз с родителями, учителями-предметниками, педагогом-психологом, администрацией, педагогом-организатором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Системность в работе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315416"/>
            <a:ext cx="6870700" cy="15001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 Здоровей-ка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( 1 класс)</a:t>
            </a:r>
          </a:p>
        </p:txBody>
      </p:sp>
      <p:pic>
        <p:nvPicPr>
          <p:cNvPr id="20482" name="i-main-pic" descr="Картинка 20 из 778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0680" y="1988840"/>
            <a:ext cx="3932695" cy="4032448"/>
          </a:xfrm>
        </p:spPr>
      </p:pic>
      <p:sp>
        <p:nvSpPr>
          <p:cNvPr id="717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55976" y="1916832"/>
            <a:ext cx="3771900" cy="476885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</a:rPr>
              <a:t>Цель: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использование соответствующих педагогических технологий и методических приемов для демонстрации учащимися значимости их физического и психического здоровья для будущего  самоутверждения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</a:rPr>
              <a:t>Задачи:</a:t>
            </a:r>
            <a:endParaRPr lang="ru-RU" sz="16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- знакомить учащихся с опытом и традициями предыдущих поколений по сохранению здоровья нации;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-формировать у учащихся культуру сохранения и совершенствования собственного здоровья;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- воспитывать уважительное отношение к людям, стремящимся сохранить свое здоровье и здоровье других людей.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38731">
            <a:off x="133229" y="864742"/>
            <a:ext cx="9039532" cy="50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5777">
            <a:off x="75332" y="892210"/>
            <a:ext cx="90935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243408"/>
            <a:ext cx="6870700" cy="1600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 Почемучки» ( 2 класс)</a:t>
            </a:r>
          </a:p>
        </p:txBody>
      </p:sp>
      <p:pic>
        <p:nvPicPr>
          <p:cNvPr id="22530" name="Picture 3" descr="F:\система воспитат работы\картинки\почемучки4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0050" y="2000250"/>
            <a:ext cx="4057650" cy="4143375"/>
          </a:xfrm>
        </p:spPr>
      </p:pic>
      <p:sp>
        <p:nvSpPr>
          <p:cNvPr id="16387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132856"/>
            <a:ext cx="3490292" cy="3657600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600" u="sng" dirty="0" smtClean="0">
                <a:solidFill>
                  <a:schemeClr val="accent1">
                    <a:lumMod val="75000"/>
                  </a:schemeClr>
                </a:solidFill>
              </a:rPr>
              <a:t>Цель: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оказание помощи ученикам в развитии способности действовать целесообразно, мыслить рационально и эффективно, проявлять свои интеллектуальные и исследовательские умения в окружающем мире.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600" u="sng" dirty="0" smtClean="0">
                <a:solidFill>
                  <a:schemeClr val="accent1">
                    <a:lumMod val="75000"/>
                  </a:schemeClr>
                </a:solidFill>
              </a:rPr>
              <a:t>Задачи: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определить круг реальных учебных возможностей каждого ученика, его ближайшую зону развития;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создать условия для продвижения учащихся в интеллектуальном развитии;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формировать культуру интеллектуального развития и совершенствования.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135</TotalTime>
  <Words>635</Words>
  <Application>Microsoft Office PowerPoint</Application>
  <PresentationFormat>Экран (4:3)</PresentationFormat>
  <Paragraphs>95</Paragraphs>
  <Slides>15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Изящная</vt:lpstr>
      <vt:lpstr>Апекс</vt:lpstr>
      <vt:lpstr>Воспитательная система«Солнышко»</vt:lpstr>
      <vt:lpstr>Я - личность</vt:lpstr>
      <vt:lpstr> ВОСПИТАТЕЛЬНАЯ СИСТЕМА КЛАССА</vt:lpstr>
      <vt:lpstr> Воспитательная система «Солнышко»</vt:lpstr>
      <vt:lpstr>Основные положения воспитательной  системы:</vt:lpstr>
      <vt:lpstr>« Здоровей-ка» ( 1 класс)</vt:lpstr>
      <vt:lpstr>Слайд 7</vt:lpstr>
      <vt:lpstr>Слайд 8</vt:lpstr>
      <vt:lpstr>« Почемучки» ( 2 класс)</vt:lpstr>
      <vt:lpstr>«Право быть ребенком»(3класс)</vt:lpstr>
      <vt:lpstr>«Мама , папа, я…»(4 класс)</vt:lpstr>
      <vt:lpstr> Ожидаемые результаты реализации программы </vt:lpstr>
      <vt:lpstr> Критерии оценивания результатов реализации программы </vt:lpstr>
      <vt:lpstr>  Оценка эффективности реализации программы  </vt:lpstr>
      <vt:lpstr>              « ребенок- импульсивное существо, ему трудно понять нас. Это мы, воспитатели, обязаны понимать ребенка и строить наши воспитательные планы с учетом движений его души»  (по Ш.А. Амонашвили)  </vt:lpstr>
    </vt:vector>
  </TitlesOfParts>
  <Company>РСОШ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Воспитательная программа «Солнышко»</dc:title>
  <dc:creator>Лукьянова Татьяна Викторовна</dc:creator>
  <cp:lastModifiedBy>АТТО</cp:lastModifiedBy>
  <cp:revision>21</cp:revision>
  <dcterms:created xsi:type="dcterms:W3CDTF">2013-11-25T07:03:47Z</dcterms:created>
  <dcterms:modified xsi:type="dcterms:W3CDTF">2013-12-01T07:57:24Z</dcterms:modified>
</cp:coreProperties>
</file>