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0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5050"/>
    <a:srgbClr val="FF7C80"/>
  </p:clrMru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107" y="5105400"/>
            <a:ext cx="6859786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grpSp>
        <p:nvGrpSpPr>
          <p:cNvPr id="4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Полилиния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8" name="Полилиния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9" name="Полилиния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0" name="Полилиния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1" name="Полилиния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2" name="Полилиния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3" name="Полилиния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4" name="Полилиния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5" name="Полилиния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6" name="Полилиния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7" name="Полилиния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8" name="Полилиния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9" name="Полилиния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0" name="Полилиния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1" name="Полилиния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2" name="Полилиния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3" name="Полилиния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4" name="Полилиния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5" name="Полилиния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6" name="Полилиния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7" name="Полилиния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8" name="Полилиния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9" name="Полилиния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0" name="Полилиния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1" name="Полилиния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2" name="Полилиния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3" name="Полилиния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4" name="Полилиния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5" name="Полилиния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6" name="Полилиния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7" name="Полилиния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8" name="Полилиния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9" name="Полилиния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0" name="Полилиния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1" name="Полилиния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2" name="Полилиния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3" name="Полилиния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4" name="Полилиния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5" name="Полилиния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6" name="Полилиния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7" name="Полилиния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8" name="Полилиния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9" name="Полилиния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0" name="Полилиния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1" name="Полилиния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2" name="Полилиния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3" name="Полилиния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4" name="Полилиния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5" name="Полилиния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6" name="Полилиния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7" name="Полилиния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8" name="Полилиния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9" name="Полилиния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0" name="Полилиния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1" name="Полилиния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2" name="Полилиния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3" name="Полилиния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4" name="Полилиния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5" name="Полилиния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6" name="Полилиния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7" name="Полилиния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8" name="Полилиния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9" name="Полилиния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0" name="Полилиния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1" name="Полилиния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2" name="Полилиния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3" name="Полилиния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4" name="Полилиния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5" name="Полилиния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6" name="Полилиния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7" name="Полилиния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8" name="Полилиния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9" name="Полилиния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0" name="Полилиния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1" name="Полилиния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2" name="Полилиния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3" name="Полилиния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4" name="Полилиния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5" name="Полилиния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6" name="Полилиния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7" name="Полилиния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8" name="Полилиния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9" name="Полилиния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0" name="Полилиния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1" name="Полилиния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2" name="Полилиния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3" name="Полилиния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4" name="Полилиния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5" name="Полилиния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6" name="Полилиния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7" name="Полилиния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8" name="Полилиния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9" name="Полилиния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0" name="Полилиния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1" name="Полилиния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2" name="Полилиния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3" name="Полилиния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4" name="Полилиния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5" name="Полилиния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6" name="Полилиния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7" name="Полилиния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8" name="Полилиния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9" name="Полилиния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0" name="Полилиния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1" name="Полилиния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2" name="Полилиния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3" name="Полилиния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4" name="Полилиния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5" name="Полилиния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6" name="Полилиния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7" name="Полилиния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8" name="Полилиния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9" name="Полилиния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0" name="Полилиния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1" name="Полилиния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2" name="Полилиния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3" name="Полилиния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4" name="Полилиния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5" name="Полилиния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6" name="Полилиния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7" name="Полилиния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8" name="Полилиния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9" name="Полилиния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674356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8" name="Полилиния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9" name="Полилиния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0" name="Полилиния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3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4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8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8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C515B-0956-401E-AE8D-CCD2D7C3DA14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CBC7-B6DD-40D1-AFA6-BB1E2405A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6793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4338754" y="3480593"/>
            <a:ext cx="6492240" cy="48019"/>
            <a:chOff x="1522413" y="1514475"/>
            <a:chExt cx="10569575" cy="64008"/>
          </a:xfrm>
        </p:grpSpPr>
        <p:sp>
          <p:nvSpPr>
            <p:cNvPr id="8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9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0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3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4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8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8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73233" y="274640"/>
            <a:ext cx="1028968" cy="5901747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128" y="277814"/>
            <a:ext cx="6859787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C515B-0956-401E-AE8D-CCD2D7C3DA14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CBC7-B6DD-40D1-AFA6-BB1E2405A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1791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8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9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0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3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4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4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4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C515B-0956-401E-AE8D-CCD2D7C3DA14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CBC7-B6DD-40D1-AFA6-BB1E2405A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447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Полилиния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7" name="Полилиния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8" name="Полилиния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9" name="Полилиния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0" name="Полилиния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1" name="Полилиния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2" name="Полилиния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3" name="Полилиния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4" name="Полилиния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5" name="Полилиния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6" name="Полилиния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7" name="Полилиния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8" name="Полилиния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9" name="Полилиния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0" name="Полилиния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1" name="Полилиния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2" name="Полилиния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3" name="Полилиния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4" name="Полилиния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5" name="Полилиния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6" name="Полилиния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7" name="Полилиния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8" name="Полилиния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9" name="Полилиния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0" name="Полилиния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1" name="Полилиния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2" name="Полилиния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3" name="Полилиния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4" name="Полилиния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5" name="Полилиния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6" name="Полилиния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7" name="Полилиния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8" name="Полилиния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9" name="Полилиния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0" name="Полилиния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1" name="Полилиния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2" name="Полилиния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3" name="Полилиния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4" name="Полилиния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5" name="Полилиния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6" name="Полилиния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7" name="Полилиния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8" name="Полилиния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9" name="Полилиния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0" name="Полилиния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1" name="Полилиния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2" name="Полилиния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3" name="Полилиния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4" name="Полилиния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5" name="Полилиния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6" name="Полилиния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7" name="Полилиния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8" name="Полилиния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9" name="Полилиния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0" name="Полилиния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1" name="Полилиния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2" name="Полилиния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3" name="Полилиния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4" name="Полилиния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5" name="Полилиния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6" name="Полилиния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7" name="Полилиния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8" name="Полилиния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9" name="Полилиния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0" name="Полилиния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1" name="Полилиния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2" name="Полилиния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3" name="Полилиния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4" name="Полилиния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5" name="Полилиния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6" name="Полилиния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7" name="Полилиния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8" name="Полилиния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9" name="Полилиния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0" name="Полилиния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1" name="Полилиния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2" name="Полилиния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3" name="Полилиния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4" name="Полилиния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5" name="Полилиния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6" name="Полилиния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7" name="Полилиния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8" name="Полилиния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9" name="Полилиния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0" name="Полилиния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1" name="Полилиния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2" name="Полилиния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3" name="Полилиния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4" name="Полилиния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5" name="Полилиния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6" name="Полилиния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7" name="Полилиния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8" name="Полилиния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9" name="Полилиния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0" name="Полилиния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1" name="Полилиния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2" name="Полилиния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3" name="Полилиния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4" name="Полилиния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5" name="Полилиния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6" name="Полилиния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7" name="Полилиния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8" name="Полилиния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9" name="Полилиния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0" name="Полилиния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1" name="Полилиния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2" name="Полилиния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3" name="Полилиния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4" name="Полилиния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5" name="Полилиния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6" name="Полилиния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7" name="Полилиния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8" name="Полилиния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9" name="Полилиния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0" name="Полилиния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1" name="Полилиния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2" name="Полилиния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3" name="Полилиния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4" name="Полилиния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5" name="Полилиния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6" name="Полилиния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7" name="Полилиния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8" name="Полилиния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1905000"/>
            <a:ext cx="6859786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5102526"/>
            <a:ext cx="6859786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C515B-0956-401E-AE8D-CCD2D7C3DA14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CBC7-B6DD-40D1-AFA6-BB1E2405A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8797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9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0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1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2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3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4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5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6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7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8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9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0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1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2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3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4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5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6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7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8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9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0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1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2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3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4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5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6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7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8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9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0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1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2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3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4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5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6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7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8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9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0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1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2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3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4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5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6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7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8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9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0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1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2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3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4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5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6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7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8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9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0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1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2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3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4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5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6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7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8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9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0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1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2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5563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32" y="1905000"/>
            <a:ext cx="331556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C515B-0956-401E-AE8D-CCD2D7C3DA14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CBC7-B6DD-40D1-AFA6-BB1E2405A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329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1" name="Полилиния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2" name="Полилиния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3" name="Полилиния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4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5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6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7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8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9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0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1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2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3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4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5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6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7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8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9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0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1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2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3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4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5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6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7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8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9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0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1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2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3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4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5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6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7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8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9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0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1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2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3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4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5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6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7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8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9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0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1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2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3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4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5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6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7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8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9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0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1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2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3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4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5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6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7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8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9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0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1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2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3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4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2107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8616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88616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C515B-0956-401E-AE8D-CCD2D7C3DA14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CBC7-B6DD-40D1-AFA6-BB1E2405A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2491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7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58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59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0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1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2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3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4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5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6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7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8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9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0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1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2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3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4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5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6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7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8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9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0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1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2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3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4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5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6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7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8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9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0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1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2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3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4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5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6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7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8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9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0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1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2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3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4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5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6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7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8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9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0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1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2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3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4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5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6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7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8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9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0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1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2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3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4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5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6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7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8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9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0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C515B-0956-401E-AE8D-CCD2D7C3DA14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CBC7-B6DD-40D1-AFA6-BB1E2405A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1561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C515B-0956-401E-AE8D-CCD2D7C3DA14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CBC7-B6DD-40D1-AFA6-BB1E2405A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596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frame"/>
          <p:cNvGrpSpPr/>
          <p:nvPr/>
        </p:nvGrpSpPr>
        <p:grpSpPr bwMode="invGray">
          <a:xfrm>
            <a:off x="3314242" y="1630822"/>
            <a:ext cx="4719500" cy="4575885"/>
            <a:chOff x="4417839" y="1630821"/>
            <a:chExt cx="6291028" cy="4575885"/>
          </a:xfrm>
        </p:grpSpPr>
        <p:grpSp>
          <p:nvGrpSpPr>
            <p:cNvPr id="9" name="Группа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0" name="Группа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Полилиния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Полилиния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Полилиния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11" name="Группа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Полилиния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Полилиния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Полилиния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12" name="Группа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13" name="Группа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Полилиния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Полилиния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Полилиния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14" name="Группа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Полилиния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Полилиния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Полилиния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3436" y="1905000"/>
            <a:ext cx="4253068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C515B-0956-401E-AE8D-CCD2D7C3DA14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CBC7-B6DD-40D1-AFA6-BB1E2405A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211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frame"/>
          <p:cNvGrpSpPr/>
          <p:nvPr/>
        </p:nvGrpSpPr>
        <p:grpSpPr bwMode="invGray">
          <a:xfrm flipH="1">
            <a:off x="1085908" y="1630822"/>
            <a:ext cx="4719500" cy="4575885"/>
            <a:chOff x="4417839" y="1630821"/>
            <a:chExt cx="6291028" cy="4575885"/>
          </a:xfrm>
        </p:grpSpPr>
        <p:grpSp>
          <p:nvGrpSpPr>
            <p:cNvPr id="9" name="Группа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0" name="Группа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Полилиния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Полилиния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Полилиния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11" name="Группа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Полилиния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Полилиния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Полилиния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12" name="Группа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13" name="Группа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Полилиния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Полилиния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Полилиния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14" name="Группа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Полилиния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Полилиния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Полилиния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Полилиния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Полилиния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Полилиния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Полилиния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Полилиния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Полилиния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Полилиния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Полилиния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Полилиния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Полилиния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Полилиния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Полилиния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Полилиния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Полилиния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Полилиния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Полилиния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Полилиния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Полилиния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Полилиния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Полилиния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Полилиния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Полилиния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Полилиния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Полилиния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Полилиния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Полилиния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Полилиния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Полилиния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Полилиния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Полилиния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Полилиния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Полилиния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Полилиния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Полилиния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Полилиния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Полилиния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Полилиния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Полилиния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Полилиния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Полилиния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Полилиния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Полилиния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Полилиния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Полилиния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Полилиния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Полилиния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Полилиния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Полилиния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Полилиния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Полилиния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Полилиния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Полилиния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Полилиния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Полилиния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Полилиния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Полилиния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Полилиния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Полилиния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Полилиния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Полилиния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Полилиния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Полилиния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Полилиния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Полилиния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Полилиния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Полилиния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Полилиния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Полилиния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Полилиния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Полилиния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Полилиния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09719" y="1884311"/>
            <a:ext cx="4253068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31014" y="3411748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C515B-0956-401E-AE8D-CCD2D7C3DA14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CBC7-B6DD-40D1-AFA6-BB1E2405A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7694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8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C515B-0956-401E-AE8D-CCD2D7C3DA14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4CBC7-B6DD-40D1-AFA6-BB1E2405A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latin typeface="Comic Sans MS" pitchFamily="66" charset="0"/>
              </a:rPr>
              <a:t>АГРЕССИЯ</a:t>
            </a:r>
            <a:endParaRPr lang="ru-RU" sz="5400" b="1" dirty="0">
              <a:ln>
                <a:solidFill>
                  <a:srgbClr val="FF0000"/>
                </a:solidFill>
              </a:ln>
              <a:solidFill>
                <a:srgbClr val="FF505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2d65d2b8e16745026c8a99f395d60371uniqueidcmcimag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988840"/>
            <a:ext cx="6120680" cy="407642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859785" cy="102076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Как выявить агрессивного ребенка?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5" name="Рисунок 4" descr="3026630013663755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0204" r="20204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Методы диагностики агрессивности ребенка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1772817"/>
            <a:ext cx="7488832" cy="448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FF99FF"/>
                </a:solidFill>
              </a:rPr>
              <a:t>Метод наблюдения </a:t>
            </a:r>
            <a:r>
              <a:rPr lang="ru-RU" sz="2400" b="1" dirty="0" smtClean="0"/>
              <a:t>(</a:t>
            </a:r>
            <a:r>
              <a:rPr lang="ru-RU" sz="2400" dirty="0" smtClean="0"/>
              <a:t>М. </a:t>
            </a:r>
            <a:r>
              <a:rPr lang="ru-RU" sz="2400" dirty="0" err="1" smtClean="0"/>
              <a:t>Алворд</a:t>
            </a:r>
            <a:r>
              <a:rPr lang="ru-RU" sz="2400" dirty="0" smtClean="0"/>
              <a:t> и П. </a:t>
            </a:r>
            <a:r>
              <a:rPr lang="ru-RU" sz="2400" dirty="0" smtClean="0"/>
              <a:t>Бейкер</a:t>
            </a:r>
            <a:r>
              <a:rPr lang="ru-RU" sz="2400" b="1" dirty="0" smtClean="0"/>
              <a:t>)</a:t>
            </a:r>
          </a:p>
          <a:p>
            <a:endParaRPr lang="ru-RU" sz="2400" b="1" dirty="0" smtClean="0"/>
          </a:p>
          <a:p>
            <a:r>
              <a:rPr lang="ru-RU" sz="2000" dirty="0" smtClean="0">
                <a:latin typeface="Comic Sans MS" pitchFamily="66" charset="0"/>
              </a:rPr>
              <a:t>Критерии </a:t>
            </a:r>
            <a:r>
              <a:rPr lang="ru-RU" sz="2000" dirty="0" smtClean="0">
                <a:latin typeface="Comic Sans MS" pitchFamily="66" charset="0"/>
              </a:rPr>
              <a:t>агрессивности</a:t>
            </a:r>
          </a:p>
          <a:p>
            <a:r>
              <a:rPr lang="ru-RU" sz="2000" dirty="0" smtClean="0">
                <a:latin typeface="Comic Sans MS" pitchFamily="66" charset="0"/>
              </a:rPr>
              <a:t>Ребенок</a:t>
            </a:r>
            <a:r>
              <a:rPr lang="ru-RU" sz="2000" dirty="0" smtClean="0">
                <a:latin typeface="Comic Sans MS" pitchFamily="66" charset="0"/>
              </a:rPr>
              <a:t>:</a:t>
            </a:r>
          </a:p>
          <a:p>
            <a:r>
              <a:rPr lang="ru-RU" sz="2000" dirty="0" smtClean="0">
                <a:latin typeface="Comic Sans MS" pitchFamily="66" charset="0"/>
              </a:rPr>
              <a:t>1. Часто теряет контроль над собой.</a:t>
            </a:r>
          </a:p>
          <a:p>
            <a:r>
              <a:rPr lang="ru-RU" sz="2000" dirty="0" smtClean="0">
                <a:latin typeface="Comic Sans MS" pitchFamily="66" charset="0"/>
              </a:rPr>
              <a:t>2. Часто спорит, ругается со взрослыми.</a:t>
            </a:r>
          </a:p>
          <a:p>
            <a:r>
              <a:rPr lang="ru-RU" sz="2000" dirty="0" smtClean="0">
                <a:latin typeface="Comic Sans MS" pitchFamily="66" charset="0"/>
              </a:rPr>
              <a:t>3. Часто отказывается выполнять правила.</a:t>
            </a:r>
          </a:p>
          <a:p>
            <a:r>
              <a:rPr lang="ru-RU" sz="2000" dirty="0" smtClean="0">
                <a:latin typeface="Comic Sans MS" pitchFamily="66" charset="0"/>
              </a:rPr>
              <a:t>4. Часто специально раздражает людей.</a:t>
            </a:r>
          </a:p>
          <a:p>
            <a:r>
              <a:rPr lang="ru-RU" sz="2000" dirty="0" smtClean="0">
                <a:latin typeface="Comic Sans MS" pitchFamily="66" charset="0"/>
              </a:rPr>
              <a:t>5. Часто винит других в своих ошибках.</a:t>
            </a:r>
          </a:p>
          <a:p>
            <a:r>
              <a:rPr lang="ru-RU" sz="2000" dirty="0" smtClean="0">
                <a:latin typeface="Comic Sans MS" pitchFamily="66" charset="0"/>
              </a:rPr>
              <a:t>6. Часто сердится и отказывается сделать что-либо.</a:t>
            </a:r>
          </a:p>
          <a:p>
            <a:r>
              <a:rPr lang="ru-RU" sz="2000" dirty="0" smtClean="0">
                <a:latin typeface="Comic Sans MS" pitchFamily="66" charset="0"/>
              </a:rPr>
              <a:t>7. Часто завистлив, мстителен.</a:t>
            </a:r>
          </a:p>
          <a:p>
            <a:r>
              <a:rPr lang="ru-RU" sz="2000" dirty="0" smtClean="0">
                <a:latin typeface="Comic Sans MS" pitchFamily="66" charset="0"/>
              </a:rPr>
              <a:t>8. Чувствителен, очень быстро реагирует на различные действия окружающих (детей и взрослых, которые нередко раздражают его</a:t>
            </a:r>
            <a:r>
              <a:rPr lang="ru-RU" sz="2000" dirty="0" smtClean="0">
                <a:latin typeface="Comic Sans MS" pitchFamily="66" charset="0"/>
              </a:rPr>
              <a:t>.</a:t>
            </a:r>
            <a:endParaRPr lang="ru-RU" sz="2000" dirty="0" smtClean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704856" cy="102076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Сравнительный анализ поведения аутсайдера, агрессора и уверенного в себе ребенка</a:t>
            </a:r>
            <a:endParaRPr lang="ru-RU" sz="2400" b="1" dirty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7" y="1844824"/>
          <a:ext cx="8280920" cy="482061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77869"/>
                <a:gridCol w="3554887"/>
                <a:gridCol w="3648164"/>
              </a:tblGrid>
              <a:tr h="2795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latin typeface="Comic Sans MS" pitchFamily="66" charset="0"/>
                        </a:rPr>
                        <a:t> </a:t>
                      </a:r>
                      <a:endParaRPr lang="ru-RU" sz="125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latin typeface="Comic Sans MS" pitchFamily="66" charset="0"/>
                        </a:rPr>
                        <a:t>Программа действий</a:t>
                      </a:r>
                      <a:endParaRPr lang="ru-RU" sz="125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latin typeface="Comic Sans MS" pitchFamily="66" charset="0"/>
                        </a:rPr>
                        <a:t>Отношение к окружающим</a:t>
                      </a:r>
                      <a:endParaRPr lang="ru-RU" sz="125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3978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omic Sans MS" pitchFamily="66" charset="0"/>
                        </a:rPr>
                        <a:t>аутсайдер</a:t>
                      </a:r>
                      <a:endParaRPr lang="ru-RU" sz="1250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omic Sans MS" pitchFamily="66" charset="0"/>
                        </a:rPr>
                        <a:t>Приносит себя в жертву, подавляет свои желания, чувства и эмоции, </a:t>
                      </a:r>
                      <a:r>
                        <a:rPr lang="ru-RU" sz="125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omic Sans MS" pitchFamily="66" charset="0"/>
                        </a:rPr>
                        <a:t>испытывает </a:t>
                      </a:r>
                      <a:r>
                        <a:rPr lang="ru-RU" sz="125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omic Sans MS" pitchFamily="66" charset="0"/>
                        </a:rPr>
                        <a:t>тревогу; позволяет другим делать выбор за себя; избегает конфликтов, не достигает своих целей</a:t>
                      </a:r>
                      <a:endParaRPr lang="ru-RU" sz="125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omic Sans MS" pitchFamily="66" charset="0"/>
                        </a:rPr>
                        <a:t>Чувствует симпатию, вину или презрение по отношению к соперникам, достигает своих целей за счет усидчивости и интеграции вне школы</a:t>
                      </a:r>
                      <a:endParaRPr lang="ru-RU" sz="125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3978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omic Sans MS" pitchFamily="66" charset="0"/>
                        </a:rPr>
                        <a:t>агрессор</a:t>
                      </a:r>
                      <a:endParaRPr lang="ru-RU" sz="125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omic Sans MS" pitchFamily="66" charset="0"/>
                        </a:rPr>
                        <a:t>Добивается своих целей за счет </a:t>
                      </a:r>
                      <a:r>
                        <a:rPr lang="ru-RU" sz="125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omic Sans MS" pitchFamily="66" charset="0"/>
                        </a:rPr>
                        <a:t>других </a:t>
                      </a:r>
                      <a:r>
                        <a:rPr lang="ru-RU" sz="125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omic Sans MS" pitchFamily="66" charset="0"/>
                        </a:rPr>
                        <a:t>детей; предпочитает демонстративно выражать свои эмоции и причинять вред другим, делает выбор за </a:t>
                      </a:r>
                      <a:r>
                        <a:rPr lang="ru-RU" sz="125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omic Sans MS" pitchFamily="66" charset="0"/>
                        </a:rPr>
                        <a:t>других,</a:t>
                      </a:r>
                      <a:r>
                        <a:rPr lang="ru-RU" sz="1250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ru-RU" sz="125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omic Sans MS" pitchFamily="66" charset="0"/>
                        </a:rPr>
                        <a:t>оскорбляет</a:t>
                      </a:r>
                      <a:r>
                        <a:rPr lang="ru-RU" sz="125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omic Sans MS" pitchFamily="66" charset="0"/>
                        </a:rPr>
                        <a:t>, если его мнение игнорируют</a:t>
                      </a:r>
                      <a:endParaRPr lang="ru-RU" sz="125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omic Sans MS" pitchFamily="66" charset="0"/>
                        </a:rPr>
                        <a:t>Чувствует себя победителем, чаще нападает, чем защищается, как и аутсайдер, может оказаться в изоляции от сверстников</a:t>
                      </a:r>
                      <a:endParaRPr lang="ru-RU" sz="125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773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omic Sans MS" pitchFamily="66" charset="0"/>
                        </a:rPr>
                        <a:t>Уверенный в себе ребенок</a:t>
                      </a:r>
                      <a:endParaRPr lang="ru-RU" sz="125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omic Sans MS" pitchFamily="66" charset="0"/>
                        </a:rPr>
                        <a:t>Утверждает собственную позицию; действует в своих интересах; адекватно выражает свои чувства; уважает права других людей, своих целей обычно достигает, сохраняет уважение к себе и другим</a:t>
                      </a:r>
                      <a:endParaRPr lang="ru-RU" sz="125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omic Sans MS" pitchFamily="66" charset="0"/>
                        </a:rPr>
                        <a:t>Ощущает уважение к своим нуждам и способен открыто выражать свои мысли и чувства; имеет возможность достигать цели; стойко переносит конфликтные ситуации</a:t>
                      </a:r>
                      <a:endParaRPr lang="ru-RU" sz="125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Методы диагностики агрессивности ребенка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916832"/>
            <a:ext cx="3861940" cy="231608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Опросные методы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:</a:t>
            </a:r>
            <a:endParaRPr lang="ru-RU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r>
              <a:rPr lang="ru-RU" sz="2000" dirty="0" smtClean="0">
                <a:latin typeface="Comic Sans MS" pitchFamily="66" charset="0"/>
              </a:rPr>
              <a:t>Различные анкеты</a:t>
            </a:r>
          </a:p>
          <a:p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Опросник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Баса-Дарки</a:t>
            </a:r>
            <a:endParaRPr lang="ru-RU" sz="2000" dirty="0" smtClean="0">
              <a:latin typeface="Comic Sans MS" pitchFamily="66" charset="0"/>
            </a:endParaRPr>
          </a:p>
          <a:p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smtClean="0">
                <a:latin typeface="Comic Sans MS" pitchFamily="66" charset="0"/>
              </a:rPr>
              <a:t>Тест </a:t>
            </a:r>
            <a:r>
              <a:rPr lang="ru-RU" sz="2000" dirty="0" err="1" smtClean="0">
                <a:latin typeface="Comic Sans MS" pitchFamily="66" charset="0"/>
              </a:rPr>
              <a:t>Ассингера</a:t>
            </a:r>
            <a:endParaRPr lang="ru-RU" sz="2000" dirty="0" smtClean="0"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3789041"/>
            <a:ext cx="5400600" cy="260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Проективные методы:</a:t>
            </a:r>
          </a:p>
          <a:p>
            <a:pPr>
              <a:lnSpc>
                <a:spcPct val="90000"/>
              </a:lnSpc>
            </a:pPr>
            <a:endParaRPr lang="ru-RU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smtClean="0">
                <a:latin typeface="Comic Sans MS" pitchFamily="66" charset="0"/>
              </a:rPr>
              <a:t>тест «Руки»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smtClean="0">
                <a:latin typeface="Comic Sans MS" pitchFamily="66" charset="0"/>
              </a:rPr>
              <a:t>«Дом-Дерево-Человек»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Comic Sans MS" pitchFamily="66" charset="0"/>
              </a:rPr>
              <a:t>Тест чернильных пятен </a:t>
            </a:r>
            <a:r>
              <a:rPr lang="ru-RU" sz="2000" dirty="0" err="1" smtClean="0">
                <a:latin typeface="Comic Sans MS" pitchFamily="66" charset="0"/>
              </a:rPr>
              <a:t>Роршаха</a:t>
            </a:r>
            <a:endParaRPr lang="ru-RU" sz="20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smtClean="0">
                <a:latin typeface="Comic Sans MS" pitchFamily="66" charset="0"/>
              </a:rPr>
              <a:t>методика «Несуществующее животное»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а №1. Тест руки Вагнера (Hand Tes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20955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Карта №2. Тест руки Вагнера (Hand Test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32656"/>
            <a:ext cx="20955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Карта №3. Тест руки Вагнера (Hand Tes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32656"/>
            <a:ext cx="20955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Карта №4. Тест руки Вагнера (Hand Test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276872"/>
            <a:ext cx="20955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Карта №5. Тест руки Вагнера (Hand Test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2276872"/>
            <a:ext cx="20955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Карта №6. Тест руки Вагнера (Hand Test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2276872"/>
            <a:ext cx="20955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Карта №7. Тест руки Вагнера (Hand Test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4293096"/>
            <a:ext cx="20955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Карта №8. Тест руки Вагнера (Hand Test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4293096"/>
            <a:ext cx="20955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Карта №9. Тест руки Вагнера (Hand Test)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112" y="4293096"/>
            <a:ext cx="20955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923928" y="6237312"/>
            <a:ext cx="453650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400" b="1" i="1" dirty="0" smtClean="0">
                <a:solidFill>
                  <a:srgbClr val="FFFF00"/>
                </a:solidFill>
              </a:rPr>
              <a:t>HAND - TEST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424847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latin typeface="Comic Sans MS" pitchFamily="66" charset="0"/>
                <a:cs typeface="Angsana New" pitchFamily="18" charset="-34"/>
              </a:rPr>
              <a:t>Агрессия </a:t>
            </a:r>
            <a:endParaRPr lang="ru-RU" sz="3200" b="1" dirty="0">
              <a:latin typeface="Comic Sans MS" pitchFamily="66" charset="0"/>
              <a:cs typeface="Angsana New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268760"/>
            <a:ext cx="777686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/>
              <a:t> любая форма поведения, которая нацелена на то, чтобы причинить кому-то физический и психологический ущерб.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4221088"/>
            <a:ext cx="331236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latin typeface="Comic Sans MS" pitchFamily="66" charset="0"/>
              </a:rPr>
              <a:t>Агрессивность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085184"/>
            <a:ext cx="784887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/>
              <a:t> черта характера личности, которую можно определить, как устойчивую установку, позицию, готовность к совершению агрессивных действий.</a:t>
            </a:r>
            <a:endParaRPr lang="ru-RU" sz="2400" dirty="0"/>
          </a:p>
        </p:txBody>
      </p:sp>
      <p:pic>
        <p:nvPicPr>
          <p:cNvPr id="7" name="Рисунок 6" descr="65724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348880"/>
            <a:ext cx="3240360" cy="25623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>
                    <a:lumMod val="85000"/>
                  </a:schemeClr>
                </a:solidFill>
                <a:latin typeface="Comic Sans MS" pitchFamily="66" charset="0"/>
              </a:rPr>
              <a:t>Виды агрессии</a:t>
            </a:r>
            <a:endParaRPr lang="ru-RU" sz="4800" b="1" dirty="0">
              <a:solidFill>
                <a:schemeClr val="tx1">
                  <a:lumMod val="8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 форме выражения:</a:t>
            </a:r>
          </a:p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Вербальная </a:t>
            </a:r>
            <a:r>
              <a:rPr lang="ru-RU" dirty="0" smtClean="0"/>
              <a:t>- </a:t>
            </a:r>
            <a:r>
              <a:rPr lang="ru-RU" dirty="0" smtClean="0"/>
              <a:t>выражение негативных чувств как через форму (ссора, крик, визг), так и через содержание вербальных реакций (угроза, проклятья, ругань</a:t>
            </a:r>
            <a:r>
              <a:rPr lang="ru-RU" dirty="0" smtClean="0"/>
              <a:t>);</a:t>
            </a:r>
          </a:p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Физическая</a:t>
            </a:r>
            <a:r>
              <a:rPr lang="ru-RU" dirty="0" smtClean="0"/>
              <a:t> - использование </a:t>
            </a:r>
            <a:r>
              <a:rPr lang="ru-RU" dirty="0" smtClean="0"/>
              <a:t>физической силы против другого лица или </a:t>
            </a:r>
            <a:r>
              <a:rPr lang="ru-RU" dirty="0" smtClean="0"/>
              <a:t>объекта.</a:t>
            </a: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>
                    <a:lumMod val="85000"/>
                  </a:schemeClr>
                </a:solidFill>
                <a:latin typeface="Comic Sans MS" pitchFamily="66" charset="0"/>
              </a:rPr>
              <a:t>Виды агрессии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 направленности на объект: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Внутренняя </a:t>
            </a:r>
            <a:r>
              <a:rPr lang="ru-RU" dirty="0" smtClean="0"/>
              <a:t>-  направлена </a:t>
            </a:r>
            <a:r>
              <a:rPr lang="ru-RU" dirty="0" smtClean="0"/>
              <a:t> на себя: самообвинении, самоунижении, нанесении себе телесных повреждений вплоть до самоубийства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Внешняя</a:t>
            </a:r>
            <a:r>
              <a:rPr lang="ru-RU" dirty="0" smtClean="0"/>
              <a:t> – направлена на окружающих или </a:t>
            </a:r>
            <a:r>
              <a:rPr lang="ru-RU" dirty="0" smtClean="0"/>
              <a:t> </a:t>
            </a:r>
            <a:r>
              <a:rPr lang="ru-RU" dirty="0" smtClean="0"/>
              <a:t>на </a:t>
            </a:r>
            <a:r>
              <a:rPr lang="ru-RU" dirty="0" smtClean="0"/>
              <a:t>безличные обстоятельства, предметы или социальное окружение 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Comic Sans MS" pitchFamily="66" charset="0"/>
              </a:rPr>
              <a:t>Виды агрессии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 открытости проявлений: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Прямая </a:t>
            </a:r>
            <a:r>
              <a:rPr lang="ru-RU" dirty="0" smtClean="0"/>
              <a:t>– направлена непосредственно </a:t>
            </a:r>
            <a:r>
              <a:rPr lang="ru-RU" dirty="0" smtClean="0"/>
              <a:t>на объект, вызывающий раздражение, тревогу или возбуждение: </a:t>
            </a:r>
            <a:r>
              <a:rPr lang="ru-RU" dirty="0" smtClean="0"/>
              <a:t>открытое хамство</a:t>
            </a:r>
            <a:r>
              <a:rPr lang="ru-RU" dirty="0" smtClean="0"/>
              <a:t>, применение физической силы или угрозы расправы и пр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Косвенная </a:t>
            </a:r>
            <a:r>
              <a:rPr lang="ru-RU" dirty="0" smtClean="0"/>
              <a:t>– обращена на </a:t>
            </a:r>
            <a:r>
              <a:rPr lang="ru-RU" dirty="0" smtClean="0"/>
              <a:t>объекты, непосредственно не вызывающие возбуждения и раздражения, но более удобные для проявления агрессии (они доступны и проявление агрессии в их адрес безопасно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Comic Sans MS" pitchFamily="66" charset="0"/>
              </a:rPr>
              <a:t>Виды агрессии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108" y="1905000"/>
            <a:ext cx="7246316" cy="4267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 целенаправленности: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Враждебная (эмоциональная) </a:t>
            </a:r>
            <a:r>
              <a:rPr lang="ru-RU" dirty="0" smtClean="0"/>
              <a:t>– исходит из внутреннего состояния гнева, ее конечная цель - причинить вред;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Инструментальная </a:t>
            </a:r>
            <a:r>
              <a:rPr lang="ru-RU" dirty="0" smtClean="0"/>
              <a:t> - </a:t>
            </a:r>
            <a:r>
              <a:rPr lang="ru-RU" dirty="0" smtClean="0"/>
              <a:t>причинение вреда не самоцель, а лишь средство достижения какой-либо другой </a:t>
            </a:r>
            <a:r>
              <a:rPr lang="ru-RU" dirty="0" smtClean="0"/>
              <a:t>цели.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92D050"/>
                </a:solidFill>
              </a:rPr>
              <a:t>Причины агрессии</a:t>
            </a:r>
            <a:endParaRPr lang="ru-RU" sz="4000" b="1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132856"/>
            <a:ext cx="4824536" cy="4104456"/>
          </a:xfrm>
        </p:spPr>
        <p:txBody>
          <a:bodyPr>
            <a:normAutofit/>
          </a:bodyPr>
          <a:lstStyle/>
          <a:p>
            <a:r>
              <a:rPr lang="ru-RU" dirty="0" smtClean="0"/>
              <a:t>Проблемы отношения внутри семьи</a:t>
            </a:r>
          </a:p>
          <a:p>
            <a:r>
              <a:rPr lang="ru-RU" dirty="0" smtClean="0"/>
              <a:t>Агрессивное поведение самих родителей</a:t>
            </a:r>
          </a:p>
          <a:p>
            <a:r>
              <a:rPr lang="ru-RU" dirty="0" smtClean="0"/>
              <a:t>Чрезмерный контроль ребенка или его отсутствие</a:t>
            </a:r>
          </a:p>
          <a:p>
            <a:r>
              <a:rPr lang="ru-RU" dirty="0" smtClean="0"/>
              <a:t>Избыток или недостаток внимания со стороны родителей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305627027_petrushki_net_vliyanie-semeynyh-konfliktov-na-detskuyu-psihik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564904"/>
            <a:ext cx="3672408" cy="24482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92D050"/>
                </a:solidFill>
              </a:rPr>
              <a:t>Причины агрессии</a:t>
            </a:r>
            <a:endParaRPr lang="ru-RU" sz="4000" b="1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916832"/>
            <a:ext cx="4510014" cy="42672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+mj-lt"/>
              </a:rPr>
              <a:t>Низкая самооценка</a:t>
            </a:r>
          </a:p>
          <a:p>
            <a:r>
              <a:rPr lang="ru-RU" dirty="0" smtClean="0">
                <a:latin typeface="+mj-lt"/>
              </a:rPr>
              <a:t>Повышенная раздражительность</a:t>
            </a:r>
          </a:p>
          <a:p>
            <a:r>
              <a:rPr lang="ru-RU" dirty="0" smtClean="0">
                <a:latin typeface="+mj-lt"/>
              </a:rPr>
              <a:t>Тревожность</a:t>
            </a:r>
          </a:p>
          <a:p>
            <a:r>
              <a:rPr lang="ru-RU" dirty="0" smtClean="0">
                <a:latin typeface="+mj-lt"/>
              </a:rPr>
              <a:t>Привлечение к себе внимания сверстников </a:t>
            </a:r>
          </a:p>
          <a:p>
            <a:r>
              <a:rPr lang="ru-RU" dirty="0" smtClean="0">
                <a:latin typeface="+mj-lt"/>
              </a:rPr>
              <a:t>Ущемление достоинств другого с целью подчеркнуть свое превосходство </a:t>
            </a:r>
          </a:p>
          <a:p>
            <a:endParaRPr lang="ru-RU" dirty="0" smtClean="0">
              <a:latin typeface="+mj-lt"/>
            </a:endParaRPr>
          </a:p>
        </p:txBody>
      </p:sp>
      <p:pic>
        <p:nvPicPr>
          <p:cNvPr id="4" name="Рисунок 3" descr="bullying-schoo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132856"/>
            <a:ext cx="3442566" cy="3369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92D050"/>
                </a:solidFill>
              </a:rPr>
              <a:t>Причины агрессии</a:t>
            </a:r>
            <a:endParaRPr lang="ru-RU" sz="4000" b="1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Переутомление</a:t>
            </a:r>
          </a:p>
          <a:p>
            <a:r>
              <a:rPr lang="ru-RU" dirty="0" smtClean="0"/>
              <a:t>Влияние шума, вибрации, тесноты, температуры воздуха</a:t>
            </a:r>
          </a:p>
          <a:p>
            <a:r>
              <a:rPr lang="ru-RU" dirty="0" smtClean="0"/>
              <a:t>Влияние СМИ</a:t>
            </a:r>
            <a:endParaRPr lang="ru-RU" dirty="0"/>
          </a:p>
        </p:txBody>
      </p:sp>
      <p:pic>
        <p:nvPicPr>
          <p:cNvPr id="4" name="Рисунок 3" descr="agressive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933056"/>
            <a:ext cx="4176886" cy="2324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9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2F2F2"/>
      </a:hlink>
      <a:folHlink>
        <a:srgbClr val="FFFF00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Тема9</Template>
  <TotalTime>193</TotalTime>
  <Words>571</Words>
  <Application>Microsoft Office PowerPoint</Application>
  <PresentationFormat>Экран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Тема9</vt:lpstr>
      <vt:lpstr>АГРЕССИЯ</vt:lpstr>
      <vt:lpstr>Слайд 2</vt:lpstr>
      <vt:lpstr>Виды агрессии</vt:lpstr>
      <vt:lpstr>Виды агрессии</vt:lpstr>
      <vt:lpstr>Виды агрессии</vt:lpstr>
      <vt:lpstr>Виды агрессии</vt:lpstr>
      <vt:lpstr>Причины агрессии</vt:lpstr>
      <vt:lpstr>Причины агрессии</vt:lpstr>
      <vt:lpstr>Причины агрессии</vt:lpstr>
      <vt:lpstr>Как выявить агрессивного ребенка?</vt:lpstr>
      <vt:lpstr>Методы диагностики агрессивности ребенка</vt:lpstr>
      <vt:lpstr>Сравнительный анализ поведения аутсайдера, агрессора и уверенного в себе ребенка</vt:lpstr>
      <vt:lpstr>Методы диагностики агрессивности ребенка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АГРЕССИЯ</dc:title>
  <dc:creator>Джаспер</dc:creator>
  <cp:lastModifiedBy>Джаспер</cp:lastModifiedBy>
  <cp:revision>22</cp:revision>
  <dcterms:created xsi:type="dcterms:W3CDTF">2014-05-17T11:07:02Z</dcterms:created>
  <dcterms:modified xsi:type="dcterms:W3CDTF">2014-05-18T19:24:33Z</dcterms:modified>
</cp:coreProperties>
</file>