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316" r:id="rId3"/>
    <p:sldId id="319" r:id="rId4"/>
    <p:sldId id="320" r:id="rId5"/>
    <p:sldId id="321" r:id="rId6"/>
    <p:sldId id="257" r:id="rId7"/>
    <p:sldId id="303" r:id="rId8"/>
    <p:sldId id="315" r:id="rId9"/>
    <p:sldId id="304" r:id="rId10"/>
    <p:sldId id="302" r:id="rId11"/>
    <p:sldId id="305" r:id="rId12"/>
    <p:sldId id="306" r:id="rId13"/>
    <p:sldId id="307" r:id="rId14"/>
    <p:sldId id="308" r:id="rId15"/>
    <p:sldId id="309" r:id="rId16"/>
    <p:sldId id="310" r:id="rId17"/>
    <p:sldId id="322" r:id="rId18"/>
    <p:sldId id="311" r:id="rId19"/>
    <p:sldId id="312" r:id="rId20"/>
    <p:sldId id="326" r:id="rId21"/>
    <p:sldId id="327" r:id="rId22"/>
    <p:sldId id="328" r:id="rId23"/>
    <p:sldId id="329" r:id="rId24"/>
    <p:sldId id="313" r:id="rId25"/>
    <p:sldId id="258" r:id="rId26"/>
    <p:sldId id="259" r:id="rId27"/>
    <p:sldId id="391" r:id="rId28"/>
    <p:sldId id="269" r:id="rId29"/>
    <p:sldId id="389" r:id="rId30"/>
    <p:sldId id="390" r:id="rId31"/>
    <p:sldId id="324" r:id="rId32"/>
    <p:sldId id="335" r:id="rId33"/>
    <p:sldId id="323" r:id="rId34"/>
    <p:sldId id="330" r:id="rId35"/>
    <p:sldId id="331" r:id="rId36"/>
    <p:sldId id="332" r:id="rId37"/>
    <p:sldId id="333" r:id="rId38"/>
    <p:sldId id="334" r:id="rId39"/>
    <p:sldId id="336" r:id="rId40"/>
    <p:sldId id="337" r:id="rId41"/>
    <p:sldId id="338" r:id="rId42"/>
    <p:sldId id="339" r:id="rId43"/>
    <p:sldId id="340" r:id="rId44"/>
    <p:sldId id="341" r:id="rId45"/>
    <p:sldId id="342" r:id="rId46"/>
    <p:sldId id="343" r:id="rId47"/>
    <p:sldId id="344" r:id="rId48"/>
    <p:sldId id="345" r:id="rId49"/>
    <p:sldId id="346" r:id="rId50"/>
    <p:sldId id="347" r:id="rId51"/>
    <p:sldId id="348" r:id="rId52"/>
    <p:sldId id="349" r:id="rId53"/>
    <p:sldId id="350" r:id="rId54"/>
    <p:sldId id="351" r:id="rId55"/>
    <p:sldId id="352" r:id="rId56"/>
    <p:sldId id="353" r:id="rId57"/>
    <p:sldId id="354" r:id="rId58"/>
    <p:sldId id="355" r:id="rId59"/>
    <p:sldId id="356" r:id="rId60"/>
    <p:sldId id="357" r:id="rId61"/>
    <p:sldId id="358" r:id="rId62"/>
    <p:sldId id="359" r:id="rId63"/>
    <p:sldId id="360" r:id="rId64"/>
    <p:sldId id="361" r:id="rId65"/>
    <p:sldId id="317" r:id="rId66"/>
    <p:sldId id="362" r:id="rId67"/>
    <p:sldId id="363" r:id="rId68"/>
    <p:sldId id="364" r:id="rId69"/>
    <p:sldId id="365" r:id="rId70"/>
    <p:sldId id="366" r:id="rId71"/>
    <p:sldId id="367" r:id="rId72"/>
    <p:sldId id="368" r:id="rId73"/>
    <p:sldId id="369" r:id="rId74"/>
    <p:sldId id="370" r:id="rId75"/>
    <p:sldId id="371" r:id="rId76"/>
    <p:sldId id="372" r:id="rId77"/>
    <p:sldId id="373" r:id="rId78"/>
    <p:sldId id="374" r:id="rId79"/>
    <p:sldId id="375" r:id="rId80"/>
    <p:sldId id="376" r:id="rId81"/>
    <p:sldId id="377" r:id="rId82"/>
    <p:sldId id="378" r:id="rId83"/>
    <p:sldId id="379" r:id="rId84"/>
    <p:sldId id="380" r:id="rId85"/>
    <p:sldId id="381" r:id="rId86"/>
    <p:sldId id="382" r:id="rId87"/>
    <p:sldId id="383" r:id="rId88"/>
    <p:sldId id="384" r:id="rId89"/>
    <p:sldId id="394" r:id="rId9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73" autoAdjust="0"/>
    <p:restoredTop sz="94660"/>
  </p:normalViewPr>
  <p:slideViewPr>
    <p:cSldViewPr>
      <p:cViewPr varScale="1">
        <p:scale>
          <a:sx n="68" d="100"/>
          <a:sy n="68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9C9CD56-E618-4542-BB0A-D546FDE4DF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7F7DB7-01AE-428A-B423-18F0F107DC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E7389-DBDB-405E-8B11-A7A110EC5E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3AEBE5-250C-4FBF-B79C-3B5534B585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AC60C2-2817-418E-B4D0-CABBBE46FD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64698C-5062-4544-B9AC-B5B835DE9B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F7E63-5464-4D97-AC85-337240D05B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CD597-3C64-49DC-8A1D-BB904B182C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9022E-14C6-4C7C-8ACC-D69B590CD0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5688DD-1D8C-4B8C-AB83-F1FE8AF969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AD0121-0728-424B-9BC4-0A96B333C6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1F6B50A2-17E6-47F7-826E-C70256187D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6000"/>
            <a:lum/>
          </a:blip>
          <a:srcRect/>
          <a:stretch>
            <a:fillRect t="-41000" b="-4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ru-RU" sz="3200" b="1" smtClean="0"/>
              <a:t>Современные технологии обучения младших школьников</a:t>
            </a:r>
            <a:r>
              <a:rPr lang="ru-RU" sz="2800" smtClean="0"/>
              <a:t> </a:t>
            </a:r>
            <a:br>
              <a:rPr lang="ru-RU" sz="2800" smtClean="0"/>
            </a:br>
            <a:r>
              <a:rPr lang="ru-RU" sz="2800" smtClean="0"/>
              <a:t>(</a:t>
            </a:r>
            <a:r>
              <a:rPr lang="ru-RU" sz="2400" smtClean="0"/>
              <a:t>деятельностный метод обучения, проблемно-диалогический</a:t>
            </a:r>
            <a:r>
              <a:rPr lang="ru-RU" sz="2800" smtClean="0"/>
              <a:t>)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ru-RU" sz="2400" smtClean="0"/>
              <a:t>Методы обучения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smtClean="0"/>
              <a:t>Методы обучения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Назначение УЧИТЕЛЯ в учебном процессе – </a:t>
            </a:r>
            <a:r>
              <a:rPr lang="ru-RU" i="1" smtClean="0">
                <a:solidFill>
                  <a:schemeClr val="hlink"/>
                </a:solidFill>
              </a:rPr>
              <a:t>организовать учебную деятельность каждого ученика.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smtClean="0"/>
              <a:t>Методы обучения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Класс – мастерская.</a:t>
            </a:r>
          </a:p>
          <a:p>
            <a:pPr eaLnBrk="1" hangingPunct="1"/>
            <a:r>
              <a:rPr lang="ru-RU" smtClean="0"/>
              <a:t>Учитель – мастер (Почему?).</a:t>
            </a:r>
          </a:p>
          <a:p>
            <a:pPr eaLnBrk="1" hangingPunct="1"/>
            <a:r>
              <a:rPr lang="ru-RU" smtClean="0"/>
              <a:t>Ученик – «рабочий-производственник» - 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smtClean="0"/>
              <a:t>Методы обучения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smtClean="0"/>
          </a:p>
          <a:p>
            <a:pPr eaLnBrk="1" hangingPunct="1"/>
            <a:r>
              <a:rPr lang="ru-RU" smtClean="0"/>
              <a:t>Он ещё не обучен.</a:t>
            </a:r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  <a:p>
            <a:pPr eaLnBrk="1" hangingPunct="1"/>
            <a:r>
              <a:rPr lang="ru-RU" smtClean="0"/>
              <a:t>Ученика надо </a:t>
            </a:r>
            <a:r>
              <a:rPr lang="ru-RU" smtClean="0">
                <a:solidFill>
                  <a:schemeClr val="hlink"/>
                </a:solidFill>
              </a:rPr>
              <a:t>НАУЧИТЬ УЧИТЬСЯ</a:t>
            </a:r>
            <a:r>
              <a:rPr lang="ru-RU" smtClean="0"/>
              <a:t>!</a:t>
            </a:r>
          </a:p>
          <a:p>
            <a:pPr eaLnBrk="1" hangingPunct="1"/>
            <a:endParaRPr lang="ru-RU" smtClean="0"/>
          </a:p>
          <a:p>
            <a:pPr eaLnBrk="1" hangingPunct="1"/>
            <a:r>
              <a:rPr lang="ru-RU" smtClean="0"/>
              <a:t>Что это означает «</a:t>
            </a:r>
            <a:r>
              <a:rPr lang="ru-RU" i="1" smtClean="0"/>
              <a:t>научить учиться </a:t>
            </a:r>
            <a:r>
              <a:rPr lang="ru-RU" smtClean="0"/>
              <a:t>»?</a:t>
            </a:r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smtClean="0"/>
              <a:t>Методы обучения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3600" smtClean="0"/>
              <a:t>Как происходит обучение?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smtClean="0"/>
              <a:t>Методы обучения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u="sng" smtClean="0"/>
              <a:t>УЧИТЕЛЬ:</a:t>
            </a:r>
          </a:p>
          <a:p>
            <a:pPr eaLnBrk="1" hangingPunct="1"/>
            <a:r>
              <a:rPr lang="ru-RU" smtClean="0"/>
              <a:t>ставит задачу перед учеником;</a:t>
            </a:r>
          </a:p>
          <a:p>
            <a:pPr eaLnBrk="1" hangingPunct="1"/>
            <a:r>
              <a:rPr lang="ru-RU" smtClean="0"/>
              <a:t>даёт ориентир для её решения (научное понятие);</a:t>
            </a:r>
          </a:p>
          <a:p>
            <a:pPr eaLnBrk="1" hangingPunct="1"/>
            <a:r>
              <a:rPr lang="ru-RU" smtClean="0"/>
              <a:t>предлагает схему или правило рассуждения;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smtClean="0"/>
              <a:t>Методы обучения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поддерживает, корректирует шаги ученика, помогая ему преодолеть рубеж, который Л.С. Выготский называл </a:t>
            </a:r>
            <a:r>
              <a:rPr lang="ru-RU" i="1" smtClean="0"/>
              <a:t>«зоной ближайшего развития»</a:t>
            </a:r>
            <a:r>
              <a:rPr lang="ru-RU" smtClean="0"/>
              <a:t> («не могу» - «могу с помощью учителя» - «могу сам»). </a:t>
            </a:r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smtClean="0"/>
              <a:t>Методы обучения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mtClean="0"/>
              <a:t>В этой ситуации происходит как бы </a:t>
            </a:r>
            <a:r>
              <a:rPr lang="ru-RU" u="sng" smtClean="0"/>
              <a:t>два процесса</a:t>
            </a:r>
            <a:r>
              <a:rPr lang="ru-RU" smtClean="0"/>
              <a:t>: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Учитель как бы «отчуждает» от себя, передаёт другому (ученику) определённую предметную деятельность.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Ученик, напротив, присваивает её, овладевает ею.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smtClean="0"/>
              <a:t>Методы обучения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Что, по-вашему, является </a:t>
            </a:r>
            <a:r>
              <a:rPr lang="ru-RU" b="1" smtClean="0"/>
              <a:t>предметом</a:t>
            </a:r>
            <a:r>
              <a:rPr lang="ru-RU" smtClean="0"/>
              <a:t> присвоения/отчуждения?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smtClean="0"/>
              <a:t>Методы обучения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Предметом присвоения/отчуждения является </a:t>
            </a:r>
            <a:r>
              <a:rPr lang="ru-RU" b="1" smtClean="0"/>
              <a:t>ДЕЯТЕЛЬНОСТЬ</a:t>
            </a:r>
            <a:r>
              <a:rPr lang="ru-RU" smtClean="0"/>
              <a:t>.</a:t>
            </a:r>
          </a:p>
          <a:p>
            <a:pPr eaLnBrk="1" hangingPunct="1"/>
            <a:endParaRPr lang="ru-RU" smtClean="0"/>
          </a:p>
          <a:p>
            <a:pPr eaLnBrk="1" hangingPunct="1"/>
            <a:r>
              <a:rPr lang="ru-RU" smtClean="0"/>
              <a:t>Тогда, что такое ЗНАНИЕ?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smtClean="0"/>
              <a:t>Методы обучения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chemeClr val="hlink"/>
                </a:solidFill>
              </a:rPr>
              <a:t>Знание</a:t>
            </a:r>
            <a:r>
              <a:rPr lang="ru-RU" smtClean="0"/>
              <a:t> по предмету – это лишь часть деятельности, которая подлежит усвоению.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smtClean="0"/>
              <a:t>Методы обучения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Новый стандарт базируется на </a:t>
            </a:r>
            <a:r>
              <a:rPr lang="ru-RU" i="1" smtClean="0">
                <a:solidFill>
                  <a:schemeClr val="hlink"/>
                </a:solidFill>
              </a:rPr>
              <a:t>деятельностном подходе</a:t>
            </a:r>
            <a:r>
              <a:rPr lang="ru-RU" smtClean="0"/>
              <a:t>, разработанном в трудах Л.С.Выготского, А.Н.Леонтьева, Д.Б.Эльконина, П.Я.Гальперина, В.В.Давыдова.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smtClean="0"/>
              <a:t>Методы обучения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chemeClr val="hlink"/>
                </a:solidFill>
              </a:rPr>
              <a:t>Знание </a:t>
            </a:r>
            <a:r>
              <a:rPr lang="ru-RU" smtClean="0"/>
              <a:t>– это способ решения задачи.</a:t>
            </a:r>
          </a:p>
          <a:p>
            <a:pPr eaLnBrk="1" hangingPunct="1"/>
            <a:r>
              <a:rPr lang="ru-RU" smtClean="0">
                <a:solidFill>
                  <a:schemeClr val="hlink"/>
                </a:solidFill>
              </a:rPr>
              <a:t>Умение</a:t>
            </a:r>
            <a:r>
              <a:rPr lang="ru-RU" smtClean="0"/>
              <a:t> – это практическое владение этим способом.</a:t>
            </a:r>
          </a:p>
          <a:p>
            <a:pPr eaLnBrk="1" hangingPunct="1"/>
            <a:r>
              <a:rPr lang="ru-RU" smtClean="0">
                <a:solidFill>
                  <a:schemeClr val="hlink"/>
                </a:solidFill>
              </a:rPr>
              <a:t>Навык</a:t>
            </a:r>
            <a:r>
              <a:rPr lang="ru-RU" smtClean="0"/>
              <a:t> – доведённое до автоматизма владение этим способом, предполагающее подсознательный контроль за его исполнением.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smtClean="0"/>
              <a:t>Методы обучения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4000" smtClean="0"/>
              <a:t>Ни один урок не может решить </a:t>
            </a:r>
            <a:r>
              <a:rPr lang="ru-RU" sz="4000" u="sng" smtClean="0"/>
              <a:t>всех</a:t>
            </a:r>
            <a:r>
              <a:rPr lang="ru-RU" sz="4000" smtClean="0"/>
              <a:t>   задач обучения!</a:t>
            </a:r>
          </a:p>
          <a:p>
            <a:pPr eaLnBrk="1" hangingPunct="1">
              <a:buFont typeface="Wingdings" pitchFamily="2" charset="2"/>
              <a:buNone/>
            </a:pPr>
            <a:endParaRPr lang="ru-RU" sz="4000" smtClean="0"/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smtClean="0"/>
              <a:t>Методы обучения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3600" smtClean="0"/>
              <a:t>В зависимости от того, что предстоит ученику делать на уроке, различают </a:t>
            </a:r>
            <a:r>
              <a:rPr lang="ru-RU" sz="3600" b="1" smtClean="0"/>
              <a:t>типы уроков</a:t>
            </a:r>
            <a:r>
              <a:rPr lang="ru-RU" sz="3600" smtClean="0"/>
              <a:t>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3600" b="1" smtClean="0">
                <a:solidFill>
                  <a:srgbClr val="FF0000"/>
                </a:solidFill>
              </a:rPr>
              <a:t>   </a:t>
            </a:r>
            <a:endParaRPr lang="ru-RU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smtClean="0"/>
              <a:t>Методы обучения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b="1" smtClean="0">
                <a:solidFill>
                  <a:srgbClr val="FF0000"/>
                </a:solidFill>
              </a:rPr>
              <a:t>   Знаниями</a:t>
            </a:r>
            <a:r>
              <a:rPr lang="ru-RU" b="1" smtClean="0"/>
              <a:t> </a:t>
            </a:r>
            <a:r>
              <a:rPr lang="ru-RU" smtClean="0"/>
              <a:t>ученик овладевает на </a:t>
            </a:r>
            <a:r>
              <a:rPr lang="ru-RU" b="1" smtClean="0"/>
              <a:t>уроках ОНЗ.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smtClean="0">
                <a:solidFill>
                  <a:srgbClr val="FF0000"/>
                </a:solidFill>
              </a:rPr>
              <a:t>   Умениями</a:t>
            </a:r>
            <a:r>
              <a:rPr lang="ru-RU" b="1" smtClean="0"/>
              <a:t> – </a:t>
            </a:r>
            <a:r>
              <a:rPr lang="ru-RU" smtClean="0"/>
              <a:t>на уроках применения знаний (</a:t>
            </a:r>
            <a:r>
              <a:rPr lang="ru-RU" b="1" smtClean="0"/>
              <a:t>уроки повторения</a:t>
            </a:r>
            <a:r>
              <a:rPr lang="ru-RU" smtClean="0"/>
              <a:t>).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smtClean="0">
                <a:solidFill>
                  <a:schemeClr val="tx2"/>
                </a:solidFill>
              </a:rPr>
              <a:t>   </a:t>
            </a:r>
            <a:r>
              <a:rPr lang="ru-RU" b="1" smtClean="0">
                <a:solidFill>
                  <a:srgbClr val="FF0000"/>
                </a:solidFill>
              </a:rPr>
              <a:t>Навыками</a:t>
            </a:r>
            <a:r>
              <a:rPr lang="ru-RU" b="1" smtClean="0"/>
              <a:t> – </a:t>
            </a:r>
            <a:r>
              <a:rPr lang="ru-RU" smtClean="0"/>
              <a:t>на уроках отработки (тренировки) знаний (</a:t>
            </a:r>
            <a:r>
              <a:rPr lang="ru-RU" b="1" smtClean="0"/>
              <a:t>уроки закрепления</a:t>
            </a:r>
            <a:r>
              <a:rPr lang="ru-RU" smtClean="0"/>
              <a:t>). </a:t>
            </a:r>
          </a:p>
          <a:p>
            <a:pPr eaLnBrk="1" hangingPunct="1"/>
            <a:endParaRPr lang="ru-RU" sz="2800" smtClean="0"/>
          </a:p>
          <a:p>
            <a:pPr eaLnBrk="1" hangingPunct="1">
              <a:buFont typeface="Wingdings" pitchFamily="2" charset="2"/>
              <a:buNone/>
            </a:pPr>
            <a:endParaRPr lang="ru-RU" sz="2800" smtClean="0"/>
          </a:p>
          <a:p>
            <a:pPr eaLnBrk="1" hangingPunct="1"/>
            <a:endParaRPr 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smtClean="0"/>
              <a:t>Методы обучения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Т.о., ОБУЧЕНИЕ имеет две существенные и взаимосвязанные стороны – </a:t>
            </a:r>
            <a:r>
              <a:rPr lang="ru-RU" sz="2800" i="1" smtClean="0"/>
              <a:t>содержательную и процессуальную</a:t>
            </a:r>
            <a:r>
              <a:rPr lang="ru-RU" sz="2800" smtClean="0"/>
              <a:t>.</a:t>
            </a:r>
          </a:p>
          <a:p>
            <a:pPr eaLnBrk="1" hangingPunct="1"/>
            <a:r>
              <a:rPr lang="ru-RU" sz="2800" smtClean="0">
                <a:solidFill>
                  <a:schemeClr val="hlink"/>
                </a:solidFill>
              </a:rPr>
              <a:t>Содержание</a:t>
            </a:r>
            <a:r>
              <a:rPr lang="ru-RU" sz="2800" smtClean="0"/>
              <a:t> – это </a:t>
            </a:r>
            <a:r>
              <a:rPr lang="ru-RU" sz="2800" i="1" smtClean="0"/>
              <a:t>набор видов опыта</a:t>
            </a:r>
            <a:r>
              <a:rPr lang="ru-RU" sz="2800" smtClean="0"/>
              <a:t>, которым должны овладеть обучающиеся для успешного вхождения в общественную жизнь (содержание общего образования).</a:t>
            </a:r>
          </a:p>
          <a:p>
            <a:pPr eaLnBrk="1" hangingPunct="1"/>
            <a:r>
              <a:rPr lang="ru-RU" sz="2800" smtClean="0">
                <a:solidFill>
                  <a:schemeClr val="hlink"/>
                </a:solidFill>
              </a:rPr>
              <a:t>Процедуры </a:t>
            </a:r>
            <a:r>
              <a:rPr lang="ru-RU" sz="2800" smtClean="0"/>
              <a:t>– методы, формы, технологии его усвоения.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smtClean="0"/>
              <a:t>Методы обучения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Каждому элементу  содержания образования должен соответствовать адекватный метод обучения.</a:t>
            </a:r>
          </a:p>
          <a:p>
            <a:pPr eaLnBrk="1" hangingPunct="1"/>
            <a:endParaRPr lang="ru-RU" smtClean="0"/>
          </a:p>
          <a:p>
            <a:pPr eaLnBrk="1" hangingPunct="1"/>
            <a:r>
              <a:rPr lang="ru-RU" smtClean="0"/>
              <a:t>Что означает МЕТОД ОБУЧЕНИЯ?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smtClean="0"/>
              <a:t>Методы обучения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chemeClr val="hlink"/>
                </a:solidFill>
              </a:rPr>
              <a:t>Метод</a:t>
            </a:r>
            <a:r>
              <a:rPr lang="ru-RU" smtClean="0"/>
              <a:t> – это то, что должны проделать учащиеся под руководством учителя, чтобы усвоить данный элемент содержания образования (это способ организации учебной деятельности).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smtClean="0"/>
              <a:t>Методы обучения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Мастерство учителя в значительной мере связано с владением им методами обучения.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smtClean="0"/>
              <a:t>Методы обучения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Учитель, организуя конкретный урок, должен всякий раз чётко представлять своё место в этом процессе.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smtClean="0"/>
              <a:t>Методы обучения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Очень важно при планировании правильно определить цель урока.</a:t>
            </a:r>
          </a:p>
          <a:p>
            <a:pPr eaLnBrk="1" hangingPunct="1"/>
            <a:r>
              <a:rPr lang="ru-RU" b="1" smtClean="0">
                <a:solidFill>
                  <a:schemeClr val="hlink"/>
                </a:solidFill>
              </a:rPr>
              <a:t>Педагогическая цель</a:t>
            </a:r>
            <a:r>
              <a:rPr lang="ru-RU" b="1" smtClean="0"/>
              <a:t> </a:t>
            </a:r>
            <a:r>
              <a:rPr lang="ru-RU" smtClean="0"/>
              <a:t>описывает изменения в личностном и когнитивном опытах ребёнка, достижению которых и посвящён планируемый педагогический процесс.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smtClean="0"/>
              <a:t>Методы обучения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Деятельностный подход не противостоит </a:t>
            </a:r>
            <a:r>
              <a:rPr lang="ru-RU" i="1" smtClean="0">
                <a:solidFill>
                  <a:schemeClr val="hlink"/>
                </a:solidFill>
              </a:rPr>
              <a:t>компетентностному подходу</a:t>
            </a:r>
            <a:r>
              <a:rPr lang="ru-RU" smtClean="0"/>
              <a:t>, а напротив интегрирует его лучшие достижения, как в  педагогической науке, так и  в практике обучения. </a:t>
            </a:r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smtClean="0"/>
              <a:t>Методы обучения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smtClean="0">
                <a:solidFill>
                  <a:schemeClr val="hlink"/>
                </a:solidFill>
              </a:rPr>
              <a:t>Дидактическая цель</a:t>
            </a:r>
            <a:r>
              <a:rPr lang="ru-RU" sz="2800" smtClean="0"/>
              <a:t> – овладение способом решения некоторой задачи, деятельностью решения. 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>
                <a:solidFill>
                  <a:schemeClr val="hlink"/>
                </a:solidFill>
              </a:rPr>
              <a:t>Воспитательная цель</a:t>
            </a:r>
            <a:r>
              <a:rPr lang="ru-RU" sz="2800" smtClean="0"/>
              <a:t> – изменение в ценностном сознании: чувства, смыслы, поведение, нравственные качества.  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>
                <a:solidFill>
                  <a:schemeClr val="hlink"/>
                </a:solidFill>
              </a:rPr>
              <a:t>Развивающая цель</a:t>
            </a:r>
            <a:r>
              <a:rPr lang="ru-RU" sz="2800" smtClean="0"/>
              <a:t> – развитие мышления, памяти, воображения, речи и др. способностей, деятельно-творческого потенциала.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smtClean="0"/>
              <a:t>Методы обучения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Метод обучения, при котором ученик не получает знания в готовом виде, а добывает их в процессе собственной учебно-познавательной деятельности, назвали </a:t>
            </a:r>
            <a:r>
              <a:rPr lang="ru-RU" b="1" i="1" smtClean="0"/>
              <a:t>деятельностным методом</a:t>
            </a:r>
            <a:r>
              <a:rPr lang="ru-RU" smtClean="0"/>
              <a:t>. </a:t>
            </a:r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smtClean="0"/>
              <a:t>Методы обучения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3600" b="1" smtClean="0">
                <a:solidFill>
                  <a:schemeClr val="hlink"/>
                </a:solidFill>
              </a:rPr>
              <a:t>Технология деятельностного метода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smtClean="0"/>
              <a:t>Методы обучения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Появлению технологии, как правило, предшествует глубокая «научная разведка» проблемы, разработка фундаментальных теорий и эксперименты.</a:t>
            </a:r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smtClean="0"/>
              <a:t>Методы обучения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Деятельностный подход был разработан в трудах  Л.С.Выготского, А.Н.Леонтьева, Д.Б.Эльконина, В.В.Давыдова. </a:t>
            </a:r>
          </a:p>
          <a:p>
            <a:pPr eaLnBrk="1" hangingPunct="1"/>
            <a:r>
              <a:rPr lang="ru-RU" smtClean="0"/>
              <a:t>В основу технологии деятельностного метода была положена методика поэтапного формирования действий (П.Я. Гальперин).  </a:t>
            </a:r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smtClean="0"/>
              <a:t>Методы обучения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Этапы глубокого и прочного усвоения понятий, установленных в работах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   П.Я. Гальперина.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   </a:t>
            </a:r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smtClean="0"/>
              <a:t>Методы обучения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b="1" i="1" smtClean="0"/>
              <a:t>   </a:t>
            </a:r>
            <a:r>
              <a:rPr lang="ru-RU" i="1" smtClean="0"/>
              <a:t>1.Мотивация.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i="1" smtClean="0"/>
              <a:t>   2. ООД (осознание образовательных действий).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i="1" smtClean="0"/>
              <a:t>   3. Материальное или материализованное действие.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i="1" smtClean="0"/>
              <a:t>   4. Внешняя речь.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i="1" smtClean="0"/>
              <a:t>   5. Внутренняя речь.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i="1" smtClean="0"/>
              <a:t>   6. Умственное действие.</a:t>
            </a:r>
          </a:p>
          <a:p>
            <a:pPr eaLnBrk="1" hangingPunct="1">
              <a:lnSpc>
                <a:spcPct val="90000"/>
              </a:lnSpc>
            </a:pPr>
            <a:endParaRPr lang="ru-RU" sz="2800" smtClean="0"/>
          </a:p>
          <a:p>
            <a:pPr eaLnBrk="1" hangingPunct="1">
              <a:lnSpc>
                <a:spcPct val="90000"/>
              </a:lnSpc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smtClean="0"/>
              <a:t>Методы обучения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  </a:t>
            </a:r>
            <a:r>
              <a:rPr lang="ru-RU" b="1" smtClean="0">
                <a:solidFill>
                  <a:srgbClr val="FF0000"/>
                </a:solidFill>
              </a:rPr>
              <a:t>Сущность деятельностного метода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smtClean="0"/>
              <a:t>   формирование деятельностных способностей, которыми должен овладеть выпускник.</a:t>
            </a:r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smtClean="0"/>
              <a:t>Методы обучения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1916113"/>
            <a:ext cx="7772400" cy="4114800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</a:pPr>
            <a:r>
              <a:rPr lang="ru-RU" b="1" smtClean="0">
                <a:solidFill>
                  <a:schemeClr val="hlink"/>
                </a:solidFill>
              </a:rPr>
              <a:t>Структура урока ОНЗ</a:t>
            </a:r>
            <a:r>
              <a:rPr lang="ru-RU" sz="2800" smtClean="0"/>
              <a:t> </a:t>
            </a:r>
            <a:r>
              <a:rPr lang="ru-RU" sz="2800" b="1" smtClean="0"/>
              <a:t>в деятельностной технологии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800" b="1" smtClean="0"/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800" smtClean="0"/>
              <a:t>1.  Мотивирование (самоопределение) к учебной деятельности («надо» – «хочу» – «могу») - </a:t>
            </a:r>
            <a:r>
              <a:rPr lang="ru-RU" sz="2800" b="1" smtClean="0"/>
              <a:t>1 - 2 мин.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800" b="1" smtClean="0"/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800" smtClean="0"/>
              <a:t>2.  Актуализация и фиксирование индивидуального затруднения в пробном учебном действии - </a:t>
            </a:r>
            <a:r>
              <a:rPr lang="ru-RU" sz="2800" b="1" smtClean="0"/>
              <a:t>5 - 6 мин.</a:t>
            </a:r>
          </a:p>
          <a:p>
            <a:pPr marL="533400" indent="-533400" eaLnBrk="1" hangingPunct="1">
              <a:lnSpc>
                <a:spcPct val="80000"/>
              </a:lnSpc>
            </a:pPr>
            <a:endParaRPr 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smtClean="0"/>
              <a:t>Методы обучения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smtClean="0"/>
              <a:t>3. Выявление места и причины затруднения – </a:t>
            </a:r>
            <a:r>
              <a:rPr lang="ru-RU" sz="2800" b="1" smtClean="0"/>
              <a:t>2 - 3 мин.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4. Построение проекта выхода из затруднения – </a:t>
            </a:r>
            <a:r>
              <a:rPr lang="ru-RU" sz="2800" b="1" smtClean="0"/>
              <a:t>5 - 6 мин.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5. Реализация построенного проекта – </a:t>
            </a:r>
            <a:r>
              <a:rPr lang="ru-RU" sz="2800" b="1" smtClean="0"/>
              <a:t>5 - 6 мин.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6. Первичное закрепление с проговариванием во внешней речи - </a:t>
            </a:r>
            <a:r>
              <a:rPr lang="ru-RU" sz="2800" b="1" smtClean="0"/>
              <a:t>4 - 5 мин. </a:t>
            </a:r>
          </a:p>
          <a:p>
            <a:pPr eaLnBrk="1" hangingPunct="1">
              <a:lnSpc>
                <a:spcPct val="90000"/>
              </a:lnSpc>
            </a:pPr>
            <a:endParaRPr lang="ru-RU" sz="2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smtClean="0"/>
              <a:t>Методы обучения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u="sng" smtClean="0"/>
              <a:t>Изменились цели образования</a:t>
            </a:r>
            <a:r>
              <a:rPr lang="ru-RU" smtClean="0"/>
              <a:t>.</a:t>
            </a:r>
          </a:p>
          <a:p>
            <a:pPr eaLnBrk="1" hangingPunct="1"/>
            <a:r>
              <a:rPr lang="ru-RU" smtClean="0"/>
              <a:t>Если </a:t>
            </a:r>
            <a:r>
              <a:rPr lang="ru-RU" u="sng" smtClean="0"/>
              <a:t>раньше</a:t>
            </a:r>
            <a:r>
              <a:rPr lang="ru-RU" smtClean="0"/>
              <a:t> цели определяли  как</a:t>
            </a:r>
            <a:r>
              <a:rPr lang="ru-RU" sz="3600" smtClean="0"/>
              <a:t> </a:t>
            </a:r>
            <a:r>
              <a:rPr lang="ru-RU" i="1" smtClean="0">
                <a:solidFill>
                  <a:schemeClr val="tx2"/>
                </a:solidFill>
              </a:rPr>
              <a:t>усвоение знаний, умений и навыков</a:t>
            </a:r>
            <a:r>
              <a:rPr lang="ru-RU" i="1" smtClean="0"/>
              <a:t>,</a:t>
            </a:r>
            <a:r>
              <a:rPr lang="ru-RU" sz="3600" i="1" smtClean="0"/>
              <a:t> </a:t>
            </a:r>
            <a:r>
              <a:rPr lang="ru-RU" i="1" smtClean="0"/>
              <a:t>или как</a:t>
            </a:r>
            <a:r>
              <a:rPr lang="ru-RU" sz="3600" i="1" smtClean="0"/>
              <a:t> </a:t>
            </a:r>
            <a:r>
              <a:rPr lang="ru-RU" i="1" smtClean="0">
                <a:solidFill>
                  <a:schemeClr val="tx2"/>
                </a:solidFill>
              </a:rPr>
              <a:t>формирование компетентностей</a:t>
            </a:r>
            <a:r>
              <a:rPr lang="ru-RU" i="1" smtClean="0"/>
              <a:t> (</a:t>
            </a:r>
            <a:r>
              <a:rPr lang="ru-RU" smtClean="0"/>
              <a:t>общеучебные умения и навыки).</a:t>
            </a:r>
            <a:r>
              <a:rPr lang="ru-RU" sz="3600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smtClean="0"/>
              <a:t>Методы обучения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7. Самостоятельная работа с самопроверкой по эталону - </a:t>
            </a:r>
            <a:r>
              <a:rPr lang="ru-RU" b="1" smtClean="0"/>
              <a:t>4 - 5 мин.</a:t>
            </a:r>
          </a:p>
          <a:p>
            <a:pPr eaLnBrk="1" hangingPunct="1"/>
            <a:r>
              <a:rPr lang="ru-RU" sz="2800" smtClean="0"/>
              <a:t>8. Включение в систему знаний и повторение - </a:t>
            </a:r>
            <a:r>
              <a:rPr lang="ru-RU" sz="2800" b="1" smtClean="0"/>
              <a:t>4 - 5 мин.</a:t>
            </a:r>
          </a:p>
          <a:p>
            <a:pPr eaLnBrk="1" hangingPunct="1"/>
            <a:r>
              <a:rPr lang="ru-RU" sz="2800" smtClean="0"/>
              <a:t>9. Рефлексия учебной деятельности на уроке - </a:t>
            </a:r>
            <a:r>
              <a:rPr lang="ru-RU" sz="2800" b="1" smtClean="0"/>
              <a:t>2 - 3 мин.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800" smtClean="0"/>
              <a:t> </a:t>
            </a:r>
          </a:p>
          <a:p>
            <a:pPr eaLnBrk="1" hangingPunct="1"/>
            <a:endParaRPr lang="ru-RU" sz="2800" smtClean="0"/>
          </a:p>
          <a:p>
            <a:pPr eaLnBrk="1" hangingPunct="1"/>
            <a:endParaRPr 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smtClean="0"/>
              <a:t>Методы обучения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1916113"/>
            <a:ext cx="7772400" cy="41148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b="1" smtClean="0">
                <a:solidFill>
                  <a:srgbClr val="FF5050"/>
                </a:solidFill>
              </a:rPr>
              <a:t>Способность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b="1" smtClean="0">
                <a:solidFill>
                  <a:srgbClr val="FF5050"/>
                </a:solidFill>
              </a:rPr>
              <a:t>учащихся к усвоению:</a:t>
            </a:r>
          </a:p>
          <a:p>
            <a:pPr algn="ctr" eaLnBrk="1" hangingPunct="1">
              <a:buFont typeface="Wingdings" pitchFamily="2" charset="2"/>
              <a:buNone/>
            </a:pPr>
            <a:endParaRPr lang="ru-RU" b="1" smtClean="0">
              <a:solidFill>
                <a:srgbClr val="FF505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b="1" smtClean="0">
                <a:solidFill>
                  <a:srgbClr val="000000"/>
                </a:solidFill>
              </a:rPr>
              <a:t>1 -  4 мин.      60% информации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u="sng" smtClean="0">
                <a:solidFill>
                  <a:srgbClr val="000000"/>
                </a:solidFill>
              </a:rPr>
              <a:t>5 - 23 мин</a:t>
            </a:r>
            <a:r>
              <a:rPr lang="ru-RU" b="1" smtClean="0">
                <a:solidFill>
                  <a:srgbClr val="000000"/>
                </a:solidFill>
              </a:rPr>
              <a:t>.     80% информации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smtClean="0">
                <a:solidFill>
                  <a:srgbClr val="000000"/>
                </a:solidFill>
              </a:rPr>
              <a:t>24 - 34 мин.   50% информации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smtClean="0">
                <a:solidFill>
                  <a:srgbClr val="000000"/>
                </a:solidFill>
              </a:rPr>
              <a:t>35 - 45 мин.     6% информации</a:t>
            </a:r>
          </a:p>
          <a:p>
            <a:pPr eaLnBrk="1" hangingPunct="1"/>
            <a:endParaRPr 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smtClean="0"/>
              <a:t>Методы обучения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3600" b="1" smtClean="0">
                <a:solidFill>
                  <a:schemeClr val="hlink"/>
                </a:solidFill>
              </a:rPr>
              <a:t>Технология проблемно-диалогического обучения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smtClean="0"/>
              <a:t>Методы обучения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chemeClr val="hlink"/>
                </a:solidFill>
              </a:rPr>
              <a:t>Сущность проблемно-диалогического метода</a:t>
            </a:r>
          </a:p>
          <a:p>
            <a:pPr eaLnBrk="1" hangingPunct="1">
              <a:buFont typeface="Wingdings" pitchFamily="2" charset="2"/>
              <a:buNone/>
            </a:pPr>
            <a:endParaRPr lang="ru-RU" b="1" smtClean="0">
              <a:solidFill>
                <a:schemeClr val="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b="1" smtClean="0"/>
              <a:t>   Проблемно-диалогический  метод обеспечивает</a:t>
            </a:r>
            <a:r>
              <a:rPr lang="ru-RU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smtClean="0">
                <a:solidFill>
                  <a:schemeClr val="hlink"/>
                </a:solidFill>
              </a:rPr>
              <a:t>творческое усвоение знаний. </a:t>
            </a:r>
          </a:p>
          <a:p>
            <a:pPr algn="ctr" eaLnBrk="1" hangingPunct="1">
              <a:buFont typeface="Wingdings" pitchFamily="2" charset="2"/>
              <a:buNone/>
            </a:pPr>
            <a:endParaRPr lang="ru-RU" b="1" smtClean="0">
              <a:solidFill>
                <a:schemeClr val="hlink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smtClean="0"/>
              <a:t>Методы обучения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b="1" smtClean="0">
                <a:solidFill>
                  <a:srgbClr val="FF5050"/>
                </a:solidFill>
              </a:rPr>
              <a:t>Звенья научного творчества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u="sng" smtClean="0"/>
              <a:t>1. </a:t>
            </a:r>
            <a:r>
              <a:rPr lang="ru-RU" sz="2400" b="1" i="1" u="sng" smtClean="0"/>
              <a:t>Постановка проблемы</a:t>
            </a:r>
            <a:r>
              <a:rPr lang="ru-RU" sz="2400" b="1" smtClean="0"/>
              <a:t> – </a:t>
            </a:r>
            <a:r>
              <a:rPr lang="ru-RU" sz="2400" smtClean="0"/>
              <a:t>возникновение                                                      проблемной ситуации, осознание противоречия, формулирование проблемы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u="sng" smtClean="0"/>
              <a:t>2. </a:t>
            </a:r>
            <a:r>
              <a:rPr lang="ru-RU" sz="2400" b="1" i="1" u="sng" smtClean="0"/>
              <a:t>Поиск решения</a:t>
            </a:r>
            <a:r>
              <a:rPr lang="ru-RU" sz="2400" b="1" smtClean="0"/>
              <a:t> - </a:t>
            </a:r>
            <a:r>
              <a:rPr lang="ru-RU" sz="2400" smtClean="0"/>
              <a:t>выдвижение гипотез, проверка гипотез.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u="sng" smtClean="0"/>
              <a:t>3. </a:t>
            </a:r>
            <a:r>
              <a:rPr lang="ru-RU" sz="2400" b="1" i="1" u="sng" smtClean="0"/>
              <a:t>Выражение решения</a:t>
            </a:r>
            <a:r>
              <a:rPr lang="ru-RU" sz="2400" b="1" smtClean="0"/>
              <a:t> - </a:t>
            </a:r>
            <a:r>
              <a:rPr lang="ru-RU" sz="2400" smtClean="0"/>
              <a:t>выражение нового знания научным языком в принятой форме.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u="sng" smtClean="0"/>
              <a:t>4. </a:t>
            </a:r>
            <a:r>
              <a:rPr lang="ru-RU" sz="2400" b="1" i="1" u="sng" smtClean="0"/>
              <a:t>Реализация продукта</a:t>
            </a:r>
            <a:r>
              <a:rPr lang="ru-RU" sz="2400" b="1" smtClean="0"/>
              <a:t> - </a:t>
            </a:r>
            <a:r>
              <a:rPr lang="ru-RU" sz="2400" smtClean="0"/>
              <a:t>представление продукта людям через публикацию, выступление. </a:t>
            </a:r>
          </a:p>
          <a:p>
            <a:pPr eaLnBrk="1" hangingPunct="1">
              <a:lnSpc>
                <a:spcPct val="90000"/>
              </a:lnSpc>
            </a:pPr>
            <a:endParaRPr lang="ru-RU" sz="24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smtClean="0"/>
              <a:t>Методы обучения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3600" b="1" smtClean="0">
                <a:solidFill>
                  <a:srgbClr val="FF5050"/>
                </a:solidFill>
              </a:rPr>
              <a:t>Результат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 i="1" u="sng" smtClean="0"/>
              <a:t>Проблема</a:t>
            </a:r>
            <a:r>
              <a:rPr lang="ru-RU" sz="2800" b="1" u="sng" smtClean="0"/>
              <a:t> – </a:t>
            </a:r>
            <a:r>
              <a:rPr lang="ru-RU" sz="2800" smtClean="0"/>
              <a:t>вопрос, схватывающий противоречие проблемной ситуации, поставленный для решения.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 i="1" u="sng" smtClean="0"/>
              <a:t>Решение </a:t>
            </a:r>
            <a:r>
              <a:rPr lang="ru-RU" sz="2800" b="1" smtClean="0"/>
              <a:t>– </a:t>
            </a:r>
            <a:r>
              <a:rPr lang="ru-RU" sz="2800" smtClean="0"/>
              <a:t>понимание нового знания.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 i="1" u="sng" smtClean="0"/>
              <a:t>Продукт</a:t>
            </a:r>
            <a:r>
              <a:rPr lang="ru-RU" sz="2800" b="1" smtClean="0"/>
              <a:t> – </a:t>
            </a:r>
            <a:r>
              <a:rPr lang="ru-RU" sz="2800" smtClean="0"/>
              <a:t>рукопись книги, статьи, доклада.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 i="1" u="sng" smtClean="0"/>
              <a:t>Реализованный продукт</a:t>
            </a:r>
            <a:r>
              <a:rPr lang="ru-RU" sz="2800" b="1" smtClean="0"/>
              <a:t> – </a:t>
            </a:r>
            <a:r>
              <a:rPr lang="ru-RU" sz="2800" smtClean="0"/>
              <a:t>книга, статья, доклад.</a:t>
            </a:r>
          </a:p>
          <a:p>
            <a:pPr eaLnBrk="1" hangingPunct="1">
              <a:lnSpc>
                <a:spcPct val="90000"/>
              </a:lnSpc>
            </a:pPr>
            <a:endParaRPr lang="ru-RU" sz="2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800" smtClean="0"/>
          </a:p>
          <a:p>
            <a:pPr eaLnBrk="1" hangingPunct="1">
              <a:lnSpc>
                <a:spcPct val="90000"/>
              </a:lnSpc>
            </a:pPr>
            <a:endParaRPr lang="ru-RU" sz="2800" smtClean="0"/>
          </a:p>
          <a:p>
            <a:pPr eaLnBrk="1" hangingPunct="1">
              <a:lnSpc>
                <a:spcPct val="90000"/>
              </a:lnSpc>
            </a:pPr>
            <a:endParaRPr 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smtClean="0"/>
              <a:t>Методы обучения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800" b="1" smtClean="0">
                <a:solidFill>
                  <a:srgbClr val="FF5050"/>
                </a:solidFill>
              </a:rPr>
              <a:t>Структура проблемного урока</a:t>
            </a:r>
          </a:p>
          <a:p>
            <a:pPr eaLnBrk="1" hangingPunct="1"/>
            <a:r>
              <a:rPr lang="ru-RU" sz="2800" b="1" u="sng" smtClean="0">
                <a:solidFill>
                  <a:srgbClr val="000000"/>
                </a:solidFill>
              </a:rPr>
              <a:t>Цель</a:t>
            </a:r>
            <a:r>
              <a:rPr lang="ru-RU" sz="2800" b="1" smtClean="0">
                <a:solidFill>
                  <a:srgbClr val="000000"/>
                </a:solidFill>
              </a:rPr>
              <a:t>:  ОНЗ</a:t>
            </a:r>
          </a:p>
          <a:p>
            <a:pPr eaLnBrk="1" hangingPunct="1"/>
            <a:r>
              <a:rPr lang="ru-RU" sz="2800" b="1" u="sng" smtClean="0">
                <a:solidFill>
                  <a:srgbClr val="000000"/>
                </a:solidFill>
              </a:rPr>
              <a:t>Этап введения новых знаний:</a:t>
            </a:r>
          </a:p>
          <a:p>
            <a:pPr eaLnBrk="1" hangingPunct="1"/>
            <a:r>
              <a:rPr lang="ru-RU" sz="2800" b="1" smtClean="0">
                <a:solidFill>
                  <a:srgbClr val="000000"/>
                </a:solidFill>
              </a:rPr>
              <a:t>-постановка учебной проблемы;</a:t>
            </a:r>
          </a:p>
          <a:p>
            <a:pPr eaLnBrk="1" hangingPunct="1"/>
            <a:r>
              <a:rPr lang="ru-RU" sz="2800" b="1" smtClean="0">
                <a:solidFill>
                  <a:srgbClr val="000000"/>
                </a:solidFill>
              </a:rPr>
              <a:t>-поиск решения.</a:t>
            </a:r>
          </a:p>
          <a:p>
            <a:pPr eaLnBrk="1" hangingPunct="1"/>
            <a:r>
              <a:rPr lang="ru-RU" sz="2800" b="1" u="sng" smtClean="0">
                <a:solidFill>
                  <a:srgbClr val="000000"/>
                </a:solidFill>
              </a:rPr>
              <a:t>Этап воспроизведения:</a:t>
            </a:r>
          </a:p>
          <a:p>
            <a:pPr eaLnBrk="1" hangingPunct="1"/>
            <a:r>
              <a:rPr lang="ru-RU" sz="2800" b="1" smtClean="0">
                <a:solidFill>
                  <a:srgbClr val="000000"/>
                </a:solidFill>
              </a:rPr>
              <a:t>-выражение решения;</a:t>
            </a:r>
          </a:p>
          <a:p>
            <a:pPr eaLnBrk="1" hangingPunct="1"/>
            <a:r>
              <a:rPr lang="ru-RU" sz="2800" b="1" smtClean="0">
                <a:solidFill>
                  <a:srgbClr val="000000"/>
                </a:solidFill>
              </a:rPr>
              <a:t>-реализация продукта.</a:t>
            </a:r>
          </a:p>
          <a:p>
            <a:pPr eaLnBrk="1" hangingPunct="1">
              <a:buFont typeface="Wingdings" pitchFamily="2" charset="2"/>
              <a:buNone/>
            </a:pPr>
            <a:endParaRPr 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smtClean="0"/>
              <a:t>Методы обучения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800" b="1" smtClean="0">
                <a:solidFill>
                  <a:srgbClr val="FF5050"/>
                </a:solidFill>
              </a:rPr>
              <a:t>Проблемная ситуация:</a:t>
            </a:r>
            <a:r>
              <a:rPr lang="ru-RU" sz="2800" b="1" smtClean="0"/>
              <a:t> </a:t>
            </a:r>
          </a:p>
          <a:p>
            <a:pPr eaLnBrk="1" hangingPunct="1"/>
            <a:r>
              <a:rPr lang="ru-RU" sz="2800" b="1" smtClean="0"/>
              <a:t>- с удивлением</a:t>
            </a:r>
          </a:p>
          <a:p>
            <a:pPr eaLnBrk="1" hangingPunct="1"/>
            <a:r>
              <a:rPr lang="ru-RU" sz="2800" b="1" smtClean="0"/>
              <a:t>- с затруднением</a:t>
            </a:r>
          </a:p>
          <a:p>
            <a:pPr eaLnBrk="1" hangingPunct="1"/>
            <a:r>
              <a:rPr lang="ru-RU" sz="2800" b="1" smtClean="0">
                <a:solidFill>
                  <a:srgbClr val="FF5050"/>
                </a:solidFill>
              </a:rPr>
              <a:t>Формулирование учебной проблемы:</a:t>
            </a:r>
          </a:p>
          <a:p>
            <a:pPr eaLnBrk="1" hangingPunct="1"/>
            <a:r>
              <a:rPr lang="ru-RU" sz="2800" b="1" smtClean="0"/>
              <a:t>- </a:t>
            </a:r>
            <a:r>
              <a:rPr lang="ru-RU" sz="2800" b="1" u="sng" smtClean="0"/>
              <a:t>тема</a:t>
            </a:r>
            <a:r>
              <a:rPr lang="ru-RU" sz="2800" b="1" smtClean="0"/>
              <a:t> урока</a:t>
            </a:r>
          </a:p>
          <a:p>
            <a:pPr eaLnBrk="1" hangingPunct="1"/>
            <a:r>
              <a:rPr lang="ru-RU" sz="2800" b="1" smtClean="0"/>
              <a:t>- </a:t>
            </a:r>
            <a:r>
              <a:rPr lang="ru-RU" sz="2800" b="1" u="sng" smtClean="0"/>
              <a:t>вопрос,</a:t>
            </a:r>
            <a:r>
              <a:rPr lang="ru-RU" sz="2800" b="1" smtClean="0"/>
              <a:t> не совпадающий в своём звучании с темой, ответом на который и будет новое знание.</a:t>
            </a:r>
          </a:p>
          <a:p>
            <a:pPr eaLnBrk="1" hangingPunct="1">
              <a:buFont typeface="Wingdings" pitchFamily="2" charset="2"/>
              <a:buNone/>
            </a:pPr>
            <a:endParaRPr 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smtClean="0"/>
              <a:t>Методы обучения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b="1" smtClean="0">
                <a:solidFill>
                  <a:srgbClr val="FF5050"/>
                </a:solidFill>
              </a:rPr>
              <a:t>Приёмы создания проблемной ситуации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b="1" smtClean="0"/>
              <a:t>1. </a:t>
            </a:r>
            <a:r>
              <a:rPr lang="ru-RU" sz="2400" b="1" u="sng" smtClean="0"/>
              <a:t>С удивлением</a:t>
            </a:r>
            <a:r>
              <a:rPr lang="ru-RU" sz="2000" b="1" smtClean="0"/>
              <a:t> </a:t>
            </a:r>
            <a:r>
              <a:rPr lang="ru-RU" sz="2000" smtClean="0"/>
              <a:t>(между двумя (или более) положениями): одновременно предъявить противоречивые факты, теории или точки зрения; столкнуть разные мнения учеников вопросом или практическим заданием.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b="1" smtClean="0"/>
              <a:t>2</a:t>
            </a:r>
            <a:r>
              <a:rPr lang="ru-RU" sz="2000" b="1" u="sng" smtClean="0"/>
              <a:t>. </a:t>
            </a:r>
            <a:r>
              <a:rPr lang="ru-RU" sz="2400" b="1" u="sng" smtClean="0"/>
              <a:t>С затруднением</a:t>
            </a:r>
            <a:r>
              <a:rPr lang="ru-RU" sz="2000" b="1" smtClean="0"/>
              <a:t> </a:t>
            </a:r>
            <a:r>
              <a:rPr lang="ru-RU" sz="2000" smtClean="0"/>
              <a:t>(между необходимостью и невозможностью выполнить задание учителя):дать практическое задание, не выполнимое вообще; дать практическое задание, не сходное с предыдущими;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smtClean="0"/>
              <a:t>     дать невыполнимое практическое задание, сходное с предыдущими; доказать, что задание учениками не выполнено.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smtClean="0"/>
              <a:t>Методы обучения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FF5050"/>
                </a:solidFill>
              </a:rPr>
              <a:t>Учебную проблему </a:t>
            </a:r>
            <a:r>
              <a:rPr lang="ru-RU" smtClean="0">
                <a:solidFill>
                  <a:srgbClr val="000000"/>
                </a:solidFill>
              </a:rPr>
              <a:t>можно поставить </a:t>
            </a:r>
            <a:r>
              <a:rPr lang="ru-RU" u="sng" smtClean="0">
                <a:solidFill>
                  <a:srgbClr val="000000"/>
                </a:solidFill>
              </a:rPr>
              <a:t>тремя методами: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smtClean="0">
                <a:solidFill>
                  <a:srgbClr val="FF5050"/>
                </a:solidFill>
              </a:rPr>
              <a:t>   - </a:t>
            </a:r>
            <a:r>
              <a:rPr lang="ru-RU" b="1" smtClean="0">
                <a:solidFill>
                  <a:srgbClr val="000000"/>
                </a:solidFill>
              </a:rPr>
              <a:t>побуждающий от проблемной ситуации диалог;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smtClean="0">
                <a:solidFill>
                  <a:srgbClr val="FF5050"/>
                </a:solidFill>
              </a:rPr>
              <a:t>   - </a:t>
            </a:r>
            <a:r>
              <a:rPr lang="ru-RU" b="1" smtClean="0">
                <a:solidFill>
                  <a:srgbClr val="000000"/>
                </a:solidFill>
              </a:rPr>
              <a:t>подводящий к теме диалог;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smtClean="0">
                <a:solidFill>
                  <a:srgbClr val="FF5050"/>
                </a:solidFill>
              </a:rPr>
              <a:t>   - </a:t>
            </a:r>
            <a:r>
              <a:rPr lang="ru-RU" b="1" smtClean="0">
                <a:solidFill>
                  <a:srgbClr val="000000"/>
                </a:solidFill>
              </a:rPr>
              <a:t>сообщение темы с мотивирующим приёмом.</a:t>
            </a:r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smtClean="0"/>
              <a:t>Методы обучения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То </a:t>
            </a:r>
            <a:r>
              <a:rPr lang="ru-RU" u="sng" smtClean="0"/>
              <a:t>сегодня</a:t>
            </a:r>
            <a:r>
              <a:rPr lang="ru-RU" smtClean="0"/>
              <a:t>  целью обучения становится</a:t>
            </a:r>
            <a:r>
              <a:rPr lang="ru-RU" sz="3600" smtClean="0"/>
              <a:t> </a:t>
            </a:r>
            <a:r>
              <a:rPr lang="ru-RU" i="1" smtClean="0">
                <a:solidFill>
                  <a:schemeClr val="hlink"/>
                </a:solidFill>
              </a:rPr>
              <a:t>общекультурное, 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i="1" smtClean="0">
                <a:solidFill>
                  <a:schemeClr val="hlink"/>
                </a:solidFill>
              </a:rPr>
              <a:t>  личностное и  познавательное  развитие учащихся</a:t>
            </a:r>
            <a:r>
              <a:rPr lang="ru-RU" i="1" smtClean="0"/>
              <a:t> (владение универсальными учебными действиями). </a:t>
            </a:r>
          </a:p>
          <a:p>
            <a:pPr eaLnBrk="1" hangingPunct="1"/>
            <a:endParaRPr lang="ru-RU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smtClean="0"/>
              <a:t>Методы обучения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b="1" smtClean="0"/>
              <a:t>Побуждающий от проблемной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b="1" smtClean="0"/>
              <a:t>ситуации</a:t>
            </a:r>
            <a:r>
              <a:rPr lang="ru-RU" sz="2400" b="1" smtClean="0"/>
              <a:t> </a:t>
            </a:r>
            <a:r>
              <a:rPr lang="ru-RU" b="1" smtClean="0"/>
              <a:t>диалог.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b="1" smtClean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smtClean="0">
                <a:solidFill>
                  <a:srgbClr val="FF5050"/>
                </a:solidFill>
              </a:rPr>
              <a:t>Реакция на неожиданные формулировки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000" b="1" smtClean="0">
              <a:solidFill>
                <a:srgbClr val="FF5050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 smtClean="0">
                <a:solidFill>
                  <a:srgbClr val="FF5050"/>
                </a:solidFill>
              </a:rPr>
              <a:t>      </a:t>
            </a:r>
            <a:r>
              <a:rPr lang="ru-RU" sz="1800" b="1" i="1" smtClean="0"/>
              <a:t>Принятие неожиданной                      Побуждение к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i="1" smtClean="0"/>
              <a:t>                  </a:t>
            </a:r>
            <a:r>
              <a:rPr lang="ru-RU" sz="1800" b="1" i="1" u="sng" smtClean="0"/>
              <a:t>формулировки </a:t>
            </a:r>
            <a:r>
              <a:rPr lang="ru-RU" sz="1800" b="1" i="1" smtClean="0"/>
              <a:t>         +      </a:t>
            </a:r>
            <a:r>
              <a:rPr lang="ru-RU" sz="1800" b="1" i="1" u="sng" smtClean="0"/>
              <a:t>переформулированию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i="1" u="sng" smtClean="0"/>
              <a:t>                                                               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smtClean="0"/>
              <a:t>                                                                     Кто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smtClean="0"/>
              <a:t>                          Так                                     думает иначе?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0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900" i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500" i="1" u="sng" smtClean="0"/>
              <a:t>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500" i="1" u="sng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500" i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smtClean="0"/>
              <a:t>Методы обучения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800" b="1" smtClean="0"/>
              <a:t>Побуждающий от проблемной ситуации диалог</a:t>
            </a:r>
            <a:r>
              <a:rPr lang="ru-RU" sz="2800" b="1" smtClean="0">
                <a:solidFill>
                  <a:srgbClr val="FF5050"/>
                </a:solidFill>
              </a:rPr>
              <a:t> </a:t>
            </a:r>
            <a:r>
              <a:rPr lang="ru-RU" sz="2800" smtClean="0"/>
              <a:t>представляет собой </a:t>
            </a:r>
            <a:r>
              <a:rPr lang="ru-RU" sz="2800" i="1" smtClean="0"/>
              <a:t>отдельные стимулирующие вопросы и предложения</a:t>
            </a:r>
            <a:r>
              <a:rPr lang="ru-RU" sz="2800" smtClean="0"/>
              <a:t>, которые помогают школьникам: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800" b="1" smtClean="0">
                <a:solidFill>
                  <a:srgbClr val="FF5050"/>
                </a:solidFill>
              </a:rPr>
              <a:t>   1.</a:t>
            </a:r>
            <a:r>
              <a:rPr lang="ru-RU" sz="2800" b="1" smtClean="0"/>
              <a:t> </a:t>
            </a:r>
            <a:r>
              <a:rPr lang="ru-RU" sz="2800" smtClean="0"/>
              <a:t>осознать противоречие проблемной    ситуации и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800" b="1" smtClean="0">
                <a:solidFill>
                  <a:srgbClr val="FF5050"/>
                </a:solidFill>
              </a:rPr>
              <a:t>   2.</a:t>
            </a:r>
            <a:r>
              <a:rPr lang="ru-RU" sz="2800" b="1" smtClean="0"/>
              <a:t> </a:t>
            </a:r>
            <a:r>
              <a:rPr lang="ru-RU" sz="2800" smtClean="0"/>
              <a:t>сформулировать учебную проблему.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smtClean="0"/>
              <a:t>Методы обучения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3600" b="1" smtClean="0"/>
              <a:t>Подводящий к теме диалог</a:t>
            </a:r>
            <a:r>
              <a:rPr lang="ru-RU" sz="3600" b="1" smtClean="0">
                <a:solidFill>
                  <a:srgbClr val="FF5050"/>
                </a:solidFill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   представляет собой  </a:t>
            </a:r>
            <a:r>
              <a:rPr lang="ru-RU" i="1" smtClean="0"/>
              <a:t>систему </a:t>
            </a:r>
            <a:r>
              <a:rPr lang="ru-RU" smtClean="0"/>
              <a:t>посильных ученику вопросов и заданий, которые шаг за шагом приводят ученика к осознанию темы урока.</a:t>
            </a:r>
            <a:r>
              <a:rPr lang="ru-RU" i="1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      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smtClean="0"/>
              <a:t>Методы обучения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3600" b="1" smtClean="0"/>
              <a:t>Сообщение темы с мотивирующим приёмом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3600" b="1" smtClean="0">
                <a:solidFill>
                  <a:srgbClr val="FF5050"/>
                </a:solidFill>
              </a:rPr>
              <a:t>     </a:t>
            </a:r>
            <a:r>
              <a:rPr lang="ru-RU" smtClean="0"/>
              <a:t>Сообщить тему урока, используя </a:t>
            </a:r>
            <a:r>
              <a:rPr lang="ru-RU" u="sng" smtClean="0"/>
              <a:t>приёмы</a:t>
            </a:r>
            <a:r>
              <a:rPr lang="ru-RU" smtClean="0"/>
              <a:t>:</a:t>
            </a:r>
            <a:r>
              <a:rPr lang="ru-RU" b="1" smtClean="0"/>
              <a:t>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800" b="1" smtClean="0"/>
              <a:t>«</a:t>
            </a:r>
            <a:r>
              <a:rPr lang="ru-RU" sz="2800" b="1" smtClean="0">
                <a:solidFill>
                  <a:srgbClr val="FF5050"/>
                </a:solidFill>
              </a:rPr>
              <a:t>яркое пятно</a:t>
            </a:r>
            <a:r>
              <a:rPr lang="ru-RU" sz="2800" b="1" smtClean="0"/>
              <a:t>»    или     «</a:t>
            </a:r>
            <a:r>
              <a:rPr lang="ru-RU" sz="2800" b="1" smtClean="0">
                <a:solidFill>
                  <a:srgbClr val="FF5050"/>
                </a:solidFill>
              </a:rPr>
              <a:t>актуальность</a:t>
            </a:r>
            <a:r>
              <a:rPr lang="ru-RU" sz="2800" b="1" smtClean="0"/>
              <a:t>»</a:t>
            </a:r>
          </a:p>
          <a:p>
            <a:pPr eaLnBrk="1" hangingPunct="1"/>
            <a:endParaRPr 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smtClean="0"/>
              <a:t>Методы обучения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b="1" smtClean="0">
                <a:solidFill>
                  <a:schemeClr val="hlink"/>
                </a:solidFill>
              </a:rPr>
              <a:t>Методы поиска решения</a:t>
            </a:r>
            <a:r>
              <a:rPr lang="ru-RU" b="1" smtClean="0">
                <a:solidFill>
                  <a:srgbClr val="FF5050"/>
                </a:solidFill>
              </a:rPr>
              <a:t> </a:t>
            </a:r>
            <a:r>
              <a:rPr lang="ru-RU" smtClean="0"/>
              <a:t>содержат:</a:t>
            </a:r>
          </a:p>
          <a:p>
            <a:pPr eaLnBrk="1" hangingPunct="1">
              <a:lnSpc>
                <a:spcPct val="90000"/>
              </a:lnSpc>
            </a:pPr>
            <a:r>
              <a:rPr lang="ru-RU" b="1" smtClean="0">
                <a:solidFill>
                  <a:srgbClr val="FF5050"/>
                </a:solidFill>
              </a:rPr>
              <a:t>-</a:t>
            </a:r>
            <a:r>
              <a:rPr lang="ru-RU" b="1" smtClean="0"/>
              <a:t> побуждающий к гипотезам диалог;</a:t>
            </a:r>
          </a:p>
          <a:p>
            <a:pPr eaLnBrk="1" hangingPunct="1">
              <a:lnSpc>
                <a:spcPct val="90000"/>
              </a:lnSpc>
            </a:pPr>
            <a:r>
              <a:rPr lang="ru-RU" b="1" smtClean="0">
                <a:solidFill>
                  <a:srgbClr val="FF5050"/>
                </a:solidFill>
              </a:rPr>
              <a:t>- </a:t>
            </a:r>
            <a:r>
              <a:rPr lang="ru-RU" b="1" smtClean="0"/>
              <a:t>подводящий от проблемы диалог;</a:t>
            </a:r>
          </a:p>
          <a:p>
            <a:pPr eaLnBrk="1" hangingPunct="1">
              <a:lnSpc>
                <a:spcPct val="90000"/>
              </a:lnSpc>
            </a:pPr>
            <a:r>
              <a:rPr lang="ru-RU" b="1" smtClean="0">
                <a:solidFill>
                  <a:srgbClr val="FF5050"/>
                </a:solidFill>
              </a:rPr>
              <a:t>-</a:t>
            </a:r>
            <a:r>
              <a:rPr lang="ru-RU" b="1" smtClean="0"/>
              <a:t> подводящий без проблемы диалог.</a:t>
            </a:r>
          </a:p>
          <a:p>
            <a:pPr eaLnBrk="1" hangingPunct="1">
              <a:lnSpc>
                <a:spcPct val="90000"/>
              </a:lnSpc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smtClean="0"/>
              <a:t>Методы обучения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b="1" smtClean="0"/>
              <a:t>Побуждающий к гипотезам диалог:</a:t>
            </a:r>
            <a:endParaRPr lang="ru-RU" sz="20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smtClean="0">
                <a:solidFill>
                  <a:srgbClr val="FF5050"/>
                </a:solidFill>
              </a:rPr>
              <a:t>    1. </a:t>
            </a:r>
            <a:r>
              <a:rPr lang="ru-RU" sz="2400" smtClean="0"/>
              <a:t>выдвижение гипотез (последовательный или одновременный вариант)</a:t>
            </a:r>
            <a:endParaRPr lang="ru-RU" sz="2400" smtClean="0">
              <a:solidFill>
                <a:srgbClr val="FF5050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smtClean="0">
                <a:solidFill>
                  <a:srgbClr val="FF5050"/>
                </a:solidFill>
              </a:rPr>
              <a:t>    2.</a:t>
            </a:r>
            <a:r>
              <a:rPr lang="ru-RU" sz="2400" b="1" smtClean="0"/>
              <a:t> </a:t>
            </a:r>
            <a:r>
              <a:rPr lang="ru-RU" sz="2400" smtClean="0"/>
              <a:t>проверка гипотез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smtClean="0"/>
              <a:t>                            </a:t>
            </a:r>
            <a:r>
              <a:rPr lang="ru-RU" sz="2400" b="1" smtClean="0">
                <a:solidFill>
                  <a:srgbClr val="FF5050"/>
                </a:solidFill>
              </a:rPr>
              <a:t>Структура</a:t>
            </a:r>
            <a:r>
              <a:rPr lang="ru-RU" sz="2400" b="1" smtClean="0"/>
              <a:t>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smtClean="0"/>
              <a:t>  - начинается с общего побуждения, призыва к мыслительной работе,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smtClean="0"/>
              <a:t>  - продолжается подсказкой, т. е. намёком, дополнительной информацией, и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smtClean="0"/>
              <a:t>  - заканчивается сообщением нужной мысли самим учителем.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smtClean="0"/>
              <a:t>Методы обучения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FF5050"/>
                </a:solidFill>
              </a:rPr>
              <a:t>При подготовке урока</a:t>
            </a:r>
            <a:r>
              <a:rPr lang="ru-RU" smtClean="0"/>
              <a:t> учителю надо не только продумывать текст побуждающего диалога, но и заранее планировать, каким будет выдвижение гипотез: последовательным или одновременным.</a:t>
            </a:r>
            <a:endParaRPr lang="ru-RU" u="sng" smtClean="0"/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smtClean="0"/>
              <a:t>Методы обучения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b="1" smtClean="0">
                <a:solidFill>
                  <a:srgbClr val="FF5050"/>
                </a:solidFill>
              </a:rPr>
              <a:t>Подводящий диалог </a:t>
            </a:r>
            <a:r>
              <a:rPr lang="ru-RU" sz="2800" smtClean="0"/>
              <a:t>бывает </a:t>
            </a:r>
            <a:r>
              <a:rPr lang="ru-RU" sz="2800" u="sng" smtClean="0"/>
              <a:t>двух видов</a:t>
            </a:r>
            <a:r>
              <a:rPr lang="ru-RU" sz="2800" smtClean="0"/>
              <a:t>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800" b="1" smtClean="0">
                <a:solidFill>
                  <a:srgbClr val="FF5050"/>
                </a:solidFill>
              </a:rPr>
              <a:t>     -</a:t>
            </a:r>
            <a:r>
              <a:rPr lang="ru-RU" sz="2800" b="1" smtClean="0"/>
              <a:t> с проблемой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800" b="1" smtClean="0">
                <a:solidFill>
                  <a:srgbClr val="FF5050"/>
                </a:solidFill>
              </a:rPr>
              <a:t>     -</a:t>
            </a:r>
            <a:r>
              <a:rPr lang="ru-RU" sz="2800" b="1" smtClean="0"/>
              <a:t> без проблемы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800" b="1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800" b="1" smtClean="0"/>
              <a:t>   </a:t>
            </a:r>
            <a:r>
              <a:rPr lang="ru-RU" sz="2800" b="1" smtClean="0">
                <a:solidFill>
                  <a:srgbClr val="FF5050"/>
                </a:solidFill>
              </a:rPr>
              <a:t>Учебная проблема </a:t>
            </a:r>
            <a:r>
              <a:rPr lang="ru-RU" sz="2800" smtClean="0"/>
              <a:t>бывает тоже </a:t>
            </a:r>
            <a:r>
              <a:rPr lang="ru-RU" sz="2800" u="sng" smtClean="0"/>
              <a:t>двух видов: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800" b="1" smtClean="0"/>
              <a:t>     - как вопрос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800" b="1" smtClean="0"/>
              <a:t>     - как тема</a:t>
            </a:r>
            <a:endParaRPr lang="ru-RU" sz="2800" b="1" smtClean="0">
              <a:solidFill>
                <a:srgbClr val="FF505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smtClean="0"/>
              <a:t>Методы обучения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000" smtClean="0"/>
              <a:t>Если </a:t>
            </a:r>
            <a:r>
              <a:rPr lang="ru-RU" sz="2400" b="1" smtClean="0">
                <a:solidFill>
                  <a:srgbClr val="FF5050"/>
                </a:solidFill>
              </a:rPr>
              <a:t>учебная проблема</a:t>
            </a:r>
            <a:r>
              <a:rPr lang="ru-RU" sz="2000" smtClean="0"/>
              <a:t> поставлена </a:t>
            </a:r>
            <a:r>
              <a:rPr lang="ru-RU" sz="2400" b="1" smtClean="0">
                <a:solidFill>
                  <a:srgbClr val="FF5050"/>
                </a:solidFill>
              </a:rPr>
              <a:t>как вопрос</a:t>
            </a:r>
            <a:r>
              <a:rPr lang="ru-RU" sz="200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Каким путём (побуждением или подведением) не шёл бы поиск решения, завершится он должен ответом на исходный вопрос. Непременно надо вернуться к началу урока и снять проблему-вопрос, применив новое знание. Тему сформулируют ученики, но уже на следующем этапе урока – этапе воспроизведения. А после можно будет сверить с учебником и тему и открытое ребятами знание (в начальной школе работа с учебником обязательна).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smtClean="0"/>
              <a:t>Методы обучения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FF5050"/>
                </a:solidFill>
              </a:rPr>
              <a:t>Учебная  проблема</a:t>
            </a:r>
            <a:r>
              <a:rPr lang="ru-RU" smtClean="0"/>
              <a:t>  появилась </a:t>
            </a:r>
            <a:r>
              <a:rPr lang="ru-RU" b="1" smtClean="0">
                <a:solidFill>
                  <a:srgbClr val="FF5050"/>
                </a:solidFill>
              </a:rPr>
              <a:t>как тема</a:t>
            </a:r>
            <a:r>
              <a:rPr lang="ru-RU" smtClean="0"/>
              <a:t>.</a:t>
            </a:r>
          </a:p>
          <a:p>
            <a:pPr eaLnBrk="1" hangingPunct="1"/>
            <a:r>
              <a:rPr lang="ru-RU" smtClean="0"/>
              <a:t>Поиск решения завершается открытием нового знания. При необходимости предложенная учениками формулировка сверяется с «рамочкой» учебника (выводом).</a:t>
            </a:r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smtClean="0"/>
              <a:t>Методы обучения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844675"/>
            <a:ext cx="8199438" cy="4287838"/>
          </a:xfrm>
        </p:spPr>
        <p:txBody>
          <a:bodyPr/>
          <a:lstStyle/>
          <a:p>
            <a:pPr eaLnBrk="1" hangingPunct="1"/>
            <a:r>
              <a:rPr lang="ru-RU" smtClean="0"/>
              <a:t>«Каждому виду опыта, включаемого в содержание образования, соответствуют способ его освоения и своя технология».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i="1" smtClean="0"/>
              <a:t>                                        </a:t>
            </a:r>
            <a:r>
              <a:rPr lang="ru-RU" sz="2400" b="1" i="1" smtClean="0"/>
              <a:t>В.В. Сериков.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smtClean="0"/>
              <a:t>Методы обучения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800" b="1" smtClean="0"/>
              <a:t>Учебной проблемы не было вообще.</a:t>
            </a:r>
          </a:p>
          <a:p>
            <a:pPr eaLnBrk="1" hangingPunct="1"/>
            <a:r>
              <a:rPr lang="ru-RU" sz="2800" smtClean="0"/>
              <a:t>Поиск решения, как в предыдущем случае, завершается открытием знания. Но к учебнику отсылать пока ребят не будем. Лучше это сделать после того, как </a:t>
            </a:r>
            <a:r>
              <a:rPr lang="ru-RU" sz="2800" b="1" smtClean="0"/>
              <a:t>на этапе проговаривания будет сформулирована тема урока</a:t>
            </a:r>
            <a:r>
              <a:rPr lang="ru-RU" sz="2800" smtClean="0"/>
              <a:t>. Тогда можно будет сверить и тему, и новое знание сразу.</a:t>
            </a:r>
            <a:r>
              <a:rPr lang="ru-RU" sz="2800" b="1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endParaRPr 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smtClean="0"/>
              <a:t>Методы обучения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Итак, на уроке возможны </a:t>
            </a:r>
            <a:r>
              <a:rPr lang="ru-RU" b="1" smtClean="0"/>
              <a:t>три метода</a:t>
            </a:r>
            <a:r>
              <a:rPr lang="ru-RU" sz="2800" b="1" smtClean="0"/>
              <a:t> </a:t>
            </a:r>
            <a:r>
              <a:rPr lang="ru-RU" sz="2800" b="1" smtClean="0">
                <a:solidFill>
                  <a:schemeClr val="hlink"/>
                </a:solidFill>
              </a:rPr>
              <a:t>поиска</a:t>
            </a:r>
            <a:r>
              <a:rPr lang="ru-RU" sz="2800" smtClean="0">
                <a:solidFill>
                  <a:schemeClr val="hlink"/>
                </a:solidFill>
              </a:rPr>
              <a:t> </a:t>
            </a:r>
            <a:r>
              <a:rPr lang="ru-RU" sz="2800" b="1" smtClean="0">
                <a:solidFill>
                  <a:schemeClr val="hlink"/>
                </a:solidFill>
              </a:rPr>
              <a:t>решения учебной проблемы</a:t>
            </a:r>
            <a:r>
              <a:rPr lang="ru-RU" sz="2800" b="1" smtClean="0"/>
              <a:t>.</a:t>
            </a:r>
            <a:r>
              <a:rPr lang="ru-RU" sz="2800" smtClean="0"/>
              <a:t> </a:t>
            </a:r>
            <a:r>
              <a:rPr lang="ru-RU" sz="2800" u="sng" smtClean="0"/>
              <a:t>Первый </a:t>
            </a:r>
            <a:r>
              <a:rPr lang="ru-RU" sz="2800" smtClean="0"/>
              <a:t>– </a:t>
            </a:r>
            <a:r>
              <a:rPr lang="ru-RU" sz="2800" b="1" smtClean="0"/>
              <a:t>побуждающий к гипотезам диалог</a:t>
            </a:r>
            <a:r>
              <a:rPr lang="ru-RU" sz="2800" smtClean="0"/>
              <a:t>. </a:t>
            </a:r>
            <a:r>
              <a:rPr lang="ru-RU" sz="2800" u="sng" smtClean="0"/>
              <a:t>Второй</a:t>
            </a:r>
            <a:r>
              <a:rPr lang="ru-RU" sz="2800" smtClean="0"/>
              <a:t> и </a:t>
            </a:r>
            <a:r>
              <a:rPr lang="ru-RU" sz="2800" u="sng" smtClean="0"/>
              <a:t>третий</a:t>
            </a:r>
            <a:r>
              <a:rPr lang="ru-RU" sz="2800" smtClean="0"/>
              <a:t> – </a:t>
            </a:r>
            <a:r>
              <a:rPr lang="ru-RU" sz="2800" b="1" smtClean="0"/>
              <a:t>подводящий диалог</a:t>
            </a:r>
            <a:r>
              <a:rPr lang="ru-RU" sz="2800" smtClean="0"/>
              <a:t>, который может разворачиваться как </a:t>
            </a:r>
            <a:r>
              <a:rPr lang="ru-RU" sz="2800" b="1" smtClean="0"/>
              <a:t>от</a:t>
            </a:r>
            <a:r>
              <a:rPr lang="ru-RU" sz="2800" smtClean="0"/>
              <a:t> сформулированной </a:t>
            </a:r>
            <a:r>
              <a:rPr lang="ru-RU" sz="2800" b="1" smtClean="0"/>
              <a:t>учебной проблемы</a:t>
            </a:r>
            <a:r>
              <a:rPr lang="ru-RU" sz="2800" smtClean="0"/>
              <a:t>, так и </a:t>
            </a:r>
            <a:r>
              <a:rPr lang="ru-RU" sz="2800" b="1" smtClean="0"/>
              <a:t>без неё.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smtClean="0"/>
              <a:t>Методы обучения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smtClean="0"/>
              <a:t>Различие способов заключается </a:t>
            </a:r>
            <a:r>
              <a:rPr lang="ru-RU" sz="2800" b="1" smtClean="0"/>
              <a:t>в той мыслительной работе, которую выполняют ученики, и, следовательно, в их развивающем эффекте</a:t>
            </a:r>
            <a:r>
              <a:rPr lang="ru-RU" sz="2400" smtClean="0"/>
              <a:t>. Поскольку выдвижение и проверка гипотез – подлинно творческие действия, </a:t>
            </a:r>
            <a:r>
              <a:rPr lang="ru-RU" sz="2400" b="1" smtClean="0"/>
              <a:t>первый метод</a:t>
            </a:r>
            <a:r>
              <a:rPr lang="ru-RU" sz="2400" smtClean="0"/>
              <a:t> </a:t>
            </a:r>
            <a:r>
              <a:rPr lang="ru-RU" sz="2400" u="sng" smtClean="0"/>
              <a:t>развивает</a:t>
            </a:r>
            <a:r>
              <a:rPr lang="ru-RU" sz="2400" smtClean="0"/>
              <a:t> </a:t>
            </a:r>
            <a:r>
              <a:rPr lang="ru-RU" sz="2400" b="1" smtClean="0"/>
              <a:t>творческие способности и речь</a:t>
            </a:r>
            <a:r>
              <a:rPr lang="ru-RU" sz="2400" smtClean="0"/>
              <a:t> учеников. </a:t>
            </a:r>
            <a:r>
              <a:rPr lang="ru-RU" sz="2400" b="1" smtClean="0"/>
              <a:t>Подводящий</a:t>
            </a:r>
            <a:r>
              <a:rPr lang="ru-RU" sz="2400" smtClean="0"/>
              <a:t> же</a:t>
            </a:r>
            <a:r>
              <a:rPr lang="ru-RU" sz="2400" b="1" smtClean="0"/>
              <a:t> диалог</a:t>
            </a:r>
            <a:r>
              <a:rPr lang="ru-RU" sz="2400" smtClean="0"/>
              <a:t> </a:t>
            </a:r>
            <a:r>
              <a:rPr lang="ru-RU" sz="2400" u="sng" smtClean="0"/>
              <a:t>активно задействует</a:t>
            </a:r>
            <a:r>
              <a:rPr lang="ru-RU" sz="2400" smtClean="0"/>
              <a:t>, а значит, </a:t>
            </a:r>
            <a:r>
              <a:rPr lang="ru-RU" sz="2400" u="sng" smtClean="0"/>
              <a:t>и формирует</a:t>
            </a:r>
            <a:r>
              <a:rPr lang="ru-RU" sz="2400" smtClean="0"/>
              <a:t> </a:t>
            </a:r>
            <a:r>
              <a:rPr lang="ru-RU" sz="2400" b="1" smtClean="0"/>
              <a:t>логическое мышление</a:t>
            </a:r>
            <a:r>
              <a:rPr lang="ru-RU" sz="2400" smtClean="0"/>
              <a:t> учащихся</a:t>
            </a:r>
            <a:r>
              <a:rPr lang="ru-RU" sz="2400" b="1" smtClean="0"/>
              <a:t> и </a:t>
            </a:r>
            <a:r>
              <a:rPr lang="ru-RU" sz="2400" smtClean="0"/>
              <a:t>опять-таки </a:t>
            </a:r>
            <a:r>
              <a:rPr lang="ru-RU" sz="2400" b="1" smtClean="0"/>
              <a:t>речь.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smtClean="0"/>
              <a:t>Методы обучения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smtClean="0"/>
              <a:t>Принципиальное </a:t>
            </a:r>
            <a:r>
              <a:rPr lang="ru-RU" sz="2800" b="1" smtClean="0"/>
              <a:t>сходство трёх способов</a:t>
            </a:r>
            <a:r>
              <a:rPr lang="ru-RU" sz="2800" smtClean="0"/>
              <a:t> состоит в том, что </a:t>
            </a:r>
            <a:r>
              <a:rPr lang="ru-RU" sz="2800" b="1" smtClean="0"/>
              <a:t>учащиеся</a:t>
            </a:r>
            <a:r>
              <a:rPr lang="ru-RU" sz="2800" smtClean="0"/>
              <a:t> </a:t>
            </a:r>
            <a:r>
              <a:rPr lang="ru-RU" sz="2800" b="1" smtClean="0"/>
              <a:t>сами открывают новое знание</a:t>
            </a:r>
            <a:r>
              <a:rPr lang="ru-RU" sz="280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Т. о., любой из методов поиска решения обеспечивает </a:t>
            </a:r>
            <a:r>
              <a:rPr lang="ru-RU" sz="2800" b="1" i="1" smtClean="0"/>
              <a:t>понимание нового</a:t>
            </a:r>
            <a:r>
              <a:rPr lang="ru-RU" sz="2800" smtClean="0"/>
              <a:t> </a:t>
            </a:r>
            <a:r>
              <a:rPr lang="ru-RU" sz="2800" b="1" i="1" smtClean="0"/>
              <a:t>материала большинством класса</a:t>
            </a:r>
            <a:r>
              <a:rPr lang="ru-RU" sz="2800" smtClean="0"/>
              <a:t>, чего нельзя достичь при традиционном сообщении знаний в готовом виде.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 smtClean="0"/>
              <a:t>Понимание</a:t>
            </a:r>
            <a:r>
              <a:rPr lang="ru-RU" sz="2800" smtClean="0"/>
              <a:t> – главный результат поиска решения учебной проблемы.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800" smtClean="0"/>
          </a:p>
          <a:p>
            <a:pPr eaLnBrk="1" hangingPunct="1">
              <a:lnSpc>
                <a:spcPct val="90000"/>
              </a:lnSpc>
            </a:pPr>
            <a:endParaRPr lang="ru-RU" sz="2800" smtClean="0"/>
          </a:p>
          <a:p>
            <a:pPr eaLnBrk="1" hangingPunct="1">
              <a:lnSpc>
                <a:spcPct val="90000"/>
              </a:lnSpc>
            </a:pPr>
            <a:endParaRPr 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smtClean="0"/>
              <a:t>Методы обучения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b="1" smtClean="0">
                <a:solidFill>
                  <a:srgbClr val="FF5050"/>
                </a:solidFill>
              </a:rPr>
              <a:t>Проблемный урок в сравнении с традиционным</a:t>
            </a:r>
            <a:r>
              <a:rPr lang="ru-RU" sz="2400" smtClean="0"/>
              <a:t>  обеспечивает </a:t>
            </a:r>
            <a:r>
              <a:rPr lang="ru-RU" sz="2400" b="1" smtClean="0"/>
              <a:t>(1)</a:t>
            </a:r>
            <a:r>
              <a:rPr lang="ru-RU" sz="2400" smtClean="0"/>
              <a:t> </a:t>
            </a:r>
            <a:r>
              <a:rPr lang="ru-RU" sz="2400" b="1" i="1" smtClean="0"/>
              <a:t>более качественное (прочное) усвоение</a:t>
            </a:r>
            <a:r>
              <a:rPr lang="ru-RU" sz="2400" smtClean="0"/>
              <a:t> </a:t>
            </a:r>
            <a:r>
              <a:rPr lang="ru-RU" sz="2400" b="1" i="1" smtClean="0"/>
              <a:t>знаний</a:t>
            </a:r>
            <a:r>
              <a:rPr lang="ru-RU" sz="2400" smtClean="0"/>
              <a:t> (диалогическая постановка проблемы, в отличие от сообщения «голой» темы, мотивирует школьников к усвоению нового материала, включая в работу практически весь класс; диалогический поиск решения, в отличие от изложения готовых сведений, обеспечивает понимание нового знания каждым учеником </a:t>
            </a:r>
            <a:r>
              <a:rPr lang="ru-RU" sz="2400" u="sng" smtClean="0"/>
              <a:t>(нельзя не понимать то, до чего сам додумался).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smtClean="0"/>
              <a:t>Методы обучения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Проблемный диалог </a:t>
            </a:r>
            <a:r>
              <a:rPr lang="ru-RU" sz="2800" b="1" smtClean="0"/>
              <a:t>(2)</a:t>
            </a:r>
            <a:r>
              <a:rPr lang="ru-RU" sz="2800" smtClean="0"/>
              <a:t> </a:t>
            </a:r>
            <a:r>
              <a:rPr lang="ru-RU" sz="2800" b="1" i="1" smtClean="0"/>
              <a:t>стимулирует</a:t>
            </a:r>
            <a:r>
              <a:rPr lang="ru-RU" sz="2800" smtClean="0"/>
              <a:t> </a:t>
            </a:r>
            <a:r>
              <a:rPr lang="ru-RU" sz="2800" b="1" i="1" smtClean="0"/>
              <a:t>интеллектуальное развитие учеников: </a:t>
            </a:r>
            <a:r>
              <a:rPr lang="ru-RU" sz="2800" smtClean="0"/>
              <a:t>активно задействует всю познавательную сферу: </a:t>
            </a:r>
            <a:r>
              <a:rPr lang="ru-RU" sz="2800" u="sng" smtClean="0"/>
              <a:t>внимание, память, мышление, речь.</a:t>
            </a:r>
            <a:r>
              <a:rPr lang="ru-RU" sz="2800" smtClean="0"/>
              <a:t> При традиционном уроке монологическое введение знаний обрекает учеников на пассивное слежение за чужой мыслью, речь на этом этапе не развивается вообще.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smtClean="0"/>
              <a:t>Методы обучения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Проблемный диалог </a:t>
            </a:r>
            <a:r>
              <a:rPr lang="ru-RU" b="1" smtClean="0"/>
              <a:t>(3)</a:t>
            </a:r>
            <a:r>
              <a:rPr lang="ru-RU" smtClean="0"/>
              <a:t> </a:t>
            </a:r>
            <a:r>
              <a:rPr lang="ru-RU" b="1" smtClean="0"/>
              <a:t>воспитывает активную личность, </a:t>
            </a:r>
            <a:r>
              <a:rPr lang="ru-RU" smtClean="0"/>
              <a:t>потому что для диалога с учителем школьнику нужны </a:t>
            </a:r>
            <a:r>
              <a:rPr lang="ru-RU" u="sng" smtClean="0"/>
              <a:t>и смелость, и решительность</a:t>
            </a:r>
            <a:r>
              <a:rPr lang="ru-RU" smtClean="0"/>
              <a:t>.</a:t>
            </a:r>
            <a:r>
              <a:rPr lang="ru-RU" b="1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smtClean="0"/>
              <a:t>Методы обучения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Проблемный диалог</a:t>
            </a:r>
            <a:r>
              <a:rPr lang="ru-RU" b="1" smtClean="0"/>
              <a:t>  -  (4) здоровьесберегающая технология </a:t>
            </a:r>
            <a:r>
              <a:rPr lang="ru-RU" smtClean="0"/>
              <a:t>(«учение с увлечением» значительно </a:t>
            </a:r>
            <a:r>
              <a:rPr lang="ru-RU" u="sng" smtClean="0"/>
              <a:t>снижает нервные нагрузки</a:t>
            </a:r>
            <a:r>
              <a:rPr lang="ru-RU" smtClean="0"/>
              <a:t>, традиционный монолог не борется за детский интерес к учебному материалу, девиз его: «знание – силой»).</a:t>
            </a:r>
          </a:p>
          <a:p>
            <a:pPr eaLnBrk="1" hangingPunct="1">
              <a:buFont typeface="Wingdings" pitchFamily="2" charset="2"/>
              <a:buNone/>
            </a:pPr>
            <a:endParaRPr lang="ru-RU" sz="2400" smtClean="0"/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smtClean="0"/>
              <a:t>Методы обучения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Проблемный диалог </a:t>
            </a:r>
            <a:r>
              <a:rPr lang="ru-RU" b="1" smtClean="0"/>
              <a:t>(5)</a:t>
            </a:r>
            <a:r>
              <a:rPr lang="ru-RU" smtClean="0"/>
              <a:t> </a:t>
            </a:r>
            <a:r>
              <a:rPr lang="ru-RU" b="1" smtClean="0"/>
              <a:t>требует больше времени, </a:t>
            </a:r>
            <a:r>
              <a:rPr lang="ru-RU" smtClean="0"/>
              <a:t>но при этом обеспечивает понимание материала, поэтому закрепление идёт быстрее и легче.  </a:t>
            </a:r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smtClean="0"/>
              <a:t>Методы обучения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800" b="1" smtClean="0"/>
              <a:t>Побуждающий диалог</a:t>
            </a:r>
            <a:r>
              <a:rPr lang="ru-RU" sz="2800" smtClean="0"/>
              <a:t> – это </a:t>
            </a:r>
            <a:r>
              <a:rPr lang="ru-RU" sz="2800" b="1" i="1" smtClean="0"/>
              <a:t>бульдозер</a:t>
            </a:r>
            <a:r>
              <a:rPr lang="ru-RU" sz="2800" smtClean="0"/>
              <a:t>. Он подталкивает ребёнка к захватывающему, но рискованному прыжку через пропасть, когда так легко сбиться с курса и попасть не туда.</a:t>
            </a:r>
          </a:p>
          <a:p>
            <a:pPr eaLnBrk="1" hangingPunct="1"/>
            <a:r>
              <a:rPr lang="ru-RU" sz="2800" b="1" smtClean="0"/>
              <a:t>Подводящий диалог</a:t>
            </a:r>
            <a:r>
              <a:rPr lang="ru-RU" sz="2800" smtClean="0"/>
              <a:t> – </a:t>
            </a:r>
            <a:r>
              <a:rPr lang="ru-RU" sz="2800" b="1" i="1" smtClean="0"/>
              <a:t>локомотив</a:t>
            </a:r>
            <a:r>
              <a:rPr lang="ru-RU" sz="2800" smtClean="0"/>
              <a:t>, который от станции к станции, довольно медленно, но верно везёт своих пассажиров к пункту назначения. </a:t>
            </a:r>
          </a:p>
          <a:p>
            <a:pPr eaLnBrk="1" hangingPunct="1">
              <a:buFont typeface="Wingdings" pitchFamily="2" charset="2"/>
              <a:buNone/>
            </a:pPr>
            <a:endParaRPr 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smtClean="0"/>
              <a:t>Методы обучения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i="1" smtClean="0">
                <a:solidFill>
                  <a:schemeClr val="hlink"/>
                </a:solidFill>
              </a:rPr>
              <a:t>Назначение школы</a:t>
            </a:r>
            <a:r>
              <a:rPr lang="ru-RU" smtClean="0"/>
              <a:t> – помочь ребёнку освоить не свой опыт (он его приобретает сам по себе!), а опыт других поколений – приведённый в систему социальный опыт.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smtClean="0"/>
              <a:t>Методы обучения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Этап воспроизведения знаний </a:t>
            </a:r>
            <a:r>
              <a:rPr lang="ru-RU" smtClean="0"/>
              <a:t>выполняет двоякую функцию.</a:t>
            </a:r>
          </a:p>
          <a:p>
            <a:pPr eaLnBrk="1" hangingPunct="1"/>
            <a:r>
              <a:rPr lang="ru-RU" b="1" smtClean="0"/>
              <a:t>1</a:t>
            </a:r>
            <a:r>
              <a:rPr lang="ru-RU" smtClean="0"/>
              <a:t>. Он </a:t>
            </a:r>
            <a:r>
              <a:rPr lang="ru-RU" b="1" i="1" smtClean="0"/>
              <a:t>развивает активную речь</a:t>
            </a:r>
            <a:r>
              <a:rPr lang="ru-RU" smtClean="0"/>
              <a:t> – способность передать мысль словами.</a:t>
            </a:r>
          </a:p>
          <a:p>
            <a:pPr eaLnBrk="1" hangingPunct="1"/>
            <a:r>
              <a:rPr lang="ru-RU" b="1" smtClean="0"/>
              <a:t>2</a:t>
            </a:r>
            <a:r>
              <a:rPr lang="ru-RU" smtClean="0"/>
              <a:t>. За счёт проговаривания </a:t>
            </a:r>
            <a:r>
              <a:rPr lang="ru-RU" b="1" i="1" smtClean="0"/>
              <a:t>углубляется понимание знаний.</a:t>
            </a:r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smtClean="0"/>
              <a:t>Методы обучения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i="1" smtClean="0"/>
              <a:t>Проблемный урок должен организовать</a:t>
            </a:r>
            <a:r>
              <a:rPr lang="ru-RU" b="1" i="1" smtClean="0"/>
              <a:t> </a:t>
            </a:r>
            <a:r>
              <a:rPr lang="ru-RU" b="1" i="1" u="sng" smtClean="0"/>
              <a:t>творческое усвоение, </a:t>
            </a:r>
            <a:r>
              <a:rPr lang="ru-RU" smtClean="0"/>
              <a:t>т. е. каждый ученик должен</a:t>
            </a:r>
            <a:r>
              <a:rPr lang="ru-RU" b="1" i="1" smtClean="0"/>
              <a:t> сам</a:t>
            </a:r>
            <a:r>
              <a:rPr lang="ru-RU" smtClean="0"/>
              <a:t> и </a:t>
            </a:r>
            <a:r>
              <a:rPr lang="ru-RU" b="1" i="1" smtClean="0"/>
              <a:t>по-своему </a:t>
            </a:r>
            <a:r>
              <a:rPr lang="ru-RU" smtClean="0"/>
              <a:t>выразить полученное на уроке знание и представить на суд учителю и одноклассникам </a:t>
            </a:r>
            <a:r>
              <a:rPr lang="ru-RU" b="1" i="1" smtClean="0"/>
              <a:t>собственный</a:t>
            </a:r>
            <a:r>
              <a:rPr lang="ru-RU" smtClean="0"/>
              <a:t> </a:t>
            </a:r>
            <a:r>
              <a:rPr lang="ru-RU" b="1" smtClean="0"/>
              <a:t>продукт</a:t>
            </a:r>
            <a:r>
              <a:rPr lang="ru-RU" smtClean="0"/>
              <a:t> (отсюда и название – </a:t>
            </a:r>
            <a:r>
              <a:rPr lang="ru-RU" b="1" i="1" smtClean="0"/>
              <a:t>продуктивные задания</a:t>
            </a:r>
            <a:r>
              <a:rPr lang="ru-RU" smtClean="0"/>
              <a:t>).</a:t>
            </a:r>
          </a:p>
          <a:p>
            <a:pPr eaLnBrk="1" hangingPunct="1">
              <a:lnSpc>
                <a:spcPct val="90000"/>
              </a:lnSpc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smtClean="0"/>
              <a:t>Методы обучения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FF5050"/>
                </a:solidFill>
              </a:rPr>
              <a:t>Три типа продуктивных заданий</a:t>
            </a:r>
            <a:r>
              <a:rPr lang="ru-RU" b="1" smtClean="0"/>
              <a:t>: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smtClean="0"/>
              <a:t>      - </a:t>
            </a:r>
            <a:r>
              <a:rPr lang="ru-RU" smtClean="0"/>
              <a:t>на формулирование;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      - на опорный сигнал; 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      - на художественный образ.</a:t>
            </a:r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  <a:p>
            <a:pPr eaLnBrk="1" hangingPunct="1">
              <a:buFont typeface="Wingdings" pitchFamily="2" charset="2"/>
              <a:buNone/>
            </a:pPr>
            <a:r>
              <a:rPr lang="ru-RU" b="1" smtClean="0"/>
              <a:t> </a:t>
            </a:r>
            <a:endParaRPr lang="ru-RU" b="1" i="1" smtClean="0"/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smtClean="0"/>
              <a:t>Методы обучения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   Задание </a:t>
            </a:r>
            <a:r>
              <a:rPr lang="ru-RU" i="1" smtClean="0"/>
              <a:t>на </a:t>
            </a:r>
            <a:r>
              <a:rPr lang="ru-RU" i="1" smtClean="0">
                <a:solidFill>
                  <a:srgbClr val="FF5050"/>
                </a:solidFill>
              </a:rPr>
              <a:t>формулирование темы</a:t>
            </a:r>
            <a:r>
              <a:rPr lang="ru-RU" i="1" u="sng" smtClean="0">
                <a:solidFill>
                  <a:srgbClr val="FF5050"/>
                </a:solidFill>
              </a:rPr>
              <a:t> </a:t>
            </a:r>
            <a:r>
              <a:rPr lang="ru-RU" smtClean="0"/>
              <a:t>даётся ученикам сразу после введения нового материала в двух конкретных случаях: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    - когда учебная проблема появилась как вопрос или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    - когда её не было вообще.</a:t>
            </a:r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smtClean="0"/>
              <a:t>Методы обучения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000" b="1" smtClean="0"/>
              <a:t>         </a:t>
            </a:r>
            <a:r>
              <a:rPr lang="ru-RU" sz="1800" b="1" smtClean="0"/>
              <a:t>Задание на составление </a:t>
            </a:r>
            <a:r>
              <a:rPr lang="ru-RU" sz="1800" b="1" i="1" smtClean="0">
                <a:solidFill>
                  <a:srgbClr val="FF5050"/>
                </a:solidFill>
              </a:rPr>
              <a:t>опорного сигнала</a:t>
            </a:r>
            <a:r>
              <a:rPr lang="ru-RU" sz="1800" b="1" smtClean="0"/>
              <a:t>: символ, схема, таблица, опорные слова.</a:t>
            </a:r>
            <a:r>
              <a:rPr lang="ru-RU" sz="1800" b="1" u="sng" smtClean="0"/>
              <a:t>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8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smtClean="0"/>
              <a:t>      </a:t>
            </a:r>
            <a:r>
              <a:rPr lang="ru-RU" sz="1800" b="1" smtClean="0">
                <a:solidFill>
                  <a:schemeClr val="tx2"/>
                </a:solidFill>
              </a:rPr>
              <a:t> </a:t>
            </a:r>
            <a:r>
              <a:rPr lang="ru-RU" sz="2400" b="1" smtClean="0">
                <a:solidFill>
                  <a:schemeClr val="tx2"/>
                </a:solidFill>
              </a:rPr>
              <a:t>Цель</a:t>
            </a:r>
            <a:r>
              <a:rPr lang="ru-RU" sz="2400" b="1" smtClean="0"/>
              <a:t>: </a:t>
            </a:r>
            <a:r>
              <a:rPr lang="ru-RU" sz="2400" smtClean="0"/>
              <a:t>научить школьника наглядно-образным формам выражения мысли. Задания на опорный сигнал лучше выполнять прямо в классе перед практической частью урока, т. е. до задач и упражнений. При этом можно организовать как индивидуальную, так и групповую работу. В трудоёмких случаях задание на опору даётся домой, а в классе намечаются пути его выполнения (должен получиться тот опорный сигнал, который будет использоваться в практической части урока).</a:t>
            </a:r>
          </a:p>
          <a:p>
            <a:pPr eaLnBrk="1" hangingPunct="1">
              <a:lnSpc>
                <a:spcPct val="80000"/>
              </a:lnSpc>
            </a:pPr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smtClean="0"/>
              <a:t>Методы обучения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800" b="1" smtClean="0"/>
              <a:t>   </a:t>
            </a:r>
            <a:r>
              <a:rPr lang="ru-RU" sz="2800" b="1" smtClean="0"/>
              <a:t>Создание </a:t>
            </a:r>
            <a:r>
              <a:rPr lang="ru-RU" sz="2800" b="1" i="1" u="sng" smtClean="0">
                <a:solidFill>
                  <a:srgbClr val="FF5050"/>
                </a:solidFill>
              </a:rPr>
              <a:t>художественного образа</a:t>
            </a:r>
            <a:r>
              <a:rPr lang="ru-RU" sz="2800" b="1" i="1" u="sng" smtClean="0"/>
              <a:t>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800" b="1" i="1" u="sng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800" b="1" smtClean="0"/>
              <a:t>         </a:t>
            </a:r>
            <a:r>
              <a:rPr lang="ru-RU" sz="2800" b="1" smtClean="0">
                <a:solidFill>
                  <a:schemeClr val="tx2"/>
                </a:solidFill>
              </a:rPr>
              <a:t>Метафора</a:t>
            </a:r>
            <a:r>
              <a:rPr lang="ru-RU" sz="2800" b="1" smtClean="0"/>
              <a:t>: </a:t>
            </a:r>
            <a:r>
              <a:rPr lang="ru-RU" sz="2800" smtClean="0"/>
              <a:t>скобки – регулировщик, показывающий, кому ехать первым.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800" b="1" smtClean="0"/>
              <a:t>        </a:t>
            </a:r>
            <a:r>
              <a:rPr lang="ru-RU" sz="2800" b="1" smtClean="0">
                <a:solidFill>
                  <a:schemeClr val="tx2"/>
                </a:solidFill>
              </a:rPr>
              <a:t>Загадка</a:t>
            </a:r>
            <a:r>
              <a:rPr lang="ru-RU" sz="2800" b="1" smtClean="0"/>
              <a:t>: </a:t>
            </a:r>
            <a:r>
              <a:rPr lang="ru-RU" sz="2800" smtClean="0"/>
              <a:t>в примерах бывает, первое действие называет.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800" b="1" smtClean="0"/>
              <a:t>       </a:t>
            </a:r>
            <a:r>
              <a:rPr lang="ru-RU" sz="2800" b="1" smtClean="0">
                <a:solidFill>
                  <a:schemeClr val="tx2"/>
                </a:solidFill>
              </a:rPr>
              <a:t> Стихотворение</a:t>
            </a:r>
            <a:r>
              <a:rPr lang="ru-RU" sz="2800" b="1" smtClean="0"/>
              <a:t>: </a:t>
            </a:r>
            <a:r>
              <a:rPr lang="ru-RU" sz="2800" smtClean="0"/>
              <a:t>скобки найдём, остальное потом.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800" b="1" smtClean="0"/>
              <a:t>        </a:t>
            </a:r>
            <a:endParaRPr 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smtClean="0"/>
              <a:t>Методы обучения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smtClean="0"/>
              <a:t>     </a:t>
            </a:r>
            <a:r>
              <a:rPr lang="ru-RU" sz="2400" smtClean="0"/>
              <a:t>Художественные задания даются на дом, потому что на уроке времени на их выполнение просто нет. Они не являются</a:t>
            </a:r>
            <a:r>
              <a:rPr lang="ru-RU" sz="2400" smtClean="0">
                <a:solidFill>
                  <a:srgbClr val="FF5050"/>
                </a:solidFill>
              </a:rPr>
              <a:t> </a:t>
            </a:r>
            <a:r>
              <a:rPr lang="ru-RU" sz="2400" smtClean="0"/>
              <a:t>обязательными для каждого ученика</a:t>
            </a:r>
            <a:r>
              <a:rPr lang="ru-RU" sz="2400" smtClean="0">
                <a:solidFill>
                  <a:srgbClr val="FF5050"/>
                </a:solidFill>
              </a:rPr>
              <a:t> </a:t>
            </a:r>
            <a:r>
              <a:rPr lang="ru-RU" sz="2400" smtClean="0"/>
              <a:t>и</a:t>
            </a:r>
            <a:r>
              <a:rPr lang="ru-RU" sz="2400" smtClean="0">
                <a:solidFill>
                  <a:srgbClr val="FF5050"/>
                </a:solidFill>
              </a:rPr>
              <a:t> </a:t>
            </a:r>
            <a:r>
              <a:rPr lang="ru-RU" sz="2400" smtClean="0"/>
              <a:t>предлагаются</a:t>
            </a:r>
            <a:r>
              <a:rPr lang="ru-RU" sz="2400" smtClean="0">
                <a:solidFill>
                  <a:srgbClr val="FF5050"/>
                </a:solidFill>
              </a:rPr>
              <a:t> </a:t>
            </a:r>
            <a:r>
              <a:rPr lang="ru-RU" sz="2400" smtClean="0"/>
              <a:t>по желанию (предварительно приведя ребятам пример его выполнения А после известного примера (биссектриса – это крыса…) не забыть рекомендовать всем желающим придумать собственный вариант.).</a:t>
            </a:r>
          </a:p>
          <a:p>
            <a:pPr eaLnBrk="1" hangingPunct="1">
              <a:lnSpc>
                <a:spcPct val="80000"/>
              </a:lnSpc>
            </a:pPr>
            <a:endParaRPr lang="ru-RU" sz="2400" i="1" u="sng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i="1" smtClean="0"/>
              <a:t>   </a:t>
            </a:r>
          </a:p>
          <a:p>
            <a:pPr eaLnBrk="1" hangingPunct="1">
              <a:lnSpc>
                <a:spcPct val="80000"/>
              </a:lnSpc>
            </a:pPr>
            <a:endParaRPr lang="ru-RU" sz="2400" smtClean="0"/>
          </a:p>
          <a:p>
            <a:pPr eaLnBrk="1" hangingPunct="1">
              <a:lnSpc>
                <a:spcPct val="80000"/>
              </a:lnSpc>
            </a:pPr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smtClean="0"/>
              <a:t>Методы обучения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b="1" i="1" smtClean="0"/>
              <a:t>Учитываем тип знания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800" smtClean="0"/>
              <a:t>                    </a:t>
            </a:r>
            <a:r>
              <a:rPr lang="ru-RU" sz="2800" b="1" smtClean="0">
                <a:solidFill>
                  <a:srgbClr val="FF5050"/>
                </a:solidFill>
              </a:rPr>
              <a:t>Типы знания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800" smtClean="0"/>
              <a:t>   </a:t>
            </a:r>
            <a:r>
              <a:rPr lang="ru-RU" sz="2800" b="1" smtClean="0"/>
              <a:t>Факт</a:t>
            </a:r>
            <a:r>
              <a:rPr lang="ru-RU" sz="2800" smtClean="0"/>
              <a:t> – </a:t>
            </a:r>
            <a:r>
              <a:rPr lang="ru-RU" sz="2000" smtClean="0"/>
              <a:t>единичная, не содержащая обобщения информация.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smtClean="0"/>
              <a:t>    </a:t>
            </a:r>
            <a:r>
              <a:rPr lang="ru-RU" sz="2800" b="1" smtClean="0"/>
              <a:t>Правило</a:t>
            </a:r>
            <a:r>
              <a:rPr lang="ru-RU" sz="2800" smtClean="0"/>
              <a:t> – </a:t>
            </a:r>
            <a:r>
              <a:rPr lang="ru-RU" sz="2000" smtClean="0"/>
              <a:t>алгоритм действия, указание, как поступать (безударные гласные в приставках, разделительный ъ… ).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smtClean="0"/>
              <a:t>    </a:t>
            </a:r>
            <a:r>
              <a:rPr lang="ru-RU" sz="2800" b="1" smtClean="0"/>
              <a:t>Понятие</a:t>
            </a:r>
            <a:r>
              <a:rPr lang="ru-RU" sz="2800" smtClean="0"/>
              <a:t> – </a:t>
            </a:r>
            <a:r>
              <a:rPr lang="ru-RU" sz="2000" smtClean="0"/>
              <a:t>выделение существенных признаков предмета (скобки, сложные слова, простые и составные числа…).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smtClean="0"/>
              <a:t>    </a:t>
            </a:r>
            <a:r>
              <a:rPr lang="ru-RU" sz="2800" b="1" smtClean="0"/>
              <a:t>Закономерность</a:t>
            </a:r>
            <a:r>
              <a:rPr lang="ru-RU" sz="2800" smtClean="0"/>
              <a:t> – </a:t>
            </a:r>
            <a:r>
              <a:rPr lang="ru-RU" sz="2000" smtClean="0"/>
              <a:t>отражение связей между понятиями (переместительное свойство умножения, непроизносимые согласные в корне слова…).</a:t>
            </a:r>
            <a:endParaRPr lang="ru-RU" sz="2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smtClean="0"/>
              <a:t>Методы обучения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800" b="1" smtClean="0">
                <a:solidFill>
                  <a:srgbClr val="FF5050"/>
                </a:solidFill>
              </a:rPr>
              <a:t>Фактическое знание</a:t>
            </a:r>
          </a:p>
          <a:p>
            <a:pPr eaLnBrk="1" hangingPunct="1"/>
            <a:r>
              <a:rPr lang="ru-RU" sz="2800" b="1" smtClean="0"/>
              <a:t>По поводу фактического знания поставить проблему можно, а вот открывать факты нельзя. Факты даются в готовом виде, т. е. непроблемно. Их может сообщить учитель. Их можно прочитать по учебнику и даже извлечь из дополнительной литературы.</a:t>
            </a:r>
          </a:p>
          <a:p>
            <a:pPr eaLnBrk="1" hangingPunct="1"/>
            <a:endParaRPr 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smtClean="0"/>
              <a:t>Методы обучения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FF5050"/>
                </a:solidFill>
              </a:rPr>
              <a:t>Рекомендации</a:t>
            </a:r>
            <a:r>
              <a:rPr lang="ru-RU" smtClean="0"/>
              <a:t> тем, кто рискнёт попробовать самый сложный вариант проблемного урока: с проблемной ситуацией и выдвижением гипотез:</a:t>
            </a:r>
          </a:p>
          <a:p>
            <a:pPr eaLnBrk="1" hangingPunct="1">
              <a:buFont typeface="Wingdings" pitchFamily="2" charset="2"/>
              <a:buNone/>
            </a:pPr>
            <a:endParaRPr lang="ru-RU" b="1" smtClean="0"/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smtClean="0"/>
              <a:t>Методы обучения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Для этого существует </a:t>
            </a:r>
            <a:r>
              <a:rPr lang="ru-RU" i="1" smtClean="0">
                <a:solidFill>
                  <a:schemeClr val="hlink"/>
                </a:solidFill>
              </a:rPr>
              <a:t>учебная деятельность</a:t>
            </a:r>
            <a:r>
              <a:rPr lang="ru-RU" smtClean="0"/>
              <a:t>, посредством которой ученик может опробовать исторический опыт виртуально, т.е. не реальную жизненную, а учебную задачу.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smtClean="0"/>
              <a:t>Методы обучения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FF5050"/>
                </a:solidFill>
              </a:rPr>
              <a:t>1 </a:t>
            </a:r>
            <a:r>
              <a:rPr lang="ru-RU" smtClean="0"/>
              <a:t>используйте </a:t>
            </a:r>
            <a:r>
              <a:rPr lang="ru-RU" b="1" smtClean="0"/>
              <a:t>групповую форму</a:t>
            </a:r>
            <a:r>
              <a:rPr lang="ru-RU" smtClean="0"/>
              <a:t> работы(в группах может создаваться проблемная ситуация, выдвигаются гипотезы группами, групповая проверка гипотез, группами можно выполнять  продуктивные задания).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smtClean="0"/>
              <a:t>Методы обучения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FF5050"/>
                </a:solidFill>
              </a:rPr>
              <a:t>2 </a:t>
            </a:r>
            <a:r>
              <a:rPr lang="ru-RU" smtClean="0"/>
              <a:t>вопрос – открытие знания – возврат к вопросу – формулирование темы.</a:t>
            </a:r>
          </a:p>
          <a:p>
            <a:pPr eaLnBrk="1" hangingPunct="1"/>
            <a:r>
              <a:rPr lang="ru-RU" smtClean="0">
                <a:solidFill>
                  <a:srgbClr val="FF5050"/>
                </a:solidFill>
              </a:rPr>
              <a:t>3.</a:t>
            </a:r>
            <a:r>
              <a:rPr lang="ru-RU" smtClean="0"/>
              <a:t>соблюдайте структуру побуждающего диалога</a:t>
            </a:r>
          </a:p>
          <a:p>
            <a:pPr eaLnBrk="1" hangingPunct="1"/>
            <a:r>
              <a:rPr lang="ru-RU" smtClean="0">
                <a:solidFill>
                  <a:srgbClr val="FF5050"/>
                </a:solidFill>
              </a:rPr>
              <a:t>4.</a:t>
            </a:r>
            <a:r>
              <a:rPr lang="ru-RU" smtClean="0"/>
              <a:t>будьте готовы к импровизации.</a:t>
            </a:r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smtClean="0"/>
              <a:t>Методы обучения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smtClean="0">
                <a:solidFill>
                  <a:srgbClr val="FF5050"/>
                </a:solidFill>
              </a:rPr>
              <a:t>5.</a:t>
            </a:r>
            <a:r>
              <a:rPr lang="ru-RU" sz="2800" smtClean="0"/>
              <a:t>следите за своей реакцией на реплики учащихся.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Реагировать на гипотезы школьников нужно эмоционально-неокрашенно: словом «так» и кивком головы.  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При побуждающем диалоге все детские высказывания безоценочно принимаются.</a:t>
            </a:r>
          </a:p>
          <a:p>
            <a:pPr eaLnBrk="1" hangingPunct="1">
              <a:lnSpc>
                <a:spcPct val="90000"/>
              </a:lnSpc>
            </a:pPr>
            <a:endParaRPr lang="ru-RU" sz="2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smtClean="0"/>
              <a:t>  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smtClean="0"/>
              <a:t>Методы обучения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b="1" smtClean="0">
                <a:solidFill>
                  <a:srgbClr val="FF5050"/>
                </a:solidFill>
              </a:rPr>
              <a:t>Общие рекомендации по подготовке проблемного урока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 smtClean="0">
                <a:solidFill>
                  <a:srgbClr val="FF5050"/>
                </a:solidFill>
              </a:rPr>
              <a:t> 1.</a:t>
            </a:r>
            <a:r>
              <a:rPr lang="ru-RU" sz="2800" b="1" smtClean="0"/>
              <a:t> </a:t>
            </a:r>
            <a:r>
              <a:rPr lang="ru-RU" sz="2800" smtClean="0"/>
              <a:t>Распределяйте рационально время между разными этапами урока: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Первые 10 минут – фаза вырабатываемости.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Затем 20-минутное плато высокой активности.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Последние 10 минут – спад.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smtClean="0"/>
              <a:t>Методы обучения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smtClean="0"/>
              <a:t>Введение нового материала желательно начинать</a:t>
            </a:r>
            <a:r>
              <a:rPr lang="ru-RU" sz="2800" smtClean="0">
                <a:solidFill>
                  <a:srgbClr val="FF5050"/>
                </a:solidFill>
              </a:rPr>
              <a:t> </a:t>
            </a:r>
            <a:r>
              <a:rPr lang="ru-RU" sz="2800" smtClean="0"/>
              <a:t>не позднее десятой минуты</a:t>
            </a:r>
            <a:r>
              <a:rPr lang="ru-RU" sz="2800" smtClean="0">
                <a:solidFill>
                  <a:srgbClr val="FF5050"/>
                </a:solidFill>
              </a:rPr>
              <a:t> </a:t>
            </a:r>
            <a:r>
              <a:rPr lang="ru-RU" sz="2800" smtClean="0"/>
              <a:t>урока.</a:t>
            </a:r>
            <a:r>
              <a:rPr lang="ru-RU" sz="2800" smtClean="0">
                <a:solidFill>
                  <a:srgbClr val="FF5050"/>
                </a:solidFill>
              </a:rPr>
              <a:t> </a:t>
            </a:r>
            <a:r>
              <a:rPr lang="ru-RU" sz="2800" smtClean="0"/>
              <a:t>Для этого требуется не перегружать предшествующий введению знаний этап и тщательно отбирать для него действительно необходимые знания, в первую очередь – на актуализацию знаний. А задачи на повторение можно порешать и в конце урока.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>
                <a:solidFill>
                  <a:srgbClr val="FF5050"/>
                </a:solidFill>
              </a:rPr>
              <a:t>Введению знаний  - лучшее время!</a:t>
            </a:r>
            <a:r>
              <a:rPr lang="ru-RU" sz="2800" smtClean="0"/>
              <a:t>  </a:t>
            </a:r>
          </a:p>
          <a:p>
            <a:pPr eaLnBrk="1" hangingPunct="1">
              <a:lnSpc>
                <a:spcPct val="90000"/>
              </a:lnSpc>
            </a:pPr>
            <a:endParaRPr lang="ru-RU" sz="2800" smtClean="0"/>
          </a:p>
          <a:p>
            <a:pPr eaLnBrk="1" hangingPunct="1">
              <a:lnSpc>
                <a:spcPct val="90000"/>
              </a:lnSpc>
            </a:pPr>
            <a:endParaRPr 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smtClean="0"/>
              <a:t>Методы обучения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FF5050"/>
                </a:solidFill>
              </a:rPr>
              <a:t>2.</a:t>
            </a:r>
            <a:r>
              <a:rPr lang="ru-RU" smtClean="0"/>
              <a:t> Продуктивно используйте </a:t>
            </a:r>
            <a:r>
              <a:rPr lang="ru-RU" smtClean="0">
                <a:solidFill>
                  <a:srgbClr val="FF5050"/>
                </a:solidFill>
              </a:rPr>
              <a:t>доску.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   Фиксируйте на доске новый материал, непременно создавайте ученикам зрительную опору. Необходимо ВЗРАСТИТЬ привычку работать с доской.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>
                <a:solidFill>
                  <a:schemeClr val="tx2"/>
                </a:solidFill>
              </a:rPr>
              <a:t>               </a:t>
            </a:r>
            <a:endParaRPr lang="ru-RU" sz="4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smtClean="0"/>
              <a:t>Методы обучения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Тема и опорный сигнал являются результатом этапов введения и воспроизведения знаний. Следовательно, они должны появиться на доске до перехода к практической части урока, т. е. до задач и упражнений на новый материал.</a:t>
            </a:r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smtClean="0"/>
              <a:t>Методы обучения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800" b="1" smtClean="0">
                <a:solidFill>
                  <a:srgbClr val="FF5050"/>
                </a:solidFill>
              </a:rPr>
              <a:t>3.</a:t>
            </a:r>
            <a:r>
              <a:rPr lang="ru-RU" sz="2800" smtClean="0"/>
              <a:t>Надо усилием педагогической воли заставить себя </a:t>
            </a:r>
            <a:r>
              <a:rPr lang="ru-RU" sz="2800" b="1" smtClean="0">
                <a:solidFill>
                  <a:srgbClr val="FF5050"/>
                </a:solidFill>
              </a:rPr>
              <a:t>прописывать диалог </a:t>
            </a:r>
            <a:r>
              <a:rPr lang="ru-RU" sz="2800" smtClean="0"/>
              <a:t>при подготовке к уроку.</a:t>
            </a:r>
          </a:p>
          <a:p>
            <a:pPr eaLnBrk="1" hangingPunct="1"/>
            <a:r>
              <a:rPr lang="ru-RU" sz="2800" smtClean="0"/>
              <a:t>      Учитель          Ученик            Доска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800" smtClean="0"/>
              <a:t>……………………………………………………</a:t>
            </a:r>
          </a:p>
          <a:p>
            <a:pPr eaLnBrk="1" hangingPunct="1"/>
            <a:r>
              <a:rPr lang="ru-RU" sz="2800" u="sng" smtClean="0"/>
              <a:t>Итак: </a:t>
            </a:r>
            <a:r>
              <a:rPr lang="ru-RU" sz="2000" b="1" smtClean="0"/>
              <a:t>1. Следите за распределением времени.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000" b="1" smtClean="0"/>
              <a:t>                   2. Планируйте «опорную» часть доски.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000" b="1" smtClean="0"/>
              <a:t>                   3. Прописывайте текст диалога.</a:t>
            </a:r>
          </a:p>
          <a:p>
            <a:pPr eaLnBrk="1" hangingPunct="1"/>
            <a:endParaRPr 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smtClean="0"/>
              <a:t>Методы обучения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Проблемные методы и продуктивные задания</a:t>
            </a:r>
            <a:r>
              <a:rPr lang="ru-RU" b="1" i="1" smtClean="0"/>
              <a:t> </a:t>
            </a:r>
            <a:r>
              <a:rPr lang="ru-RU" smtClean="0">
                <a:solidFill>
                  <a:srgbClr val="FF5050"/>
                </a:solidFill>
              </a:rPr>
              <a:t>универсальны</a:t>
            </a:r>
            <a:r>
              <a:rPr lang="ru-RU" smtClean="0"/>
              <a:t>: их можно использовать на любом предмете. </a:t>
            </a:r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smtClean="0"/>
              <a:t>Методы обучения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Существует предметная специфика проблемного диалога.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smtClean="0"/>
              <a:t>Методы обучения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chemeClr val="hlink"/>
                </a:solidFill>
              </a:rPr>
              <a:t>Учение</a:t>
            </a:r>
            <a:r>
              <a:rPr lang="ru-RU" smtClean="0"/>
              <a:t> – глубоко индивидуальная деятельность.</a:t>
            </a:r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  <a:p>
            <a:pPr eaLnBrk="1" hangingPunct="1"/>
            <a:r>
              <a:rPr lang="ru-RU" smtClean="0"/>
              <a:t>НИКТО ЗА МЕНЯ ВЫУЧИТЬСЯ ЧЕМУ-ЛИБО НЕ СМОЖЕТ!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литра">
  <a:themeElements>
    <a:clrScheme name="Палитра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Палит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литра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1122</TotalTime>
  <Words>2951</Words>
  <Application>Microsoft Office PowerPoint</Application>
  <PresentationFormat>Экран (4:3)</PresentationFormat>
  <Paragraphs>355</Paragraphs>
  <Slides>89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89</vt:i4>
      </vt:variant>
    </vt:vector>
  </HeadingPairs>
  <TitlesOfParts>
    <vt:vector size="94" baseType="lpstr">
      <vt:lpstr>Tahoma</vt:lpstr>
      <vt:lpstr>Arial</vt:lpstr>
      <vt:lpstr>Wingdings</vt:lpstr>
      <vt:lpstr>Calibri</vt:lpstr>
      <vt:lpstr>Палитра</vt:lpstr>
      <vt:lpstr>Современные технологии обучения младших школьников  (деятельностный метод обучения, проблемно-диалогический) </vt:lpstr>
      <vt:lpstr>Методы обучения</vt:lpstr>
      <vt:lpstr>Методы обучения</vt:lpstr>
      <vt:lpstr>Методы обучения</vt:lpstr>
      <vt:lpstr>Методы обучения</vt:lpstr>
      <vt:lpstr>Методы обучения</vt:lpstr>
      <vt:lpstr>Методы обучения</vt:lpstr>
      <vt:lpstr>Методы обучения</vt:lpstr>
      <vt:lpstr>Методы обучения</vt:lpstr>
      <vt:lpstr>Методы обучения</vt:lpstr>
      <vt:lpstr>Методы обучения</vt:lpstr>
      <vt:lpstr>Методы обучения</vt:lpstr>
      <vt:lpstr>Методы обучения</vt:lpstr>
      <vt:lpstr>Методы обучения</vt:lpstr>
      <vt:lpstr>Методы обучения</vt:lpstr>
      <vt:lpstr>Методы обучения</vt:lpstr>
      <vt:lpstr>Методы обучения</vt:lpstr>
      <vt:lpstr>Методы обучения</vt:lpstr>
      <vt:lpstr>Методы обучения</vt:lpstr>
      <vt:lpstr>Методы обучения</vt:lpstr>
      <vt:lpstr>Методы обучения</vt:lpstr>
      <vt:lpstr>Методы обучения</vt:lpstr>
      <vt:lpstr>Методы обучения</vt:lpstr>
      <vt:lpstr>Методы обучения</vt:lpstr>
      <vt:lpstr>Методы обучения</vt:lpstr>
      <vt:lpstr>Методы обучения</vt:lpstr>
      <vt:lpstr>Методы обучения</vt:lpstr>
      <vt:lpstr>Методы обучения</vt:lpstr>
      <vt:lpstr>Методы обучения</vt:lpstr>
      <vt:lpstr>Методы обучения</vt:lpstr>
      <vt:lpstr>Методы обучения</vt:lpstr>
      <vt:lpstr>Методы обучения</vt:lpstr>
      <vt:lpstr>Методы обучения</vt:lpstr>
      <vt:lpstr>Методы обучения</vt:lpstr>
      <vt:lpstr>Методы обучения</vt:lpstr>
      <vt:lpstr>Методы обучения</vt:lpstr>
      <vt:lpstr>Методы обучения</vt:lpstr>
      <vt:lpstr>Методы обучения</vt:lpstr>
      <vt:lpstr>Методы обучения</vt:lpstr>
      <vt:lpstr>Методы обучения</vt:lpstr>
      <vt:lpstr>Методы обучения</vt:lpstr>
      <vt:lpstr>Методы обучения</vt:lpstr>
      <vt:lpstr>Методы обучения</vt:lpstr>
      <vt:lpstr>Методы обучения</vt:lpstr>
      <vt:lpstr>Методы обучения</vt:lpstr>
      <vt:lpstr>Методы обучения</vt:lpstr>
      <vt:lpstr>Методы обучения</vt:lpstr>
      <vt:lpstr>Методы обучения</vt:lpstr>
      <vt:lpstr>Методы обучения</vt:lpstr>
      <vt:lpstr>Методы обучения</vt:lpstr>
      <vt:lpstr>Методы обучения</vt:lpstr>
      <vt:lpstr>Методы обучения</vt:lpstr>
      <vt:lpstr>Методы обучения</vt:lpstr>
      <vt:lpstr>Методы обучения</vt:lpstr>
      <vt:lpstr>Методы обучения</vt:lpstr>
      <vt:lpstr>Методы обучения</vt:lpstr>
      <vt:lpstr>Методы обучения</vt:lpstr>
      <vt:lpstr>Методы обучения</vt:lpstr>
      <vt:lpstr>Методы обучения</vt:lpstr>
      <vt:lpstr>Методы обучения</vt:lpstr>
      <vt:lpstr>Методы обучения</vt:lpstr>
      <vt:lpstr>Методы обучения</vt:lpstr>
      <vt:lpstr>Методы обучения</vt:lpstr>
      <vt:lpstr>Методы обучения</vt:lpstr>
      <vt:lpstr>Методы обучения</vt:lpstr>
      <vt:lpstr>Методы обучения</vt:lpstr>
      <vt:lpstr>Методы обучения</vt:lpstr>
      <vt:lpstr>Методы обучения</vt:lpstr>
      <vt:lpstr>Методы обучения</vt:lpstr>
      <vt:lpstr>Методы обучения</vt:lpstr>
      <vt:lpstr>Методы обучения</vt:lpstr>
      <vt:lpstr>Методы обучения</vt:lpstr>
      <vt:lpstr>Методы обучения</vt:lpstr>
      <vt:lpstr>Методы обучения</vt:lpstr>
      <vt:lpstr>Методы обучения</vt:lpstr>
      <vt:lpstr>Методы обучения</vt:lpstr>
      <vt:lpstr>Методы обучения</vt:lpstr>
      <vt:lpstr>Методы обучения</vt:lpstr>
      <vt:lpstr>Методы обучения</vt:lpstr>
      <vt:lpstr>Методы обучения</vt:lpstr>
      <vt:lpstr>Методы обучения</vt:lpstr>
      <vt:lpstr>Методы обучения</vt:lpstr>
      <vt:lpstr>Методы обучения</vt:lpstr>
      <vt:lpstr>Методы обучения</vt:lpstr>
      <vt:lpstr>Методы обучения</vt:lpstr>
      <vt:lpstr>Методы обучения</vt:lpstr>
      <vt:lpstr>Методы обучения</vt:lpstr>
      <vt:lpstr>Методы обучения</vt:lpstr>
      <vt:lpstr>Методы обучения</vt:lpstr>
    </vt:vector>
  </TitlesOfParts>
  <Company>ХК ИППК ПК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Е.Н.Каменева</dc:creator>
  <cp:lastModifiedBy>uservdvc</cp:lastModifiedBy>
  <cp:revision>13</cp:revision>
  <dcterms:created xsi:type="dcterms:W3CDTF">2009-01-15T05:25:26Z</dcterms:created>
  <dcterms:modified xsi:type="dcterms:W3CDTF">2014-10-20T17:44:55Z</dcterms:modified>
</cp:coreProperties>
</file>