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60" r:id="rId2"/>
    <p:sldId id="256" r:id="rId3"/>
    <p:sldId id="257" r:id="rId4"/>
    <p:sldId id="258" r:id="rId5"/>
    <p:sldId id="262" r:id="rId6"/>
    <p:sldId id="259" r:id="rId7"/>
    <p:sldId id="261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D666A-913F-419A-B096-913CB1B9375E}" type="datetimeFigureOut">
              <a:rPr lang="ru-RU" smtClean="0"/>
              <a:t>21.04.2015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7EA63-CC77-4C51-A8DB-947B29350F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D666A-913F-419A-B096-913CB1B9375E}" type="datetimeFigureOut">
              <a:rPr lang="ru-RU" smtClean="0"/>
              <a:t>21.04.2015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7EA63-CC77-4C51-A8DB-947B29350F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D666A-913F-419A-B096-913CB1B9375E}" type="datetimeFigureOut">
              <a:rPr lang="ru-RU" smtClean="0"/>
              <a:t>21.04.2015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7EA63-CC77-4C51-A8DB-947B29350F07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D666A-913F-419A-B096-913CB1B9375E}" type="datetimeFigureOut">
              <a:rPr lang="ru-RU" smtClean="0"/>
              <a:t>21.04.2015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7EA63-CC77-4C51-A8DB-947B29350F0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D666A-913F-419A-B096-913CB1B9375E}" type="datetimeFigureOut">
              <a:rPr lang="ru-RU" smtClean="0"/>
              <a:t>21.04.2015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7EA63-CC77-4C51-A8DB-947B29350F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D666A-913F-419A-B096-913CB1B9375E}" type="datetimeFigureOut">
              <a:rPr lang="ru-RU" smtClean="0"/>
              <a:t>21.04.2015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7EA63-CC77-4C51-A8DB-947B29350F07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D666A-913F-419A-B096-913CB1B9375E}" type="datetimeFigureOut">
              <a:rPr lang="ru-RU" smtClean="0"/>
              <a:t>21.04.2015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7EA63-CC77-4C51-A8DB-947B29350F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D666A-913F-419A-B096-913CB1B9375E}" type="datetimeFigureOut">
              <a:rPr lang="ru-RU" smtClean="0"/>
              <a:t>21.04.2015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7EA63-CC77-4C51-A8DB-947B29350F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D666A-913F-419A-B096-913CB1B9375E}" type="datetimeFigureOut">
              <a:rPr lang="ru-RU" smtClean="0"/>
              <a:t>21.04.2015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7EA63-CC77-4C51-A8DB-947B29350F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D666A-913F-419A-B096-913CB1B9375E}" type="datetimeFigureOut">
              <a:rPr lang="ru-RU" smtClean="0"/>
              <a:t>21.04.2015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7EA63-CC77-4C51-A8DB-947B29350F07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D666A-913F-419A-B096-913CB1B9375E}" type="datetimeFigureOut">
              <a:rPr lang="ru-RU" smtClean="0"/>
              <a:t>21.04.2015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7EA63-CC77-4C51-A8DB-947B29350F07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32AD666A-913F-419A-B096-913CB1B9375E}" type="datetimeFigureOut">
              <a:rPr lang="ru-RU" smtClean="0"/>
              <a:t>21.04.2015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ACE7EA63-CC77-4C51-A8DB-947B29350F07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5400" b="1" i="1" dirty="0" smtClean="0">
                <a:solidFill>
                  <a:schemeClr val="tx1"/>
                </a:solidFill>
              </a:rPr>
              <a:t>Деепричастие и деепричастный оборот</a:t>
            </a:r>
            <a:endParaRPr lang="ru-RU" sz="5400" b="1" i="1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77886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3568" y="1196752"/>
            <a:ext cx="8229600" cy="3600400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Расставьте знаки препинания и выделите деепричастный оборот</a:t>
            </a:r>
            <a:b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4159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332656"/>
            <a:ext cx="7408333" cy="5793507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solidFill>
                  <a:schemeClr val="tx1"/>
                </a:solidFill>
              </a:rPr>
              <a:t>1. Побывав </a:t>
            </a:r>
            <a:r>
              <a:rPr lang="ru-RU" sz="2800" b="1" dirty="0">
                <a:solidFill>
                  <a:schemeClr val="tx1"/>
                </a:solidFill>
              </a:rPr>
              <a:t>на соревнованиях ребята сами захотели устроить у себя стадион. </a:t>
            </a:r>
            <a:endParaRPr lang="ru-RU" sz="2800" b="1" dirty="0" smtClean="0">
              <a:solidFill>
                <a:schemeClr val="tx1"/>
              </a:solidFill>
            </a:endParaRPr>
          </a:p>
          <a:p>
            <a:r>
              <a:rPr lang="ru-RU" sz="2800" b="1" dirty="0" smtClean="0">
                <a:solidFill>
                  <a:schemeClr val="tx1"/>
                </a:solidFill>
              </a:rPr>
              <a:t>2</a:t>
            </a:r>
            <a:r>
              <a:rPr lang="ru-RU" sz="2800" b="1" dirty="0">
                <a:solidFill>
                  <a:schemeClr val="tx1"/>
                </a:solidFill>
              </a:rPr>
              <a:t>. Подростки участвуя в спектакле необыкновенно сдружились. </a:t>
            </a:r>
            <a:endParaRPr lang="ru-RU" sz="2800" b="1" dirty="0" smtClean="0">
              <a:solidFill>
                <a:schemeClr val="tx1"/>
              </a:solidFill>
            </a:endParaRPr>
          </a:p>
          <a:p>
            <a:r>
              <a:rPr lang="ru-RU" sz="2800" b="1" dirty="0" smtClean="0">
                <a:solidFill>
                  <a:schemeClr val="tx1"/>
                </a:solidFill>
              </a:rPr>
              <a:t>3</a:t>
            </a:r>
            <a:r>
              <a:rPr lang="ru-RU" sz="2800" b="1" dirty="0">
                <a:solidFill>
                  <a:schemeClr val="tx1"/>
                </a:solidFill>
              </a:rPr>
              <a:t>. На большой арене стадиона скользя по сверкающему льду показались юные фигуристы. </a:t>
            </a:r>
            <a:endParaRPr lang="ru-RU" sz="2800" b="1" dirty="0" smtClean="0">
              <a:solidFill>
                <a:schemeClr val="tx1"/>
              </a:solidFill>
            </a:endParaRPr>
          </a:p>
          <a:p>
            <a:r>
              <a:rPr lang="ru-RU" sz="2800" b="1" dirty="0" smtClean="0">
                <a:solidFill>
                  <a:schemeClr val="tx1"/>
                </a:solidFill>
              </a:rPr>
              <a:t>4</a:t>
            </a:r>
            <a:r>
              <a:rPr lang="ru-RU" sz="2800" b="1" dirty="0">
                <a:solidFill>
                  <a:schemeClr val="tx1"/>
                </a:solidFill>
              </a:rPr>
              <a:t>. Никто не хотел расходиться аплодируя полюбившимся артистам. </a:t>
            </a:r>
            <a:endParaRPr lang="ru-RU" sz="2800" b="1" dirty="0" smtClean="0">
              <a:solidFill>
                <a:schemeClr val="tx1"/>
              </a:solidFill>
            </a:endParaRPr>
          </a:p>
          <a:p>
            <a:r>
              <a:rPr lang="ru-RU" sz="2800" b="1" dirty="0" smtClean="0">
                <a:solidFill>
                  <a:schemeClr val="tx1"/>
                </a:solidFill>
              </a:rPr>
              <a:t>5</a:t>
            </a:r>
            <a:r>
              <a:rPr lang="ru-RU" sz="2800" b="1" dirty="0">
                <a:solidFill>
                  <a:schemeClr val="tx1"/>
                </a:solidFill>
              </a:rPr>
              <a:t>. Совсем юная гимнастка не допустила ни одной ошибки выполняя упражнение на брусьях. </a:t>
            </a:r>
            <a:endParaRPr lang="ru-RU" sz="2800" b="1" dirty="0" smtClean="0">
              <a:solidFill>
                <a:schemeClr val="tx1"/>
              </a:solidFill>
            </a:endParaRPr>
          </a:p>
          <a:p>
            <a:r>
              <a:rPr lang="ru-RU" sz="2800" b="1" dirty="0" smtClean="0">
                <a:solidFill>
                  <a:schemeClr val="tx1"/>
                </a:solidFill>
              </a:rPr>
              <a:t>6</a:t>
            </a:r>
            <a:r>
              <a:rPr lang="ru-RU" sz="2800" b="1" dirty="0">
                <a:solidFill>
                  <a:schemeClr val="tx1"/>
                </a:solidFill>
              </a:rPr>
              <a:t>. Снег блестя на солнце слепил глаза. </a:t>
            </a:r>
            <a:br>
              <a:rPr lang="ru-RU" sz="2800" b="1" dirty="0">
                <a:solidFill>
                  <a:schemeClr val="tx1"/>
                </a:solidFill>
              </a:rPr>
            </a:b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 flipV="1">
            <a:off x="457200" y="1591056"/>
            <a:ext cx="82352" cy="25376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0087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908720"/>
            <a:ext cx="7772400" cy="4824536"/>
          </a:xfrm>
        </p:spPr>
        <p:txBody>
          <a:bodyPr>
            <a:noAutofit/>
          </a:bodyPr>
          <a:lstStyle/>
          <a:p>
            <a:r>
              <a:rPr lang="ru-RU" sz="3200" b="1" dirty="0" err="1">
                <a:solidFill>
                  <a:srgbClr val="FF0000"/>
                </a:solidFill>
              </a:rPr>
              <a:t>Дееприча́стие</a:t>
            </a:r>
            <a:r>
              <a:rPr lang="ru-RU" sz="3200" b="1" i="1" dirty="0"/>
              <a:t> </a:t>
            </a:r>
            <a:r>
              <a:rPr lang="ru-RU" sz="3200" i="1" dirty="0">
                <a:solidFill>
                  <a:schemeClr val="tx1"/>
                </a:solidFill>
              </a:rPr>
              <a:t>— самостоятельная часть речи, обозначающая добавочное действие при основном действии. Эта часть речи </a:t>
            </a:r>
            <a:r>
              <a:rPr lang="ru-RU" sz="3200" b="1" i="1" dirty="0">
                <a:solidFill>
                  <a:schemeClr val="tx1"/>
                </a:solidFill>
              </a:rPr>
              <a:t>соединяет в себе признаки глагола </a:t>
            </a:r>
            <a:r>
              <a:rPr lang="ru-RU" sz="3200" i="1" dirty="0">
                <a:solidFill>
                  <a:schemeClr val="tx1"/>
                </a:solidFill>
              </a:rPr>
              <a:t>(вид, переходность и возвратность) и </a:t>
            </a:r>
            <a:r>
              <a:rPr lang="ru-RU" sz="3200" b="1" i="1" dirty="0">
                <a:solidFill>
                  <a:schemeClr val="tx1"/>
                </a:solidFill>
              </a:rPr>
              <a:t>наречия</a:t>
            </a:r>
            <a:r>
              <a:rPr lang="ru-RU" sz="3200" i="1" dirty="0">
                <a:solidFill>
                  <a:schemeClr val="tx1"/>
                </a:solidFill>
              </a:rPr>
              <a:t> (неизменяемость, синтаксическая роль обстоятельства). </a:t>
            </a:r>
            <a:r>
              <a:rPr lang="ru-RU" sz="3200" i="1" dirty="0" smtClean="0">
                <a:solidFill>
                  <a:schemeClr val="tx1"/>
                </a:solidFill>
              </a:rPr>
              <a:t/>
            </a:r>
            <a:br>
              <a:rPr lang="ru-RU" sz="3200" i="1" dirty="0" smtClean="0">
                <a:solidFill>
                  <a:schemeClr val="tx1"/>
                </a:solidFill>
              </a:rPr>
            </a:br>
            <a:r>
              <a:rPr lang="ru-RU" sz="3200" i="1" dirty="0" smtClean="0">
                <a:solidFill>
                  <a:schemeClr val="tx1"/>
                </a:solidFill>
              </a:rPr>
              <a:t>Отвечает </a:t>
            </a:r>
            <a:r>
              <a:rPr lang="ru-RU" sz="3200" i="1" dirty="0">
                <a:solidFill>
                  <a:schemeClr val="tx1"/>
                </a:solidFill>
              </a:rPr>
              <a:t>на вопросы </a:t>
            </a:r>
            <a:r>
              <a:rPr lang="ru-RU" sz="3200" b="1" dirty="0">
                <a:solidFill>
                  <a:schemeClr val="tx1"/>
                </a:solidFill>
              </a:rPr>
              <a:t>что делая? что сделав? как? )</a:t>
            </a:r>
            <a:br>
              <a:rPr lang="ru-RU" sz="3200" b="1" dirty="0">
                <a:solidFill>
                  <a:schemeClr val="tx1"/>
                </a:solidFill>
              </a:rPr>
            </a:br>
            <a:r>
              <a:rPr lang="ru-RU" sz="3200" dirty="0" smtClean="0">
                <a:solidFill>
                  <a:schemeClr val="tx1"/>
                </a:solidFill>
              </a:rPr>
              <a:t> 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1371600" y="5029200"/>
            <a:ext cx="5072608" cy="776063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79458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268760"/>
            <a:ext cx="7408333" cy="4857403"/>
          </a:xfrm>
        </p:spPr>
        <p:txBody>
          <a:bodyPr/>
          <a:lstStyle/>
          <a:p>
            <a:r>
              <a:rPr lang="ru-RU" i="1" dirty="0" smtClean="0"/>
              <a:t> </a:t>
            </a:r>
            <a:r>
              <a:rPr lang="ru-RU" sz="3200" i="1" dirty="0">
                <a:solidFill>
                  <a:schemeClr val="tx1"/>
                </a:solidFill>
              </a:rPr>
              <a:t>Деепричастия образуются от основ глагола:</a:t>
            </a:r>
            <a:endParaRPr lang="ru-RU" sz="3200" dirty="0">
              <a:solidFill>
                <a:schemeClr val="tx1"/>
              </a:solidFill>
            </a:endParaRPr>
          </a:p>
          <a:p>
            <a:r>
              <a:rPr lang="ru-RU" sz="3200" i="1" dirty="0">
                <a:solidFill>
                  <a:schemeClr val="tx1"/>
                </a:solidFill>
              </a:rPr>
              <a:t>· от основы прошедшего времени – с помощью суффиксов </a:t>
            </a:r>
            <a:r>
              <a:rPr lang="ru-RU" sz="3200" b="1" dirty="0">
                <a:solidFill>
                  <a:srgbClr val="FF0000"/>
                </a:solidFill>
              </a:rPr>
              <a:t>-в/-вши (-ши </a:t>
            </a:r>
            <a:r>
              <a:rPr lang="ru-RU" sz="3200" i="1" dirty="0">
                <a:solidFill>
                  <a:schemeClr val="tx1"/>
                </a:solidFill>
              </a:rPr>
              <a:t>при основе на согласный), - а; -я · </a:t>
            </a:r>
            <a:endParaRPr lang="ru-RU" sz="3200" i="1" dirty="0" smtClean="0">
              <a:solidFill>
                <a:schemeClr val="tx1"/>
              </a:solidFill>
            </a:endParaRPr>
          </a:p>
          <a:p>
            <a:r>
              <a:rPr lang="ru-RU" sz="3200" i="1" dirty="0" smtClean="0">
                <a:solidFill>
                  <a:schemeClr val="tx1"/>
                </a:solidFill>
              </a:rPr>
              <a:t>от </a:t>
            </a:r>
            <a:r>
              <a:rPr lang="ru-RU" sz="3200" i="1" dirty="0">
                <a:solidFill>
                  <a:schemeClr val="tx1"/>
                </a:solidFill>
              </a:rPr>
              <a:t>основы настоящего времени – с помощью  суффиксов –</a:t>
            </a:r>
            <a:r>
              <a:rPr lang="ru-RU" sz="3200" b="1" i="1" dirty="0">
                <a:solidFill>
                  <a:srgbClr val="FF0000"/>
                </a:solidFill>
              </a:rPr>
              <a:t>а, -я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476672"/>
            <a:ext cx="7787208" cy="720080"/>
          </a:xfrm>
        </p:spPr>
        <p:txBody>
          <a:bodyPr>
            <a:normAutofit/>
          </a:bodyPr>
          <a:lstStyle/>
          <a:p>
            <a:endParaRPr lang="ru-RU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4179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2132856"/>
            <a:ext cx="7408333" cy="3993307"/>
          </a:xfrm>
        </p:spPr>
        <p:txBody>
          <a:bodyPr/>
          <a:lstStyle/>
          <a:p>
            <a:r>
              <a:rPr lang="ru-RU" sz="3600" b="1" dirty="0" smtClean="0"/>
              <a:t>Бежать</a:t>
            </a:r>
          </a:p>
          <a:p>
            <a:r>
              <a:rPr lang="ru-RU" sz="3600" b="1" dirty="0" smtClean="0"/>
              <a:t>Гладит</a:t>
            </a:r>
          </a:p>
          <a:p>
            <a:r>
              <a:rPr lang="ru-RU" sz="3600" b="1" dirty="0" smtClean="0"/>
              <a:t>Обнимает</a:t>
            </a:r>
          </a:p>
          <a:p>
            <a:r>
              <a:rPr lang="ru-RU" sz="3600" b="1" dirty="0" smtClean="0"/>
              <a:t>Рисует</a:t>
            </a:r>
          </a:p>
          <a:p>
            <a:r>
              <a:rPr lang="ru-RU" sz="3600" b="1" dirty="0" smtClean="0"/>
              <a:t>Смотрит</a:t>
            </a:r>
          </a:p>
          <a:p>
            <a:r>
              <a:rPr lang="ru-RU" sz="3600" b="1" dirty="0" smtClean="0"/>
              <a:t>Подметает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Образуйте деепричастия от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глаголов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5372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908720"/>
            <a:ext cx="7408333" cy="5217443"/>
          </a:xfrm>
        </p:spPr>
        <p:txBody>
          <a:bodyPr/>
          <a:lstStyle/>
          <a:p>
            <a:r>
              <a:rPr lang="ru-RU" sz="3200" b="1" dirty="0">
                <a:solidFill>
                  <a:schemeClr val="tx1"/>
                </a:solidFill>
              </a:rPr>
              <a:t>Перед суффиксами -в, -вши деепричастий совершенного вида пишется </a:t>
            </a:r>
            <a:r>
              <a:rPr lang="ru-RU" sz="3200" b="1" u="sng" dirty="0">
                <a:solidFill>
                  <a:schemeClr val="tx1"/>
                </a:solidFill>
              </a:rPr>
              <a:t>та же гласная</a:t>
            </a:r>
            <a:r>
              <a:rPr lang="ru-RU" sz="3200" b="1" dirty="0">
                <a:solidFill>
                  <a:schemeClr val="tx1"/>
                </a:solidFill>
              </a:rPr>
              <a:t>, что и перед -</a:t>
            </a:r>
            <a:r>
              <a:rPr lang="ru-RU" sz="3200" b="1" dirty="0" err="1">
                <a:solidFill>
                  <a:schemeClr val="tx1"/>
                </a:solidFill>
              </a:rPr>
              <a:t>ть</a:t>
            </a:r>
            <a:r>
              <a:rPr lang="ru-RU" sz="3200" b="1" dirty="0">
                <a:solidFill>
                  <a:schemeClr val="tx1"/>
                </a:solidFill>
              </a:rPr>
              <a:t> в глаголах неопределённой формы</a:t>
            </a:r>
            <a:r>
              <a:rPr lang="ru-RU" dirty="0"/>
              <a:t>. </a:t>
            </a:r>
          </a:p>
          <a:p>
            <a:r>
              <a:rPr lang="ru-RU" sz="32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Примеры:</a:t>
            </a: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развеять → развеяв,</a:t>
            </a:r>
            <a:b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приклеить → </a:t>
            </a:r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приклеив</a:t>
            </a: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</a:t>
            </a:r>
            <a:b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обидеть → обидевшись,</a:t>
            </a:r>
            <a:b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услышать → услышавши. </a:t>
            </a:r>
          </a:p>
          <a:p>
            <a:endParaRPr lang="ru-RU" sz="3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3834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6262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988840"/>
            <a:ext cx="7408333" cy="4137323"/>
          </a:xfrm>
        </p:spPr>
        <p:txBody>
          <a:bodyPr/>
          <a:lstStyle/>
          <a:p>
            <a:r>
              <a:rPr lang="ru-RU" sz="4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Деепричастный оборот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это деепричастие с зависимыми словами. </a:t>
            </a:r>
          </a:p>
          <a:p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Как и одиночное деепричастие, обозначает добавочное действие и совершается тем же лицом, предметом или явлением, которое совершает основное действие. </a:t>
            </a:r>
            <a:endParaRPr lang="ru-RU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Отвечает 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вопрос «что делая?» или «что сделав?»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29600" cy="1578504"/>
          </a:xfrm>
        </p:spPr>
        <p:txBody>
          <a:bodyPr>
            <a:normAutofit fontScale="90000"/>
          </a:bodyPr>
          <a:lstStyle/>
          <a:p>
            <a:r>
              <a:rPr lang="ru-RU" sz="27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Предложения с деепричастиями и деепричастными оборотами более динамичны , чем предложения с однородными глаголами-сказуемыми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7585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988840"/>
            <a:ext cx="7408333" cy="4137323"/>
          </a:xfrm>
        </p:spPr>
        <p:txBody>
          <a:bodyPr>
            <a:noAutofit/>
          </a:bodyPr>
          <a:lstStyle/>
          <a:p>
            <a:r>
              <a:rPr lang="ru-RU" sz="3200" dirty="0"/>
              <a:t>Я смотрел на восходящее солнце, </a:t>
            </a:r>
            <a:r>
              <a:rPr lang="ru-RU" sz="3200" dirty="0">
                <a:solidFill>
                  <a:srgbClr val="FF0000"/>
                </a:solidFill>
              </a:rPr>
              <a:t>не отрывая глаз. </a:t>
            </a:r>
            <a:endParaRPr lang="ru-RU" sz="3200" dirty="0" smtClean="0">
              <a:solidFill>
                <a:srgbClr val="FF0000"/>
              </a:solidFill>
            </a:endParaRPr>
          </a:p>
          <a:p>
            <a:r>
              <a:rPr lang="ru-RU" sz="3200" dirty="0" smtClean="0"/>
              <a:t>Она </a:t>
            </a:r>
            <a:r>
              <a:rPr lang="ru-RU" sz="3200" dirty="0"/>
              <a:t>ушла</a:t>
            </a:r>
            <a:r>
              <a:rPr lang="ru-RU" sz="3200" dirty="0" smtClean="0"/>
              <a:t>, </a:t>
            </a:r>
            <a:r>
              <a:rPr lang="ru-RU" sz="3200" i="1" dirty="0" smtClean="0">
                <a:solidFill>
                  <a:srgbClr val="FF0000"/>
                </a:solidFill>
              </a:rPr>
              <a:t>не закрыв за собой дверь</a:t>
            </a:r>
            <a:r>
              <a:rPr lang="ru-RU" sz="3200" dirty="0" smtClean="0"/>
              <a:t>. </a:t>
            </a:r>
            <a:r>
              <a:rPr lang="ru-RU" sz="3200" dirty="0"/>
              <a:t>Мальчик, </a:t>
            </a:r>
            <a:r>
              <a:rPr lang="ru-RU" sz="3200" dirty="0">
                <a:solidFill>
                  <a:srgbClr val="FF0000"/>
                </a:solidFill>
              </a:rPr>
              <a:t>убирая в своей комнате, </a:t>
            </a:r>
            <a:r>
              <a:rPr lang="ru-RU" sz="3200" dirty="0"/>
              <a:t>нашёл огромное количество вещей. Гусь, </a:t>
            </a:r>
            <a:r>
              <a:rPr lang="ru-RU" sz="3200" dirty="0" err="1">
                <a:solidFill>
                  <a:srgbClr val="FF0000"/>
                </a:solidFill>
              </a:rPr>
              <a:t>увидя</a:t>
            </a:r>
            <a:r>
              <a:rPr lang="ru-RU" sz="3200" dirty="0">
                <a:solidFill>
                  <a:srgbClr val="FF0000"/>
                </a:solidFill>
              </a:rPr>
              <a:t> детей</a:t>
            </a:r>
            <a:r>
              <a:rPr lang="ru-RU" sz="3200" dirty="0"/>
              <a:t>, улетел. </a:t>
            </a:r>
            <a:endParaRPr lang="ru-RU" sz="3200" dirty="0" smtClean="0"/>
          </a:p>
          <a:p>
            <a:r>
              <a:rPr lang="ru-RU" sz="3200" dirty="0" smtClean="0"/>
              <a:t>Все </a:t>
            </a:r>
            <a:r>
              <a:rPr lang="ru-RU" sz="3200" dirty="0"/>
              <a:t>овцы кинулись к ней, лишь малыш не справился с разгоном, </a:t>
            </a:r>
            <a:r>
              <a:rPr lang="ru-RU" sz="3200" dirty="0">
                <a:solidFill>
                  <a:srgbClr val="FF0000"/>
                </a:solidFill>
              </a:rPr>
              <a:t>едва сумев затормозить. </a:t>
            </a:r>
            <a:r>
              <a:rPr lang="ru-RU" sz="3200" dirty="0" smtClean="0">
                <a:solidFill>
                  <a:srgbClr val="FF0000"/>
                </a:solidFill>
              </a:rPr>
              <a:t> </a:t>
            </a:r>
            <a:endParaRPr lang="ru-RU" sz="3200" dirty="0">
              <a:solidFill>
                <a:srgbClr val="FF0000"/>
              </a:solidFill>
            </a:endParaRPr>
          </a:p>
          <a:p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8" y="332656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Деепричастные обороты 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всегда обособляются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5556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155" y="764704"/>
            <a:ext cx="8013207" cy="5256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51055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04663"/>
            <a:ext cx="8280920" cy="6197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25224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56</TotalTime>
  <Words>321</Words>
  <Application>Microsoft Office PowerPoint</Application>
  <PresentationFormat>Экран (4:3)</PresentationFormat>
  <Paragraphs>31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Волна</vt:lpstr>
      <vt:lpstr>Деепричастие и деепричастный оборот</vt:lpstr>
      <vt:lpstr>Дееприча́стие — самостоятельная часть речи, обозначающая добавочное действие при основном действии. Эта часть речи соединяет в себе признаки глагола (вид, переходность и возвратность) и наречия (неизменяемость, синтаксическая роль обстоятельства).  Отвечает на вопросы что делая? что сделав? как? )  </vt:lpstr>
      <vt:lpstr>Презентация PowerPoint</vt:lpstr>
      <vt:lpstr>Образуйте деепричастия от   глаголов</vt:lpstr>
      <vt:lpstr>Презентация PowerPoint</vt:lpstr>
      <vt:lpstr>Предложения с деепричастиями и деепричастными оборотами более динамичны , чем предложения с однородными глаголами-сказуемыми </vt:lpstr>
      <vt:lpstr>Деепричастные обороты всегда обособляются.</vt:lpstr>
      <vt:lpstr>Презентация PowerPoint</vt:lpstr>
      <vt:lpstr>Презентация PowerPoint</vt:lpstr>
      <vt:lpstr>Расставьте знаки препинания и выделите деепричастный оборот </vt:lpstr>
      <vt:lpstr> 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Дееприча́стие — самостоятельная часть речи, обозначающая добавочное действие при основном действии. Эта часть речи соединяет в себе признаки глагола (вид, переходность и возвратность) и наречия (неизменяемость, синтаксическая роль обстоятельства).  Отвечает на вопросы что делая? что сделав? как? )</dc:title>
  <dc:creator>Valentina</dc:creator>
  <cp:lastModifiedBy>Valentina</cp:lastModifiedBy>
  <cp:revision>6</cp:revision>
  <dcterms:created xsi:type="dcterms:W3CDTF">2015-04-21T08:49:38Z</dcterms:created>
  <dcterms:modified xsi:type="dcterms:W3CDTF">2015-04-21T09:46:03Z</dcterms:modified>
</cp:coreProperties>
</file>