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71" r:id="rId8"/>
    <p:sldId id="262" r:id="rId9"/>
    <p:sldId id="264" r:id="rId10"/>
    <p:sldId id="265" r:id="rId11"/>
    <p:sldId id="266" r:id="rId12"/>
    <p:sldId id="267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7" autoAdjust="0"/>
  </p:normalViewPr>
  <p:slideViewPr>
    <p:cSldViewPr>
      <p:cViewPr>
        <p:scale>
          <a:sx n="100" d="100"/>
          <a:sy n="100" d="100"/>
        </p:scale>
        <p:origin x="-1092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&#1058;&#1088;&#1077;&#1085;&#1072;&#1078;&#1077;&#1088;&#1099;/&#1052;&#1085;&#1086;&#1075;&#1086;&#1095;&#1083;&#1077;&#1085;&#1099;" TargetMode="External"/><Relationship Id="rId2" Type="http://schemas.openxmlformats.org/officeDocument/2006/relationships/hyperlink" Target="&#1058;&#1088;&#1077;&#1085;&#1072;&#1078;&#1077;&#1088;&#1099;/&#1057;&#1074;&#1086;&#1081;&#1089;&#1090;&#1074;&#1072;%20&#1089;&#1090;&#1077;&#1087;&#1077;&#1085;&#1080;%20&#1089;%20&#1094;&#1077;&#1083;&#1099;&#1084;%20&#1087;&#1086;&#1082;&#1072;&#1079;&#1072;&#1090;&#1077;&#1083;&#1077;&#1084;" TargetMode="External"/><Relationship Id="rId1" Type="http://schemas.openxmlformats.org/officeDocument/2006/relationships/hyperlink" Target="&#1058;&#1088;&#1077;&#1085;&#1072;&#1078;&#1077;&#1088;&#1099;/&#1041;&#1091;&#1082;&#1074;&#1077;&#1085;&#1085;&#1099;&#1077;%20&#1074;&#1099;&#1088;&#1072;&#1078;&#1077;&#1085;&#1080;&#1103;" TargetMode="External"/><Relationship Id="rId5" Type="http://schemas.openxmlformats.org/officeDocument/2006/relationships/hyperlink" Target="&#1058;&#1088;&#1077;&#1085;&#1072;&#1078;&#1077;&#1088;&#1099;/&#1040;&#1083;&#1075;&#1077;&#1073;&#1088;&#1072;&#1080;&#1095;&#1077;&#1089;&#1082;&#1072;&#1103;%20&#1076;&#1088;&#1086;&#1073;&#1100;" TargetMode="External"/><Relationship Id="rId4" Type="http://schemas.openxmlformats.org/officeDocument/2006/relationships/hyperlink" Target="&#1058;&#1088;&#1077;&#1085;&#1072;&#1078;&#1077;&#1088;&#1099;/&#1057;&#1074;&#1086;&#1081;&#1089;&#1090;&#1074;&#1072;%20&#1082;&#1074;&#1072;&#1076;&#1088;&#1072;&#1090;&#1085;&#1099;&#1093;%20&#1082;&#1086;&#1088;&#1085;&#1077;&#1081;%20&#1080;%20&#1080;&#1093;%20&#1087;&#1088;&#1080;&#1084;&#1077;&#1085;&#1077;&#1085;&#1080;&#1077;%20&#1074;%20&#1074;&#1099;&#1095;&#1080;&#1089;&#1083;&#1077;&#1085;&#1080;&#1103;&#1093;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C51361-3CB6-4601-80AF-DAA4FD7318E9}" type="doc">
      <dgm:prSet loTypeId="urn:microsoft.com/office/officeart/2005/8/layout/pyramid2" loCatId="pyramid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5E88CB3-0EA7-4556-BD4C-7D5A0FBA42E8}">
      <dgm:prSet custT="1"/>
      <dgm:spPr>
        <a:solidFill>
          <a:schemeClr val="accent2">
            <a:alpha val="90000"/>
          </a:schemeClr>
        </a:solidFill>
      </dgm:spPr>
      <dgm:t>
        <a:bodyPr/>
        <a:lstStyle/>
        <a:p>
          <a:pPr rtl="0"/>
          <a:r>
            <a:rPr lang="ru-RU" sz="1800" b="1" i="1" dirty="0" smtClean="0">
              <a:hlinkClick xmlns:r="http://schemas.openxmlformats.org/officeDocument/2006/relationships" r:id="rId1" action="ppaction://hlinkfile"/>
            </a:rPr>
            <a:t> Буквенные выражения</a:t>
          </a:r>
          <a:endParaRPr lang="ru-RU" sz="1800" b="1" i="1" dirty="0"/>
        </a:p>
      </dgm:t>
    </dgm:pt>
    <dgm:pt modelId="{DF04DFA1-85FB-459E-81CC-94516F1B9F7F}" type="parTrans" cxnId="{509DD77C-0900-4963-8D92-1A1623F68B0D}">
      <dgm:prSet/>
      <dgm:spPr/>
      <dgm:t>
        <a:bodyPr/>
        <a:lstStyle/>
        <a:p>
          <a:endParaRPr lang="ru-RU"/>
        </a:p>
      </dgm:t>
    </dgm:pt>
    <dgm:pt modelId="{B1E719C9-4E73-46D8-AD5D-53B01F4C89A0}" type="sibTrans" cxnId="{509DD77C-0900-4963-8D92-1A1623F68B0D}">
      <dgm:prSet/>
      <dgm:spPr/>
      <dgm:t>
        <a:bodyPr/>
        <a:lstStyle/>
        <a:p>
          <a:endParaRPr lang="ru-RU"/>
        </a:p>
      </dgm:t>
    </dgm:pt>
    <dgm:pt modelId="{F8185819-D262-4207-AC83-1610630FFA7C}">
      <dgm:prSet custT="1"/>
      <dgm:spPr>
        <a:solidFill>
          <a:schemeClr val="accent2">
            <a:alpha val="90000"/>
          </a:schemeClr>
        </a:solidFill>
      </dgm:spPr>
      <dgm:t>
        <a:bodyPr/>
        <a:lstStyle/>
        <a:p>
          <a:pPr rtl="0"/>
          <a:r>
            <a:rPr lang="ru-RU" sz="1800" b="1" i="1" dirty="0" smtClean="0">
              <a:hlinkClick xmlns:r="http://schemas.openxmlformats.org/officeDocument/2006/relationships" r:id="rId2" action="ppaction://hlinkfile"/>
            </a:rPr>
            <a:t>Свойства степени с целым показателем.</a:t>
          </a:r>
          <a:endParaRPr lang="ru-RU" sz="1800" dirty="0"/>
        </a:p>
      </dgm:t>
    </dgm:pt>
    <dgm:pt modelId="{1EDC67F0-6414-46F4-9F6A-A6D88E17F326}" type="parTrans" cxnId="{E01C3A2C-9446-49C9-A5FE-2B2986259610}">
      <dgm:prSet/>
      <dgm:spPr/>
      <dgm:t>
        <a:bodyPr/>
        <a:lstStyle/>
        <a:p>
          <a:endParaRPr lang="ru-RU"/>
        </a:p>
      </dgm:t>
    </dgm:pt>
    <dgm:pt modelId="{1EE2B064-5C52-48E9-A836-75ADC75F5480}" type="sibTrans" cxnId="{E01C3A2C-9446-49C9-A5FE-2B2986259610}">
      <dgm:prSet/>
      <dgm:spPr/>
      <dgm:t>
        <a:bodyPr/>
        <a:lstStyle/>
        <a:p>
          <a:endParaRPr lang="ru-RU"/>
        </a:p>
      </dgm:t>
    </dgm:pt>
    <dgm:pt modelId="{5FE08BD8-2FFB-4C03-82B0-8A17A554842F}">
      <dgm:prSet custT="1"/>
      <dgm:spPr>
        <a:solidFill>
          <a:schemeClr val="accent2">
            <a:alpha val="90000"/>
          </a:schemeClr>
        </a:solidFill>
      </dgm:spPr>
      <dgm:t>
        <a:bodyPr/>
        <a:lstStyle/>
        <a:p>
          <a:pPr rtl="0"/>
          <a:r>
            <a:rPr lang="ru-RU" sz="1800" b="1" i="1" dirty="0" smtClean="0"/>
            <a:t> </a:t>
          </a:r>
          <a:r>
            <a:rPr lang="ru-RU" sz="1800" b="1" i="1" dirty="0" smtClean="0">
              <a:hlinkClick xmlns:r="http://schemas.openxmlformats.org/officeDocument/2006/relationships" r:id="rId3" action="ppaction://hlinkfile"/>
            </a:rPr>
            <a:t>Многочлены.</a:t>
          </a:r>
          <a:endParaRPr lang="ru-RU" sz="1800" dirty="0"/>
        </a:p>
      </dgm:t>
    </dgm:pt>
    <dgm:pt modelId="{9FB4E88C-A415-4A88-8A0F-8578CB3D9FA9}" type="parTrans" cxnId="{7F092C0D-81DB-423D-BD0E-216780B18509}">
      <dgm:prSet/>
      <dgm:spPr/>
      <dgm:t>
        <a:bodyPr/>
        <a:lstStyle/>
        <a:p>
          <a:endParaRPr lang="ru-RU"/>
        </a:p>
      </dgm:t>
    </dgm:pt>
    <dgm:pt modelId="{CC2613FC-5A7E-42D4-957C-FC4D5CF58ED2}" type="sibTrans" cxnId="{7F092C0D-81DB-423D-BD0E-216780B18509}">
      <dgm:prSet/>
      <dgm:spPr/>
      <dgm:t>
        <a:bodyPr/>
        <a:lstStyle/>
        <a:p>
          <a:endParaRPr lang="ru-RU"/>
        </a:p>
      </dgm:t>
    </dgm:pt>
    <dgm:pt modelId="{EE0A9149-F37C-4856-A2A5-A91AFD5AE4E6}">
      <dgm:prSet custT="1"/>
      <dgm:spPr>
        <a:solidFill>
          <a:schemeClr val="accent2">
            <a:alpha val="90000"/>
          </a:schemeClr>
        </a:solidFill>
      </dgm:spPr>
      <dgm:t>
        <a:bodyPr/>
        <a:lstStyle/>
        <a:p>
          <a:pPr rtl="0"/>
          <a:r>
            <a:rPr lang="ru-RU" sz="1800" b="1" i="1" dirty="0" smtClean="0">
              <a:hlinkClick xmlns:r="http://schemas.openxmlformats.org/officeDocument/2006/relationships" r:id="rId4" action="ppaction://hlinkfile"/>
            </a:rPr>
            <a:t>Свойства квадратных корней и их применение в вычислениях.</a:t>
          </a:r>
          <a:endParaRPr lang="ru-RU" sz="1800" b="1" dirty="0"/>
        </a:p>
      </dgm:t>
    </dgm:pt>
    <dgm:pt modelId="{12A4B3BE-0BCD-4B0C-B995-047C770933B9}" type="parTrans" cxnId="{1761FBA7-7CF5-421C-B20C-73F3A858BCD8}">
      <dgm:prSet/>
      <dgm:spPr/>
      <dgm:t>
        <a:bodyPr/>
        <a:lstStyle/>
        <a:p>
          <a:endParaRPr lang="ru-RU"/>
        </a:p>
      </dgm:t>
    </dgm:pt>
    <dgm:pt modelId="{90278273-185F-4781-B873-859073283D7D}" type="sibTrans" cxnId="{1761FBA7-7CF5-421C-B20C-73F3A858BCD8}">
      <dgm:prSet/>
      <dgm:spPr/>
      <dgm:t>
        <a:bodyPr/>
        <a:lstStyle/>
        <a:p>
          <a:endParaRPr lang="ru-RU"/>
        </a:p>
      </dgm:t>
    </dgm:pt>
    <dgm:pt modelId="{51E90595-7E0B-4364-9250-51AA582927B0}">
      <dgm:prSet custT="1"/>
      <dgm:spPr>
        <a:solidFill>
          <a:schemeClr val="accent2">
            <a:alpha val="90000"/>
          </a:schemeClr>
        </a:solidFill>
      </dgm:spPr>
      <dgm:t>
        <a:bodyPr/>
        <a:lstStyle/>
        <a:p>
          <a:pPr rtl="0"/>
          <a:r>
            <a:rPr lang="ru-RU" sz="1800" b="1" i="1" dirty="0" smtClean="0"/>
            <a:t> </a:t>
          </a:r>
          <a:r>
            <a:rPr lang="ru-RU" sz="1800" b="1" i="1" dirty="0" smtClean="0">
              <a:hlinkClick xmlns:r="http://schemas.openxmlformats.org/officeDocument/2006/relationships" r:id="rId5" action="ppaction://hlinkfile"/>
            </a:rPr>
            <a:t>Алгебраическая дробь.</a:t>
          </a:r>
          <a:endParaRPr lang="ru-RU" sz="1800" dirty="0"/>
        </a:p>
      </dgm:t>
    </dgm:pt>
    <dgm:pt modelId="{E3CC0D07-2484-418B-92DA-F69A87628218}" type="parTrans" cxnId="{2E37E93F-8845-426B-9B8A-4A910BDF7D45}">
      <dgm:prSet/>
      <dgm:spPr/>
      <dgm:t>
        <a:bodyPr/>
        <a:lstStyle/>
        <a:p>
          <a:endParaRPr lang="ru-RU"/>
        </a:p>
      </dgm:t>
    </dgm:pt>
    <dgm:pt modelId="{BE537667-CC47-4FA9-B09C-8A17314691A9}" type="sibTrans" cxnId="{2E37E93F-8845-426B-9B8A-4A910BDF7D45}">
      <dgm:prSet/>
      <dgm:spPr/>
      <dgm:t>
        <a:bodyPr/>
        <a:lstStyle/>
        <a:p>
          <a:endParaRPr lang="ru-RU"/>
        </a:p>
      </dgm:t>
    </dgm:pt>
    <dgm:pt modelId="{D9BD13ED-4CC6-4DFA-9B96-1FCAB610A16A}" type="pres">
      <dgm:prSet presAssocID="{C7C51361-3CB6-4601-80AF-DAA4FD7318E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8F3F739-79F7-4DA7-9FBF-0BA86B990440}" type="pres">
      <dgm:prSet presAssocID="{C7C51361-3CB6-4601-80AF-DAA4FD7318E9}" presName="pyramid" presStyleLbl="node1" presStyleIdx="0" presStyleCnt="1"/>
      <dgm:spPr/>
    </dgm:pt>
    <dgm:pt modelId="{4DA07F52-A9B4-4C38-B973-C9182025AC79}" type="pres">
      <dgm:prSet presAssocID="{C7C51361-3CB6-4601-80AF-DAA4FD7318E9}" presName="theList" presStyleCnt="0"/>
      <dgm:spPr/>
    </dgm:pt>
    <dgm:pt modelId="{E19D4E91-B7BF-46B4-84B4-AAF6862C8FC9}" type="pres">
      <dgm:prSet presAssocID="{95E88CB3-0EA7-4556-BD4C-7D5A0FBA42E8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14C027-1FA5-495D-9207-906FB3D86E13}" type="pres">
      <dgm:prSet presAssocID="{95E88CB3-0EA7-4556-BD4C-7D5A0FBA42E8}" presName="aSpace" presStyleCnt="0"/>
      <dgm:spPr/>
    </dgm:pt>
    <dgm:pt modelId="{AD545F37-96BB-4584-A74A-A3922F6D68B5}" type="pres">
      <dgm:prSet presAssocID="{F8185819-D262-4207-AC83-1610630FFA7C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CF3B0-A2F7-4BC1-B3C2-636728E6FD4C}" type="pres">
      <dgm:prSet presAssocID="{F8185819-D262-4207-AC83-1610630FFA7C}" presName="aSpace" presStyleCnt="0"/>
      <dgm:spPr/>
    </dgm:pt>
    <dgm:pt modelId="{AAED40FA-4FC2-440A-A3BD-017E383B3AE4}" type="pres">
      <dgm:prSet presAssocID="{5FE08BD8-2FFB-4C03-82B0-8A17A554842F}" presName="aNode" presStyleLbl="fgAcc1" presStyleIdx="2" presStyleCnt="5" custLinFactNeighborX="862" custLinFactNeighborY="-57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500C9-8883-45CA-8F03-6D2522064AC2}" type="pres">
      <dgm:prSet presAssocID="{5FE08BD8-2FFB-4C03-82B0-8A17A554842F}" presName="aSpace" presStyleCnt="0"/>
      <dgm:spPr/>
    </dgm:pt>
    <dgm:pt modelId="{510AD69B-77C7-429A-AA42-28D62937C164}" type="pres">
      <dgm:prSet presAssocID="{51E90595-7E0B-4364-9250-51AA582927B0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06EF0-551D-4F49-B59A-CDBD91B703D4}" type="pres">
      <dgm:prSet presAssocID="{51E90595-7E0B-4364-9250-51AA582927B0}" presName="aSpace" presStyleCnt="0"/>
      <dgm:spPr/>
    </dgm:pt>
    <dgm:pt modelId="{5E37F9FF-081B-4198-9138-F9C54340613A}" type="pres">
      <dgm:prSet presAssocID="{EE0A9149-F37C-4856-A2A5-A91AFD5AE4E6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77EDC-DD8C-44D0-B04E-E79DD8C6C68C}" type="pres">
      <dgm:prSet presAssocID="{EE0A9149-F37C-4856-A2A5-A91AFD5AE4E6}" presName="aSpace" presStyleCnt="0"/>
      <dgm:spPr/>
    </dgm:pt>
  </dgm:ptLst>
  <dgm:cxnLst>
    <dgm:cxn modelId="{116464AC-644B-459A-9C74-AF1DF06248F1}" type="presOf" srcId="{95E88CB3-0EA7-4556-BD4C-7D5A0FBA42E8}" destId="{E19D4E91-B7BF-46B4-84B4-AAF6862C8FC9}" srcOrd="0" destOrd="0" presId="urn:microsoft.com/office/officeart/2005/8/layout/pyramid2"/>
    <dgm:cxn modelId="{EC2752A7-CE76-4D5A-A0E4-1CD838C06E7B}" type="presOf" srcId="{C7C51361-3CB6-4601-80AF-DAA4FD7318E9}" destId="{D9BD13ED-4CC6-4DFA-9B96-1FCAB610A16A}" srcOrd="0" destOrd="0" presId="urn:microsoft.com/office/officeart/2005/8/layout/pyramid2"/>
    <dgm:cxn modelId="{92A30E65-A821-4230-AB53-8B32DF22952F}" type="presOf" srcId="{EE0A9149-F37C-4856-A2A5-A91AFD5AE4E6}" destId="{5E37F9FF-081B-4198-9138-F9C54340613A}" srcOrd="0" destOrd="0" presId="urn:microsoft.com/office/officeart/2005/8/layout/pyramid2"/>
    <dgm:cxn modelId="{2E37E93F-8845-426B-9B8A-4A910BDF7D45}" srcId="{C7C51361-3CB6-4601-80AF-DAA4FD7318E9}" destId="{51E90595-7E0B-4364-9250-51AA582927B0}" srcOrd="3" destOrd="0" parTransId="{E3CC0D07-2484-418B-92DA-F69A87628218}" sibTransId="{BE537667-CC47-4FA9-B09C-8A17314691A9}"/>
    <dgm:cxn modelId="{906E6AFF-98A7-40E1-A012-051D972C1883}" type="presOf" srcId="{5FE08BD8-2FFB-4C03-82B0-8A17A554842F}" destId="{AAED40FA-4FC2-440A-A3BD-017E383B3AE4}" srcOrd="0" destOrd="0" presId="urn:microsoft.com/office/officeart/2005/8/layout/pyramid2"/>
    <dgm:cxn modelId="{7F092C0D-81DB-423D-BD0E-216780B18509}" srcId="{C7C51361-3CB6-4601-80AF-DAA4FD7318E9}" destId="{5FE08BD8-2FFB-4C03-82B0-8A17A554842F}" srcOrd="2" destOrd="0" parTransId="{9FB4E88C-A415-4A88-8A0F-8578CB3D9FA9}" sibTransId="{CC2613FC-5A7E-42D4-957C-FC4D5CF58ED2}"/>
    <dgm:cxn modelId="{509DD77C-0900-4963-8D92-1A1623F68B0D}" srcId="{C7C51361-3CB6-4601-80AF-DAA4FD7318E9}" destId="{95E88CB3-0EA7-4556-BD4C-7D5A0FBA42E8}" srcOrd="0" destOrd="0" parTransId="{DF04DFA1-85FB-459E-81CC-94516F1B9F7F}" sibTransId="{B1E719C9-4E73-46D8-AD5D-53B01F4C89A0}"/>
    <dgm:cxn modelId="{F4AC5600-D7E4-41EA-9008-B6CCA2110C2E}" type="presOf" srcId="{51E90595-7E0B-4364-9250-51AA582927B0}" destId="{510AD69B-77C7-429A-AA42-28D62937C164}" srcOrd="0" destOrd="0" presId="urn:microsoft.com/office/officeart/2005/8/layout/pyramid2"/>
    <dgm:cxn modelId="{7367FF13-6012-47CB-8E1E-A5CF42DE587A}" type="presOf" srcId="{F8185819-D262-4207-AC83-1610630FFA7C}" destId="{AD545F37-96BB-4584-A74A-A3922F6D68B5}" srcOrd="0" destOrd="0" presId="urn:microsoft.com/office/officeart/2005/8/layout/pyramid2"/>
    <dgm:cxn modelId="{1761FBA7-7CF5-421C-B20C-73F3A858BCD8}" srcId="{C7C51361-3CB6-4601-80AF-DAA4FD7318E9}" destId="{EE0A9149-F37C-4856-A2A5-A91AFD5AE4E6}" srcOrd="4" destOrd="0" parTransId="{12A4B3BE-0BCD-4B0C-B995-047C770933B9}" sibTransId="{90278273-185F-4781-B873-859073283D7D}"/>
    <dgm:cxn modelId="{E01C3A2C-9446-49C9-A5FE-2B2986259610}" srcId="{C7C51361-3CB6-4601-80AF-DAA4FD7318E9}" destId="{F8185819-D262-4207-AC83-1610630FFA7C}" srcOrd="1" destOrd="0" parTransId="{1EDC67F0-6414-46F4-9F6A-A6D88E17F326}" sibTransId="{1EE2B064-5C52-48E9-A836-75ADC75F5480}"/>
    <dgm:cxn modelId="{E1B82921-D298-469C-857E-5E2596BF1564}" type="presParOf" srcId="{D9BD13ED-4CC6-4DFA-9B96-1FCAB610A16A}" destId="{C8F3F739-79F7-4DA7-9FBF-0BA86B990440}" srcOrd="0" destOrd="0" presId="urn:microsoft.com/office/officeart/2005/8/layout/pyramid2"/>
    <dgm:cxn modelId="{CAA79945-5E8C-46B5-8DE1-C7EB7788E6FB}" type="presParOf" srcId="{D9BD13ED-4CC6-4DFA-9B96-1FCAB610A16A}" destId="{4DA07F52-A9B4-4C38-B973-C9182025AC79}" srcOrd="1" destOrd="0" presId="urn:microsoft.com/office/officeart/2005/8/layout/pyramid2"/>
    <dgm:cxn modelId="{A9D1F7D0-FC61-4776-8F11-177CD1163D44}" type="presParOf" srcId="{4DA07F52-A9B4-4C38-B973-C9182025AC79}" destId="{E19D4E91-B7BF-46B4-84B4-AAF6862C8FC9}" srcOrd="0" destOrd="0" presId="urn:microsoft.com/office/officeart/2005/8/layout/pyramid2"/>
    <dgm:cxn modelId="{D12D2AAE-A72E-458B-B8B1-F5CDA20F8977}" type="presParOf" srcId="{4DA07F52-A9B4-4C38-B973-C9182025AC79}" destId="{1214C027-1FA5-495D-9207-906FB3D86E13}" srcOrd="1" destOrd="0" presId="urn:microsoft.com/office/officeart/2005/8/layout/pyramid2"/>
    <dgm:cxn modelId="{D0268363-A449-4375-B17F-8BF67FDEADB1}" type="presParOf" srcId="{4DA07F52-A9B4-4C38-B973-C9182025AC79}" destId="{AD545F37-96BB-4584-A74A-A3922F6D68B5}" srcOrd="2" destOrd="0" presId="urn:microsoft.com/office/officeart/2005/8/layout/pyramid2"/>
    <dgm:cxn modelId="{0DFB497C-743B-4606-9415-3ACE5DF16A32}" type="presParOf" srcId="{4DA07F52-A9B4-4C38-B973-C9182025AC79}" destId="{4C1CF3B0-A2F7-4BC1-B3C2-636728E6FD4C}" srcOrd="3" destOrd="0" presId="urn:microsoft.com/office/officeart/2005/8/layout/pyramid2"/>
    <dgm:cxn modelId="{EBFBAA4C-E551-4079-A173-8A91A278DF3C}" type="presParOf" srcId="{4DA07F52-A9B4-4C38-B973-C9182025AC79}" destId="{AAED40FA-4FC2-440A-A3BD-017E383B3AE4}" srcOrd="4" destOrd="0" presId="urn:microsoft.com/office/officeart/2005/8/layout/pyramid2"/>
    <dgm:cxn modelId="{67E1FEED-54F4-48F7-A483-ACE1EB8AB665}" type="presParOf" srcId="{4DA07F52-A9B4-4C38-B973-C9182025AC79}" destId="{DB3500C9-8883-45CA-8F03-6D2522064AC2}" srcOrd="5" destOrd="0" presId="urn:microsoft.com/office/officeart/2005/8/layout/pyramid2"/>
    <dgm:cxn modelId="{E197DEF6-08C9-4959-B6C6-4EB9EA68C892}" type="presParOf" srcId="{4DA07F52-A9B4-4C38-B973-C9182025AC79}" destId="{510AD69B-77C7-429A-AA42-28D62937C164}" srcOrd="6" destOrd="0" presId="urn:microsoft.com/office/officeart/2005/8/layout/pyramid2"/>
    <dgm:cxn modelId="{82CA97D4-53E6-4F95-A1C5-0922A29B3279}" type="presParOf" srcId="{4DA07F52-A9B4-4C38-B973-C9182025AC79}" destId="{74206EF0-551D-4F49-B59A-CDBD91B703D4}" srcOrd="7" destOrd="0" presId="urn:microsoft.com/office/officeart/2005/8/layout/pyramid2"/>
    <dgm:cxn modelId="{51F53D6B-64E6-4A81-A240-3F26F460ACFF}" type="presParOf" srcId="{4DA07F52-A9B4-4C38-B973-C9182025AC79}" destId="{5E37F9FF-081B-4198-9138-F9C54340613A}" srcOrd="8" destOrd="0" presId="urn:microsoft.com/office/officeart/2005/8/layout/pyramid2"/>
    <dgm:cxn modelId="{D8702560-0B3C-49F3-B21C-0A9202BEAC20}" type="presParOf" srcId="{4DA07F52-A9B4-4C38-B973-C9182025AC79}" destId="{4AD77EDC-DD8C-44D0-B04E-E79DD8C6C68C}" srcOrd="9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0;&#1072;&#1088;&#1090;&#1086;&#1095;&#1082;&#1080;%20&#1076;&#1083;&#1103;%20&#1089;&#1080;&#1083;&#1100;&#1085;&#1099;&#1093;" TargetMode="External"/><Relationship Id="rId5" Type="http://schemas.openxmlformats.org/officeDocument/2006/relationships/slide" Target="slide9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&#1050;&#1072;&#1088;&#1090;&#1086;&#1095;&#1082;&#1080;%20&#1076;&#1083;&#1103;%20&#1089;&#1080;&#1083;&#1100;&#1085;&#1099;&#1093;" TargetMode="External"/><Relationship Id="rId5" Type="http://schemas.openxmlformats.org/officeDocument/2006/relationships/hyperlink" Target="&#1048;&#1090;&#1086;&#1075;&#1086;&#1074;&#1099;%20&#1090;&#1077;&#1089;&#1090;&#1099;" TargetMode="Externa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8;&#1077;&#1086;&#1088;&#1080;&#1103;/&#1040;&#1083;&#1075;&#1077;&#1073;&#1088;&#1072;&#1080;&#1095;&#1077;&#1089;&#1082;&#1072;&#1103;%20&#1076;&#1088;&#1086;&#1073;&#1100;..doc" TargetMode="External"/><Relationship Id="rId7" Type="http://schemas.openxmlformats.org/officeDocument/2006/relationships/hyperlink" Target="&#1058;&#1077;&#1086;&#1088;&#1080;&#1103;/&#1052;&#1085;&#1086;&#1075;&#1086;&#1095;&#1083;&#1077;&#1085;&#1099;..doc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8;&#1077;&#1086;&#1088;&#1080;&#1103;/&#1057;&#1042;&#1054;&#1049;&#1057;&#1058;&#1042;&#1040;%20&#1050;&#1042;&#1040;&#1044;&#1056;&#1040;&#1058;&#1053;&#1067;&#1061;%20&#1050;&#1054;&#1056;&#1053;&#1045;&#1049;..doc" TargetMode="External"/><Relationship Id="rId5" Type="http://schemas.openxmlformats.org/officeDocument/2006/relationships/hyperlink" Target="&#1058;&#1077;&#1086;&#1088;&#1080;&#1103;/&#1063;&#1080;&#1089;&#1083;&#1086;&#1074;&#1099;&#1077;%20&#1080;%20&#1073;&#1091;&#1082;&#1074;&#1077;&#1085;&#1085;&#1099;&#1077;%20&#1074;&#1099;&#1088;&#1072;&#1078;&#1077;&#1085;&#1080;&#1103;..doc" TargetMode="External"/><Relationship Id="rId4" Type="http://schemas.openxmlformats.org/officeDocument/2006/relationships/hyperlink" Target="&#1058;&#1077;&#1086;&#1088;&#1080;&#1103;/&#1057;&#1090;&#1077;&#1087;&#1077;&#1085;&#1100;%20&#1089;%20&#1094;&#1077;&#1083;&#1099;&#1084;%20&#1087;&#1086;&#1082;&#1072;&#1079;&#1072;&#1090;&#1077;&#1083;&#1077;&#1084;.do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700808"/>
            <a:ext cx="7143800" cy="1894362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chemeClr val="bg1"/>
                </a:solidFill>
              </a:rPr>
              <a:t>Алгебраические выражения</a:t>
            </a:r>
            <a:endParaRPr lang="ru-RU" sz="4800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1800" y="4653136"/>
            <a:ext cx="6172200" cy="1371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Гусева Л.С 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90872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Подготовка к ГИА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Вариант 2</a:t>
            </a:r>
          </a:p>
          <a:p>
            <a:pPr>
              <a:buNone/>
            </a:pPr>
            <a:r>
              <a:rPr lang="ru-RU" dirty="0" smtClean="0"/>
              <a:t>1. Найдите значение выражения  </a:t>
            </a:r>
            <a:r>
              <a:rPr lang="ru-RU" baseline="30000" dirty="0" smtClean="0"/>
              <a:t>4</a:t>
            </a:r>
            <a:r>
              <a:rPr lang="ru-RU" dirty="0" smtClean="0"/>
              <a:t>/</a:t>
            </a:r>
            <a:r>
              <a:rPr lang="ru-RU" baseline="-25000" dirty="0" smtClean="0"/>
              <a:t>7</a:t>
            </a:r>
            <a:r>
              <a:rPr lang="ru-RU" dirty="0" smtClean="0"/>
              <a:t>(8,37:2,7-8,7).</a:t>
            </a:r>
          </a:p>
          <a:p>
            <a:pPr>
              <a:buNone/>
            </a:pPr>
            <a:r>
              <a:rPr lang="ru-RU" dirty="0" smtClean="0"/>
              <a:t>2. Найдите значение выражения  8x-3,7 при </a:t>
            </a:r>
            <a:r>
              <a:rPr lang="ru-RU" i="1" dirty="0" err="1" smtClean="0"/>
              <a:t>х</a:t>
            </a:r>
            <a:r>
              <a:rPr lang="ru-RU" i="1" dirty="0" smtClean="0"/>
              <a:t> = – </a:t>
            </a:r>
            <a:r>
              <a:rPr lang="ru-RU" dirty="0" smtClean="0"/>
              <a:t>2,5.</a:t>
            </a:r>
          </a:p>
          <a:p>
            <a:pPr>
              <a:buNone/>
            </a:pPr>
            <a:r>
              <a:rPr lang="ru-RU" dirty="0" smtClean="0"/>
              <a:t>3. Упростите выражение:</a:t>
            </a:r>
          </a:p>
          <a:p>
            <a:pPr>
              <a:buNone/>
            </a:pPr>
            <a:r>
              <a:rPr lang="ru-RU" dirty="0" smtClean="0"/>
              <a:t>а) 4b+2y-12b-y,            в) 2p+(3p-4)-(4p-7),</a:t>
            </a:r>
          </a:p>
          <a:p>
            <a:pPr>
              <a:buNone/>
            </a:pPr>
            <a:r>
              <a:rPr lang="ru-RU" dirty="0" smtClean="0"/>
              <a:t>б) 40+6(a-7),       г) 3(c-1)-2(3c-5).</a:t>
            </a:r>
          </a:p>
          <a:p>
            <a:pPr>
              <a:buNone/>
            </a:pPr>
            <a:r>
              <a:rPr lang="ru-RU" dirty="0" smtClean="0"/>
              <a:t>4. Упростите выражение </a:t>
            </a:r>
            <a:r>
              <a:rPr lang="ru-RU" baseline="30000" dirty="0" smtClean="0"/>
              <a:t>5</a:t>
            </a:r>
            <a:r>
              <a:rPr lang="ru-RU" dirty="0" smtClean="0"/>
              <a:t>/</a:t>
            </a:r>
            <a:r>
              <a:rPr lang="ru-RU" baseline="-25000" dirty="0" smtClean="0"/>
              <a:t>6</a:t>
            </a:r>
            <a:r>
              <a:rPr lang="ru-RU" dirty="0" smtClean="0"/>
              <a:t>(12c+a)+</a:t>
            </a:r>
            <a:r>
              <a:rPr lang="ru-RU" baseline="30000" dirty="0" smtClean="0"/>
              <a:t>2</a:t>
            </a:r>
            <a:r>
              <a:rPr lang="ru-RU" dirty="0" smtClean="0"/>
              <a:t>/</a:t>
            </a:r>
            <a:r>
              <a:rPr lang="ru-RU" baseline="-25000" dirty="0" smtClean="0"/>
              <a:t>3</a:t>
            </a:r>
            <a:r>
              <a:rPr lang="ru-RU" dirty="0" smtClean="0"/>
              <a:t>(3c-2a)</a:t>
            </a:r>
          </a:p>
          <a:p>
            <a:pPr>
              <a:buNone/>
            </a:pPr>
            <a:r>
              <a:rPr lang="ru-RU" dirty="0" smtClean="0"/>
              <a:t>Скорость автомобиля </a:t>
            </a:r>
            <a:r>
              <a:rPr lang="ru-RU" i="1" dirty="0" err="1" smtClean="0"/>
              <a:t>u</a:t>
            </a:r>
            <a:r>
              <a:rPr lang="ru-RU" dirty="0" smtClean="0"/>
              <a:t> км/ч, скорость велосипедиста </a:t>
            </a:r>
            <a:r>
              <a:rPr lang="ru-RU" i="1" dirty="0" err="1" smtClean="0"/>
              <a:t>v</a:t>
            </a:r>
            <a:r>
              <a:rPr lang="ru-RU" dirty="0" smtClean="0"/>
              <a:t> км/ч. Автомобиль ехал вслед за велосипедистом и догнал его через </a:t>
            </a:r>
            <a:r>
              <a:rPr lang="ru-RU" i="1" dirty="0" err="1" smtClean="0"/>
              <a:t>t</a:t>
            </a:r>
            <a:r>
              <a:rPr lang="ru-RU" dirty="0" smtClean="0"/>
              <a:t> ч. Найдите расстояние между пунктами А и Б. Ответьте на вопрос задачи, если u=60, v=10, t=0,5.</a:t>
            </a:r>
          </a:p>
          <a:p>
            <a:pPr>
              <a:buNone/>
            </a:pPr>
            <a:r>
              <a:rPr lang="ru-RU" dirty="0" smtClean="0"/>
              <a:t>6. Раскройте скобки: 10y-(12y-(y-6)).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600" b="1" dirty="0" smtClean="0"/>
              <a:t>Проверочная работа №2.</a:t>
            </a:r>
          </a:p>
          <a:p>
            <a:pPr>
              <a:buNone/>
            </a:pPr>
            <a:r>
              <a:rPr lang="ru-RU" sz="2600" dirty="0" smtClean="0"/>
              <a:t>ВАРИАНТ 1 </a:t>
            </a:r>
            <a:br>
              <a:rPr lang="ru-RU" sz="2600" dirty="0" smtClean="0"/>
            </a:br>
            <a:r>
              <a:rPr lang="ru-RU" sz="2600" dirty="0" smtClean="0"/>
              <a:t>1. Представьте в виде многочлена: </a:t>
            </a:r>
            <a:br>
              <a:rPr lang="ru-RU" sz="2600" dirty="0" smtClean="0"/>
            </a:br>
            <a:r>
              <a:rPr lang="ru-RU" sz="2600" dirty="0" smtClean="0"/>
              <a:t>а) ( у – 4)(у – 5)  б) (</a:t>
            </a:r>
            <a:r>
              <a:rPr lang="ru-RU" sz="2600" dirty="0" err="1" smtClean="0"/>
              <a:t>х</a:t>
            </a:r>
            <a:r>
              <a:rPr lang="ru-RU" sz="2600" dirty="0" smtClean="0"/>
              <a:t> – 3)(х</a:t>
            </a:r>
            <a:r>
              <a:rPr lang="ru-RU" sz="2600" baseline="30000" dirty="0" smtClean="0"/>
              <a:t>2</a:t>
            </a:r>
            <a:r>
              <a:rPr lang="ru-RU" sz="2600" dirty="0" smtClean="0"/>
              <a:t> + 2х – 6)  </a:t>
            </a:r>
            <a:br>
              <a:rPr lang="ru-RU" sz="2600" dirty="0" smtClean="0"/>
            </a:br>
            <a:r>
              <a:rPr lang="ru-RU" sz="2600" dirty="0" smtClean="0"/>
              <a:t>в) (3а + 2b)(5а – </a:t>
            </a:r>
            <a:r>
              <a:rPr lang="ru-RU" sz="2600" dirty="0" err="1" smtClean="0"/>
              <a:t>b</a:t>
            </a:r>
            <a:r>
              <a:rPr lang="ru-RU" sz="2600" dirty="0" smtClean="0"/>
              <a:t>) </a:t>
            </a:r>
            <a:br>
              <a:rPr lang="ru-RU" sz="2600" dirty="0" smtClean="0"/>
            </a:br>
            <a:r>
              <a:rPr lang="ru-RU" sz="2600" dirty="0" smtClean="0"/>
              <a:t>2. Разложите на множители: </a:t>
            </a:r>
            <a:br>
              <a:rPr lang="ru-RU" sz="2600" dirty="0" smtClean="0"/>
            </a:br>
            <a:r>
              <a:rPr lang="ru-RU" sz="2600" dirty="0" smtClean="0"/>
              <a:t>а) </a:t>
            </a:r>
            <a:r>
              <a:rPr lang="ru-RU" sz="2600" dirty="0" err="1" smtClean="0"/>
              <a:t>b</a:t>
            </a:r>
            <a:r>
              <a:rPr lang="ru-RU" sz="2600" dirty="0" smtClean="0"/>
              <a:t>(</a:t>
            </a:r>
            <a:r>
              <a:rPr lang="ru-RU" sz="2600" dirty="0" err="1" smtClean="0"/>
              <a:t>b</a:t>
            </a:r>
            <a:r>
              <a:rPr lang="ru-RU" sz="2600" dirty="0" smtClean="0"/>
              <a:t> + 1) – 3(</a:t>
            </a:r>
            <a:r>
              <a:rPr lang="ru-RU" sz="2600" dirty="0" err="1" smtClean="0"/>
              <a:t>b</a:t>
            </a:r>
            <a:r>
              <a:rPr lang="ru-RU" sz="2600" dirty="0" smtClean="0"/>
              <a:t> + 1) б) </a:t>
            </a:r>
            <a:r>
              <a:rPr lang="ru-RU" sz="2600" dirty="0" err="1" smtClean="0"/>
              <a:t>са</a:t>
            </a:r>
            <a:r>
              <a:rPr lang="ru-RU" sz="2600" dirty="0" smtClean="0"/>
              <a:t> – </a:t>
            </a:r>
            <a:r>
              <a:rPr lang="ru-RU" sz="2600" dirty="0" err="1" smtClean="0"/>
              <a:t>сb</a:t>
            </a:r>
            <a:r>
              <a:rPr lang="ru-RU" sz="2600" dirty="0" smtClean="0"/>
              <a:t> + 2а - 2b</a:t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3. Упростите выражение: </a:t>
            </a:r>
            <a:br>
              <a:rPr lang="ru-RU" sz="2600" dirty="0" smtClean="0"/>
            </a:br>
            <a:r>
              <a:rPr lang="ru-RU" sz="2600" dirty="0" smtClean="0"/>
              <a:t>(а</a:t>
            </a:r>
            <a:r>
              <a:rPr lang="ru-RU" sz="2600" baseline="30000" dirty="0" smtClean="0"/>
              <a:t>2</a:t>
            </a:r>
            <a:r>
              <a:rPr lang="ru-RU" sz="2600" dirty="0" smtClean="0"/>
              <a:t> – b</a:t>
            </a:r>
            <a:r>
              <a:rPr lang="ru-RU" sz="2600" baseline="30000" dirty="0" smtClean="0"/>
              <a:t>2</a:t>
            </a:r>
            <a:r>
              <a:rPr lang="ru-RU" sz="2600" dirty="0" smtClean="0"/>
              <a:t>)(2а + </a:t>
            </a:r>
            <a:r>
              <a:rPr lang="ru-RU" sz="2600" dirty="0" err="1" smtClean="0"/>
              <a:t>b</a:t>
            </a:r>
            <a:r>
              <a:rPr lang="ru-RU" sz="2600" dirty="0" smtClean="0"/>
              <a:t>) - </a:t>
            </a:r>
            <a:r>
              <a:rPr lang="ru-RU" sz="2600" dirty="0" err="1" smtClean="0"/>
              <a:t>аb</a:t>
            </a:r>
            <a:r>
              <a:rPr lang="ru-RU" sz="2600" dirty="0" smtClean="0"/>
              <a:t>( а + </a:t>
            </a:r>
            <a:r>
              <a:rPr lang="ru-RU" sz="2600" dirty="0" err="1" smtClean="0"/>
              <a:t>b</a:t>
            </a:r>
            <a:r>
              <a:rPr lang="ru-RU" sz="2600" dirty="0" smtClean="0"/>
              <a:t>) </a:t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а ) 2а</a:t>
            </a:r>
            <a:r>
              <a:rPr lang="ru-RU" sz="2600" baseline="30000" dirty="0" smtClean="0"/>
              <a:t>3</a:t>
            </a:r>
            <a:r>
              <a:rPr lang="ru-RU" sz="2600" dirty="0" smtClean="0"/>
              <a:t> +в</a:t>
            </a:r>
            <a:r>
              <a:rPr lang="ru-RU" sz="2600" baseline="30000" dirty="0" smtClean="0"/>
              <a:t>3</a:t>
            </a:r>
            <a:r>
              <a:rPr lang="ru-RU" sz="2600" dirty="0" smtClean="0"/>
              <a:t> – 3ав</a:t>
            </a:r>
            <a:r>
              <a:rPr lang="ru-RU" sz="2600" baseline="30000" dirty="0" smtClean="0"/>
              <a:t>2</a:t>
            </a:r>
            <a:r>
              <a:rPr lang="ru-RU" sz="2600" dirty="0" smtClean="0"/>
              <a:t> б) 2а</a:t>
            </a:r>
            <a:r>
              <a:rPr lang="ru-RU" sz="2600" baseline="30000" dirty="0" smtClean="0"/>
              <a:t>3</a:t>
            </a:r>
            <a:r>
              <a:rPr lang="ru-RU" sz="2600" dirty="0" smtClean="0"/>
              <a:t> - в</a:t>
            </a:r>
            <a:r>
              <a:rPr lang="ru-RU" sz="2600" baseline="30000" dirty="0" smtClean="0"/>
              <a:t>3</a:t>
            </a:r>
            <a:r>
              <a:rPr lang="ru-RU" sz="2600" dirty="0" smtClean="0"/>
              <a:t> – 3ав</a:t>
            </a:r>
            <a:r>
              <a:rPr lang="ru-RU" sz="2600" baseline="30000" dirty="0" smtClean="0"/>
              <a:t>2</a:t>
            </a:r>
            <a:r>
              <a:rPr lang="ru-RU" sz="2600" dirty="0" smtClean="0"/>
              <a:t> в) 2а</a:t>
            </a:r>
            <a:r>
              <a:rPr lang="ru-RU" sz="2600" baseline="30000" dirty="0" smtClean="0"/>
              <a:t>3</a:t>
            </a:r>
            <a:r>
              <a:rPr lang="ru-RU" sz="2600" dirty="0" smtClean="0"/>
              <a:t> - в</a:t>
            </a:r>
            <a:r>
              <a:rPr lang="ru-RU" sz="2600" baseline="30000" dirty="0" smtClean="0"/>
              <a:t>3</a:t>
            </a:r>
            <a:r>
              <a:rPr lang="ru-RU" sz="2600" dirty="0" smtClean="0"/>
              <a:t> + 3ав</a:t>
            </a:r>
            <a:r>
              <a:rPr lang="ru-RU" sz="2600" baseline="30000" dirty="0" smtClean="0"/>
              <a:t>2</a:t>
            </a:r>
            <a:r>
              <a:rPr lang="ru-RU" sz="2600" dirty="0" smtClean="0"/>
              <a:t> </a:t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4. Докажите тождество: ( </a:t>
            </a:r>
            <a:r>
              <a:rPr lang="ru-RU" sz="2600" dirty="0" err="1" smtClean="0"/>
              <a:t>х</a:t>
            </a:r>
            <a:r>
              <a:rPr lang="ru-RU" sz="2600" dirty="0" smtClean="0"/>
              <a:t> - 3)( </a:t>
            </a:r>
            <a:r>
              <a:rPr lang="ru-RU" sz="2600" dirty="0" err="1" smtClean="0"/>
              <a:t>х</a:t>
            </a:r>
            <a:r>
              <a:rPr lang="ru-RU" sz="2600" dirty="0" smtClean="0"/>
              <a:t> + 4) = </a:t>
            </a:r>
            <a:r>
              <a:rPr lang="ru-RU" sz="2600" dirty="0" err="1" smtClean="0"/>
              <a:t>х</a:t>
            </a:r>
            <a:r>
              <a:rPr lang="ru-RU" sz="2600" dirty="0" smtClean="0"/>
              <a:t>( </a:t>
            </a:r>
            <a:r>
              <a:rPr lang="ru-RU" sz="2600" dirty="0" err="1" smtClean="0"/>
              <a:t>х</a:t>
            </a:r>
            <a:r>
              <a:rPr lang="ru-RU" sz="2600" dirty="0" smtClean="0"/>
              <a:t> + 1) – 12.</a:t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5. Ширина прямоугольника вдвое меньше его длины. Если ширину увеличить на 3 см, а длину – на 2 см, то площадь прямоугольника увеличится на 78 см</a:t>
            </a:r>
            <a:r>
              <a:rPr lang="ru-RU" sz="2600" baseline="30000" dirty="0" smtClean="0"/>
              <a:t>2</a:t>
            </a:r>
            <a:r>
              <a:rPr lang="ru-RU" sz="2600" dirty="0" smtClean="0"/>
              <a:t>. Найдите длину и ширину прямоугольника.</a:t>
            </a:r>
          </a:p>
          <a:p>
            <a:pPr>
              <a:buNone/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467600" cy="59024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ВАРИАНТ 2 </a:t>
            </a:r>
            <a:br>
              <a:rPr lang="ru-RU" sz="2000" dirty="0" smtClean="0"/>
            </a:br>
            <a:r>
              <a:rPr lang="ru-RU" sz="2000" dirty="0" smtClean="0"/>
              <a:t>1. Представьте в виде многочлена: </a:t>
            </a:r>
            <a:br>
              <a:rPr lang="ru-RU" sz="2000" dirty="0" smtClean="0"/>
            </a:br>
            <a:r>
              <a:rPr lang="ru-RU" sz="2000" dirty="0" smtClean="0"/>
              <a:t>а) ( у + 7)(у – 2) б) (</a:t>
            </a:r>
            <a:r>
              <a:rPr lang="ru-RU" sz="2000" dirty="0" err="1" smtClean="0"/>
              <a:t>х</a:t>
            </a:r>
            <a:r>
              <a:rPr lang="ru-RU" sz="2000" dirty="0" smtClean="0"/>
              <a:t> + 5)(х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 - 3х + 8) </a:t>
            </a:r>
            <a:br>
              <a:rPr lang="ru-RU" sz="2000" dirty="0" smtClean="0"/>
            </a:br>
            <a:r>
              <a:rPr lang="ru-RU" sz="2000" dirty="0" smtClean="0"/>
              <a:t>в) (4а - </a:t>
            </a:r>
            <a:r>
              <a:rPr lang="ru-RU" sz="2000" dirty="0" err="1" smtClean="0"/>
              <a:t>b</a:t>
            </a:r>
            <a:r>
              <a:rPr lang="ru-RU" sz="2000" dirty="0" smtClean="0"/>
              <a:t>)(6а + 3b)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2. Разложите на множители: </a:t>
            </a:r>
            <a:br>
              <a:rPr lang="ru-RU" sz="2000" dirty="0" smtClean="0"/>
            </a:br>
            <a:r>
              <a:rPr lang="ru-RU" sz="2000" dirty="0" smtClean="0"/>
              <a:t>а) у(а - </a:t>
            </a:r>
            <a:r>
              <a:rPr lang="ru-RU" sz="2000" dirty="0" err="1" smtClean="0"/>
              <a:t>b</a:t>
            </a:r>
            <a:r>
              <a:rPr lang="ru-RU" sz="2000" dirty="0" smtClean="0"/>
              <a:t>) – 2(</a:t>
            </a:r>
            <a:r>
              <a:rPr lang="ru-RU" sz="2000" dirty="0" err="1" smtClean="0"/>
              <a:t>b</a:t>
            </a:r>
            <a:r>
              <a:rPr lang="ru-RU" sz="2000" dirty="0" smtClean="0"/>
              <a:t> + а) б) 3х – 3у + ах - ау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3. Упростите выражение: </a:t>
            </a:r>
            <a:br>
              <a:rPr lang="ru-RU" sz="2000" dirty="0" smtClean="0"/>
            </a:br>
            <a:r>
              <a:rPr lang="ru-RU" sz="2000" dirty="0" smtClean="0"/>
              <a:t>(а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 – b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)(2а + </a:t>
            </a:r>
            <a:r>
              <a:rPr lang="ru-RU" sz="2000" dirty="0" err="1" smtClean="0"/>
              <a:t>b</a:t>
            </a:r>
            <a:r>
              <a:rPr lang="ru-RU" sz="2000" dirty="0" smtClean="0"/>
              <a:t>) - </a:t>
            </a:r>
            <a:r>
              <a:rPr lang="ru-RU" sz="2000" dirty="0" err="1" smtClean="0"/>
              <a:t>аb</a:t>
            </a:r>
            <a:r>
              <a:rPr lang="ru-RU" sz="2000" dirty="0" smtClean="0"/>
              <a:t>( а + </a:t>
            </a:r>
            <a:r>
              <a:rPr lang="ru-RU" sz="2000" dirty="0" err="1" smtClean="0"/>
              <a:t>b</a:t>
            </a:r>
            <a:r>
              <a:rPr lang="ru-RU" sz="2000" dirty="0" smtClean="0"/>
              <a:t>)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а</a:t>
            </a:r>
            <a:r>
              <a:rPr lang="ru-RU" sz="2000" dirty="0" smtClean="0"/>
              <a:t> ) 2а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 +в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 – 3ав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 б) 2а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 - в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 – 3ав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 в) 2а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 - в</a:t>
            </a:r>
            <a:r>
              <a:rPr lang="ru-RU" sz="2000" baseline="30000" dirty="0" smtClean="0"/>
              <a:t>3</a:t>
            </a:r>
            <a:r>
              <a:rPr lang="ru-RU" sz="2000" dirty="0" smtClean="0"/>
              <a:t> + 3ав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4. Докажите тождество: а( </a:t>
            </a:r>
            <a:r>
              <a:rPr lang="ru-RU" sz="2000" dirty="0" err="1" smtClean="0"/>
              <a:t>а</a:t>
            </a:r>
            <a:r>
              <a:rPr lang="ru-RU" sz="2000" dirty="0" smtClean="0"/>
              <a:t> – 2) – 8 = ( а + 2)(а – 4).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5. Длина прямоугольника на 12 см больше его ширины. Если длину увеличить на 3 см, а ширину – на 2 см, то площадь прямоугольника увеличится на 80 см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. Найдите длину и ширину прямоугольника.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Алгебраические выражения\Тренажеры\пров раб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14290"/>
            <a:ext cx="6715171" cy="6071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7467600" cy="1928826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Успешной сдачи экзаменов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cs typeface="Aharoni" pitchFamily="2" charset="-79"/>
              </a:rPr>
              <a:t>Содержание</a:t>
            </a:r>
            <a:endParaRPr lang="ru-RU" sz="4400" b="1" dirty="0">
              <a:solidFill>
                <a:schemeClr val="tx1"/>
              </a:solidFill>
              <a:cs typeface="Aharoni" pitchFamily="2" charset="-79"/>
            </a:endParaRPr>
          </a:p>
        </p:txBody>
      </p:sp>
      <p:sp>
        <p:nvSpPr>
          <p:cNvPr id="5" name="AutoShape 8"/>
          <p:cNvSpPr>
            <a:spLocks noGrp="1" noChangeArrowheads="1"/>
          </p:cNvSpPr>
          <p:nvPr>
            <p:ph idx="1"/>
          </p:nvPr>
        </p:nvSpPr>
        <p:spPr bwMode="gray">
          <a:xfrm>
            <a:off x="285720" y="1643050"/>
            <a:ext cx="4000528" cy="57606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normAutofit fontScale="92500" lnSpcReduction="20000"/>
          </a:bodyPr>
          <a:lstStyle/>
          <a:p>
            <a:pPr algn="r" eaLnBrk="0" hangingPunct="0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Элементы содержания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857224" y="2428868"/>
            <a:ext cx="4071966" cy="508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  <a:hlinkClick r:id="rId3" action="ppaction://hlinksldjump"/>
              </a:rPr>
              <a:t>Требования к умениям</a:t>
            </a:r>
            <a:endParaRPr lang="en-US" b="1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>
            <a:off x="1357290" y="3143248"/>
            <a:ext cx="3714776" cy="508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  <a:hlinkClick r:id="rId4" action="ppaction://hlinksldjump"/>
              </a:rPr>
              <a:t>Методики, приемы</a:t>
            </a:r>
            <a:endParaRPr lang="en-US" b="1" dirty="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gray">
          <a:xfrm>
            <a:off x="1643042" y="3857628"/>
            <a:ext cx="3876462" cy="508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  <a:hlinkClick r:id="rId5" action="ppaction://hlinksldjump"/>
              </a:rPr>
              <a:t>Проверочные работы</a:t>
            </a:r>
            <a:endParaRPr lang="en-US" b="1" dirty="0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gray">
          <a:xfrm>
            <a:off x="2143108" y="4572008"/>
            <a:ext cx="5093758" cy="508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r" eaLnBrk="0" hangingPunct="0"/>
            <a:r>
              <a:rPr lang="ru-RU" b="1" dirty="0" smtClean="0">
                <a:solidFill>
                  <a:srgbClr val="000000"/>
                </a:solidFill>
                <a:hlinkClick r:id="rId6" action="ppaction://hlinkfile"/>
              </a:rPr>
              <a:t>Карточки для сильных обучающихся</a:t>
            </a:r>
            <a:endParaRPr lang="en-US" b="1" dirty="0"/>
          </a:p>
        </p:txBody>
      </p:sp>
      <p:sp>
        <p:nvSpPr>
          <p:cNvPr id="10" name="Блок-схема: узел 9"/>
          <p:cNvSpPr/>
          <p:nvPr/>
        </p:nvSpPr>
        <p:spPr>
          <a:xfrm>
            <a:off x="1000100" y="2571744"/>
            <a:ext cx="242886" cy="285752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1500166" y="3286124"/>
            <a:ext cx="242886" cy="285752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1857356" y="4000504"/>
            <a:ext cx="242886" cy="285752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2214546" y="4714884"/>
            <a:ext cx="242886" cy="285752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357158" y="1785926"/>
            <a:ext cx="242886" cy="285752"/>
          </a:xfrm>
          <a:prstGeom prst="flowChartConnecto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hlinkClick r:id="rId2" action="ppaction://hlinksldjump"/>
              </a:rPr>
              <a:t>Элементы содержания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748464" cy="585791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i="1" dirty="0" smtClean="0"/>
              <a:t>2.1 Буквенные выражения (</a:t>
            </a:r>
            <a:r>
              <a:rPr lang="ru-RU" b="1" i="1" dirty="0" err="1" smtClean="0"/>
              <a:t>выражения</a:t>
            </a:r>
            <a:r>
              <a:rPr lang="ru-RU" b="1" i="1" dirty="0" smtClean="0"/>
              <a:t> с переменными).</a:t>
            </a:r>
          </a:p>
          <a:p>
            <a:pPr>
              <a:buNone/>
            </a:pPr>
            <a:r>
              <a:rPr lang="ru-RU" dirty="0" smtClean="0"/>
              <a:t>2.1.1 Буквенные выражения. Числовое значение буквенного выражения.</a:t>
            </a:r>
          </a:p>
          <a:p>
            <a:pPr>
              <a:buNone/>
            </a:pPr>
            <a:r>
              <a:rPr lang="ru-RU" dirty="0" smtClean="0"/>
              <a:t>2.1.2 Допустимые значения переменных, входящих в алгебраические</a:t>
            </a:r>
          </a:p>
          <a:p>
            <a:pPr>
              <a:buNone/>
            </a:pPr>
            <a:r>
              <a:rPr lang="ru-RU" dirty="0" smtClean="0"/>
              <a:t>выражения.</a:t>
            </a:r>
          </a:p>
          <a:p>
            <a:pPr>
              <a:buNone/>
            </a:pPr>
            <a:r>
              <a:rPr lang="ru-RU" dirty="0" smtClean="0"/>
              <a:t>2.1.3 Подстановка выражений вместо переменных.</a:t>
            </a:r>
          </a:p>
          <a:p>
            <a:pPr>
              <a:buNone/>
            </a:pPr>
            <a:r>
              <a:rPr lang="ru-RU" dirty="0" smtClean="0"/>
              <a:t>2.1.4 Равенство буквенных выражений, тождество. Преобразования выражений.</a:t>
            </a:r>
          </a:p>
          <a:p>
            <a:pPr algn="ctr">
              <a:buNone/>
            </a:pPr>
            <a:r>
              <a:rPr lang="ru-RU" b="1" i="1" dirty="0" smtClean="0"/>
              <a:t>2.2 Свойства степени с целым показателем.</a:t>
            </a:r>
          </a:p>
          <a:p>
            <a:pPr algn="ctr">
              <a:buNone/>
            </a:pPr>
            <a:r>
              <a:rPr lang="ru-RU" b="1" i="1" dirty="0" smtClean="0"/>
              <a:t>2.3 Многочлены.</a:t>
            </a:r>
          </a:p>
          <a:p>
            <a:pPr>
              <a:buNone/>
            </a:pPr>
            <a:r>
              <a:rPr lang="ru-RU" dirty="0" smtClean="0"/>
              <a:t>2.3.1 Многочлен. Сложение, вычитание, умножение многочленов.</a:t>
            </a:r>
          </a:p>
          <a:p>
            <a:pPr>
              <a:buNone/>
            </a:pPr>
            <a:r>
              <a:rPr lang="ru-RU" dirty="0" smtClean="0"/>
              <a:t>2.3.2 Формулы сокращенного умножения: квадрат суммы и квадрат разности; формула разности квадратов.</a:t>
            </a:r>
          </a:p>
          <a:p>
            <a:pPr>
              <a:buNone/>
            </a:pPr>
            <a:r>
              <a:rPr lang="ru-RU" dirty="0" smtClean="0"/>
              <a:t>2.3.3 Разложение многочлена на множители.</a:t>
            </a:r>
          </a:p>
          <a:p>
            <a:pPr>
              <a:buNone/>
            </a:pPr>
            <a:r>
              <a:rPr lang="ru-RU" dirty="0" smtClean="0"/>
              <a:t>2.3.4 Квадратный трехчлен. Теорема Виета. Разложение квадратного</a:t>
            </a:r>
          </a:p>
          <a:p>
            <a:pPr>
              <a:buNone/>
            </a:pPr>
            <a:r>
              <a:rPr lang="ru-RU" dirty="0" smtClean="0"/>
              <a:t>трехчлена на линейные множители.</a:t>
            </a:r>
          </a:p>
          <a:p>
            <a:pPr>
              <a:buNone/>
            </a:pPr>
            <a:r>
              <a:rPr lang="ru-RU" dirty="0" smtClean="0"/>
              <a:t>2.3.5 Степень и корень многочлена с одной переменной.</a:t>
            </a:r>
          </a:p>
          <a:p>
            <a:pPr algn="ctr">
              <a:buNone/>
            </a:pPr>
            <a:r>
              <a:rPr lang="ru-RU" b="1" i="1" dirty="0" smtClean="0"/>
              <a:t>2.4 Алгебраическая дробь.</a:t>
            </a:r>
          </a:p>
          <a:p>
            <a:pPr>
              <a:buNone/>
            </a:pPr>
            <a:r>
              <a:rPr lang="ru-RU" dirty="0" smtClean="0"/>
              <a:t>2.4.1 Алгебраическая дробь. Сокращение дробей.</a:t>
            </a:r>
          </a:p>
          <a:p>
            <a:pPr>
              <a:buNone/>
            </a:pPr>
            <a:r>
              <a:rPr lang="ru-RU" dirty="0" smtClean="0"/>
              <a:t>2.4.2 Действия с алгебраическими дробями.</a:t>
            </a:r>
          </a:p>
          <a:p>
            <a:pPr>
              <a:buNone/>
            </a:pPr>
            <a:r>
              <a:rPr lang="ru-RU" dirty="0" smtClean="0"/>
              <a:t>2.4.3 Рациональные выражения и их преобразования.</a:t>
            </a:r>
          </a:p>
          <a:p>
            <a:pPr algn="ctr">
              <a:buNone/>
            </a:pPr>
            <a:r>
              <a:rPr lang="ru-RU" b="1" i="1" dirty="0" smtClean="0"/>
              <a:t>2.5 Свойства квадратных корней и их применение в вычислениях.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7747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action="ppaction://hlinksldjump"/>
              </a:rPr>
              <a:t>Требования к умениям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700" dirty="0" smtClean="0"/>
              <a:t>2.1 Составлять буквенные выражения и формулы по условиям задач, находить значения буквенных выражений, осуществляя необходимые подстановки и преобразования.</a:t>
            </a:r>
          </a:p>
          <a:p>
            <a:pPr>
              <a:buNone/>
            </a:pPr>
            <a:r>
              <a:rPr lang="ru-RU" sz="1700" dirty="0" smtClean="0"/>
              <a:t>2.2 Выполнять основные действия со степенями с целыми показателями, с многочленами и алгебраическими дробями.</a:t>
            </a:r>
          </a:p>
          <a:p>
            <a:pPr>
              <a:buNone/>
            </a:pPr>
            <a:r>
              <a:rPr lang="ru-RU" sz="1700" dirty="0" smtClean="0"/>
              <a:t>2.3 Выполнять разложение многочленов на множители</a:t>
            </a:r>
          </a:p>
          <a:p>
            <a:pPr>
              <a:buNone/>
            </a:pPr>
            <a:r>
              <a:rPr lang="ru-RU" sz="1700" dirty="0" smtClean="0"/>
              <a:t>2.4 Выполнять тождественные преобразования рациональных выражений.</a:t>
            </a:r>
          </a:p>
          <a:p>
            <a:pPr>
              <a:buNone/>
            </a:pPr>
            <a:r>
              <a:rPr lang="ru-RU" sz="1700" dirty="0" smtClean="0"/>
              <a:t>2.5 Применять свойства арифметических квадратных корней для преобразования числовых выражений, содержащих квадратные корни.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hlinkClick r:id="rId2" action="ppaction://hlinksldjump"/>
              </a:rPr>
              <a:t>Методики, приемы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AutoShape 7"/>
          <p:cNvSpPr txBox="1">
            <a:spLocks noChangeArrowheads="1"/>
          </p:cNvSpPr>
          <p:nvPr/>
        </p:nvSpPr>
        <p:spPr bwMode="gray">
          <a:xfrm>
            <a:off x="357158" y="1785926"/>
            <a:ext cx="3186106" cy="900106"/>
          </a:xfrm>
          <a:prstGeom prst="roundRect">
            <a:avLst>
              <a:gd name="adj" fmla="val 11921"/>
            </a:avLst>
          </a:prstGeom>
          <a:ln w="25400" cap="flat" cmpd="sng" algn="ctr">
            <a:solidFill>
              <a:schemeClr val="accent2">
                <a:shade val="50000"/>
              </a:schemeClr>
            </a:solidFill>
            <a:prstDash val="solid"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action="ppaction://hlinksldjump"/>
              </a:rPr>
              <a:t>Теория и практика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AutoShape 7"/>
          <p:cNvSpPr txBox="1">
            <a:spLocks noChangeArrowheads="1"/>
          </p:cNvSpPr>
          <p:nvPr/>
        </p:nvSpPr>
        <p:spPr bwMode="gray">
          <a:xfrm>
            <a:off x="4786314" y="1785926"/>
            <a:ext cx="3571900" cy="1036712"/>
          </a:xfrm>
          <a:prstGeom prst="roundRect">
            <a:avLst>
              <a:gd name="adj" fmla="val 11921"/>
            </a:avLst>
          </a:prstGeom>
          <a:solidFill>
            <a:schemeClr val="accent2"/>
          </a:solidFill>
          <a:ln w="25400" cap="flat" cmpd="sng" algn="ctr">
            <a:solidFill>
              <a:schemeClr val="accent4">
                <a:shade val="50000"/>
              </a:schemeClr>
            </a:solidFill>
            <a:prstDash val="solid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 action="ppaction://hlinksldjump"/>
              </a:rPr>
              <a:t>Тренажеры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gray">
          <a:xfrm>
            <a:off x="500034" y="4071942"/>
            <a:ext cx="3214710" cy="1066800"/>
          </a:xfrm>
          <a:prstGeom prst="roundRect">
            <a:avLst>
              <a:gd name="adj" fmla="val 11921"/>
            </a:avLst>
          </a:pr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 action="ppaction://hlinkfile"/>
              </a:rPr>
              <a:t>Контрольные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 action="ppaction://hlinkfile"/>
              </a:rPr>
              <a:t>тесты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4714876" y="4071942"/>
            <a:ext cx="3844926" cy="1066800"/>
          </a:xfrm>
          <a:prstGeom prst="roundRect">
            <a:avLst>
              <a:gd name="adj" fmla="val 8025"/>
            </a:avLst>
          </a:prstGeom>
          <a:solidFill>
            <a:schemeClr val="accent2"/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 action="ppaction://hlinkfile"/>
              </a:rPr>
              <a:t>Карточки для сильных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6" action="ppaction://hlinkfile"/>
              </a:rPr>
              <a:t>обучающихся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action="ppaction://hlinksldjump"/>
              </a:rPr>
              <a:t>Теория и практика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3643314"/>
            <a:ext cx="3857652" cy="936104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hlinkClick r:id="rId3" action="ppaction://hlinkfile"/>
              </a:rPr>
              <a:t>Алгебраическая дробь</a:t>
            </a:r>
            <a:endParaRPr lang="ru-RU" b="1" i="1" dirty="0" smtClean="0"/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2000240"/>
            <a:ext cx="3857652" cy="936104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i="1" dirty="0" smtClean="0">
                <a:hlinkClick r:id="rId4" action="ppaction://hlinkfile"/>
              </a:rPr>
              <a:t>Свойства степени с целым показателем</a:t>
            </a:r>
            <a:endParaRPr lang="ru-RU" b="1" i="1" dirty="0" smtClean="0"/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1071546"/>
            <a:ext cx="3857652" cy="91440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hlinkClick r:id="rId5" action="ppaction://hlinkfile"/>
              </a:rPr>
              <a:t>Числовые и буквенные выражения.</a:t>
            </a:r>
            <a:endParaRPr lang="ru-RU" b="1" i="1" dirty="0" smtClean="0"/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4572008"/>
            <a:ext cx="3857652" cy="1143008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hlinkClick r:id="rId6" action="ppaction://hlinkfile"/>
              </a:rPr>
              <a:t>Свойства квадратных корней и их применение в вычислениях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643174" y="2928934"/>
            <a:ext cx="3857652" cy="72008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hlinkClick r:id="rId7" action="ppaction://hlinkfile"/>
              </a:rPr>
              <a:t>Многочлены</a:t>
            </a:r>
            <a:endParaRPr lang="ru-RU" b="1" i="1" dirty="0" smtClean="0"/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643998" cy="5929354"/>
          </a:xfrm>
        </p:spPr>
        <p:txBody>
          <a:bodyPr>
            <a:noAutofit/>
          </a:bodyPr>
          <a:lstStyle/>
          <a:p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Числовым  выражением  называют  всякую  запись  из  чисел,  знаков   </a:t>
            </a:r>
            <a:endParaRPr lang="ru-RU" sz="140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арифметических</a:t>
            </a:r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 действий  и  скобок,  составленную  со  смыслом.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endParaRPr lang="ru-RU" sz="1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 +  (6  –  3)  :  2  —  числовое  выражение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   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7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 +  :  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 числовое  выражение,  а  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бессмысленный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 набор  символов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Алгебраическим  выражением  (буквенным  выражением)  </a:t>
            </a:r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называется</a:t>
            </a:r>
          </a:p>
          <a:p>
            <a:pPr>
              <a:buNone/>
            </a:pPr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запись</a:t>
            </a:r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  составленная  из  букв  и  знаков  арифметических  </a:t>
            </a:r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действий,</a:t>
            </a:r>
          </a:p>
          <a:p>
            <a:pPr>
              <a:buNone/>
            </a:pPr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  в  нее  могут  входить  числа  и  скобки.  Как  и  числовое  </a:t>
            </a:r>
            <a:r>
              <a:rPr lang="ru-RU" sz="1400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выра</a:t>
            </a:r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1400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жение</a:t>
            </a:r>
            <a:r>
              <a:rPr lang="ru-RU" sz="1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   алгебраическое  должно  быть  составлено  со  смыслом.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endParaRPr lang="ru-RU" sz="1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 буквенном  выражении    (520  –  </a:t>
            </a:r>
            <a:r>
              <a:rPr lang="ru-RU" sz="1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 :  5)  ,  буква  </a:t>
            </a:r>
            <a:r>
              <a:rPr lang="ru-RU" sz="1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  вместо  которой   </a:t>
            </a:r>
            <a:b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можно  подставить  различные  числа,  называется  переменной.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Множество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  значений,  которые  может  принимать  переменная,   </a:t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не  лишая  выражения  смысла  называется  областью  определения   </a:t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этого  выражения.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  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Рассмотрим  область  определения  для  выражений:     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– 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 —    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  может  принимать  любые  значения    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11  :  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—    любые  значения  за  исключением  нуля  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≠  0)    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+  5)  :  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–  2)  —  любые  значения  за  исключением двух  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≠  2)   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    —   любые значения за исключением двух вариантов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≠ 0)  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  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≠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 нахождении  области  определения,  мы  должны   исключить  такие  значения  переменных,  при  которых  придется  делить   на  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нуль.  </a:t>
            </a:r>
          </a:p>
          <a:p>
            <a:pPr algn="ctr"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                      </a:t>
            </a:r>
          </a:p>
          <a:p>
            <a:pPr>
              <a:buNone/>
            </a:pPr>
            <a:r>
              <a:rPr lang="ru-RU" sz="800" dirty="0" smtClean="0">
                <a:solidFill>
                  <a:srgbClr val="FF0000"/>
                </a:solidFill>
              </a:rPr>
              <a:t> </a:t>
            </a:r>
            <a:endParaRPr lang="ru-RU" sz="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800" dirty="0" smtClean="0">
                <a:solidFill>
                  <a:srgbClr val="FF0000"/>
                </a:solidFill>
              </a:rPr>
              <a:t> </a:t>
            </a:r>
            <a:r>
              <a:rPr lang="ru-RU" sz="800" dirty="0" smtClean="0">
                <a:solidFill>
                  <a:srgbClr val="FFC000"/>
                </a:solidFill>
              </a:rPr>
              <a:t>   </a:t>
            </a:r>
            <a:endParaRPr lang="ru-RU" sz="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hlinkClick r:id="rId2" action="ppaction://hlinksldjump"/>
              </a:rPr>
              <a:t>Тренажеры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115328" cy="5402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hlinkClick r:id="rId2" action="ppaction://hlinksldjump"/>
              </a:rPr>
              <a:t>Проверочные работы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115328" cy="57150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Проверочная работа №1.</a:t>
            </a:r>
          </a:p>
          <a:p>
            <a:pPr>
              <a:buNone/>
            </a:pPr>
            <a:r>
              <a:rPr lang="ru-RU" dirty="0" smtClean="0"/>
              <a:t>Вариант 1</a:t>
            </a:r>
          </a:p>
          <a:p>
            <a:pPr>
              <a:buNone/>
            </a:pPr>
            <a:r>
              <a:rPr lang="ru-RU" dirty="0" smtClean="0"/>
              <a:t>1. Найдите значение выражения (0,64 + 0,9)(65,7 – 69,2).</a:t>
            </a:r>
          </a:p>
          <a:p>
            <a:pPr>
              <a:buNone/>
            </a:pPr>
            <a:r>
              <a:rPr lang="ru-RU" dirty="0" smtClean="0"/>
              <a:t>2. Найдите значение выражения 5</a:t>
            </a:r>
            <a:r>
              <a:rPr lang="ru-RU" i="1" dirty="0" smtClean="0"/>
              <a:t>a</a:t>
            </a:r>
            <a:r>
              <a:rPr lang="ru-RU" dirty="0" smtClean="0"/>
              <a:t> + 2</a:t>
            </a:r>
            <a:r>
              <a:rPr lang="ru-RU" i="1" dirty="0" smtClean="0"/>
              <a:t>b</a:t>
            </a:r>
            <a:r>
              <a:rPr lang="ru-RU" dirty="0" smtClean="0"/>
              <a:t> при </a:t>
            </a:r>
            <a:r>
              <a:rPr lang="ru-RU" i="1" dirty="0" err="1" smtClean="0"/>
              <a:t>a</a:t>
            </a:r>
            <a:r>
              <a:rPr lang="ru-RU" dirty="0" smtClean="0"/>
              <a:t> = </a:t>
            </a:r>
            <a:r>
              <a:rPr lang="ru-RU" baseline="30000" dirty="0" smtClean="0"/>
              <a:t>7</a:t>
            </a:r>
            <a:r>
              <a:rPr lang="ru-RU" dirty="0" smtClean="0"/>
              <a:t>/</a:t>
            </a:r>
            <a:r>
              <a:rPr lang="ru-RU" baseline="-25000" dirty="0" smtClean="0"/>
              <a:t>15</a:t>
            </a:r>
            <a:r>
              <a:rPr lang="ru-RU" dirty="0" smtClean="0"/>
              <a:t>, </a:t>
            </a:r>
            <a:r>
              <a:rPr lang="ru-RU" i="1" dirty="0" err="1" smtClean="0"/>
              <a:t>b</a:t>
            </a:r>
            <a:r>
              <a:rPr lang="ru-RU" dirty="0" smtClean="0"/>
              <a:t> = –</a:t>
            </a:r>
            <a:r>
              <a:rPr lang="ru-RU" baseline="30000" dirty="0" smtClean="0"/>
              <a:t>5</a:t>
            </a:r>
            <a:r>
              <a:rPr lang="ru-RU" dirty="0" smtClean="0"/>
              <a:t>/</a:t>
            </a:r>
            <a:r>
              <a:rPr lang="ru-RU" baseline="-25000" dirty="0" smtClean="0"/>
              <a:t>6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3. Упростите выражение:</a:t>
            </a:r>
          </a:p>
          <a:p>
            <a:pPr>
              <a:buNone/>
            </a:pPr>
            <a:r>
              <a:rPr lang="ru-RU" dirty="0" smtClean="0"/>
              <a:t>а) 3</a:t>
            </a:r>
            <a:r>
              <a:rPr lang="ru-RU" i="1" dirty="0" smtClean="0"/>
              <a:t>a</a:t>
            </a:r>
            <a:r>
              <a:rPr lang="ru-RU" dirty="0" smtClean="0"/>
              <a:t> – 7</a:t>
            </a:r>
            <a:r>
              <a:rPr lang="ru-RU" i="1" dirty="0" smtClean="0"/>
              <a:t>b</a:t>
            </a:r>
            <a:r>
              <a:rPr lang="ru-RU" dirty="0" smtClean="0"/>
              <a:t> – 6</a:t>
            </a:r>
            <a:r>
              <a:rPr lang="ru-RU" i="1" dirty="0" smtClean="0"/>
              <a:t>a</a:t>
            </a:r>
            <a:r>
              <a:rPr lang="ru-RU" dirty="0" smtClean="0"/>
              <a:t> + 8</a:t>
            </a:r>
            <a:r>
              <a:rPr lang="ru-RU" i="1" dirty="0" smtClean="0"/>
              <a:t>b</a:t>
            </a:r>
            <a:r>
              <a:rPr lang="ru-RU" dirty="0" smtClean="0"/>
              <a:t>;    в) 10</a:t>
            </a:r>
            <a:r>
              <a:rPr lang="ru-RU" i="1" dirty="0" smtClean="0"/>
              <a:t>x</a:t>
            </a:r>
            <a:r>
              <a:rPr lang="ru-RU" dirty="0" smtClean="0"/>
              <a:t> – (3</a:t>
            </a:r>
            <a:r>
              <a:rPr lang="ru-RU" i="1" dirty="0" smtClean="0"/>
              <a:t>x</a:t>
            </a:r>
            <a:r>
              <a:rPr lang="ru-RU" dirty="0" smtClean="0"/>
              <a:t> + 1) + (</a:t>
            </a:r>
            <a:r>
              <a:rPr lang="ru-RU" i="1" dirty="0" err="1" smtClean="0"/>
              <a:t>x</a:t>
            </a:r>
            <a:r>
              <a:rPr lang="ru-RU" dirty="0" smtClean="0"/>
              <a:t> – 4);</a:t>
            </a:r>
          </a:p>
          <a:p>
            <a:pPr>
              <a:buNone/>
            </a:pPr>
            <a:r>
              <a:rPr lang="ru-RU" dirty="0" smtClean="0"/>
              <a:t>б) 3(4</a:t>
            </a:r>
            <a:r>
              <a:rPr lang="ru-RU" i="1" dirty="0" smtClean="0"/>
              <a:t>x</a:t>
            </a:r>
            <a:r>
              <a:rPr lang="ru-RU" dirty="0" smtClean="0"/>
              <a:t> + 2) – 6;            г) 2(2</a:t>
            </a:r>
            <a:r>
              <a:rPr lang="ru-RU" i="1" dirty="0" smtClean="0"/>
              <a:t>y</a:t>
            </a:r>
            <a:r>
              <a:rPr lang="ru-RU" dirty="0" smtClean="0"/>
              <a:t> – 1) –3(</a:t>
            </a:r>
            <a:r>
              <a:rPr lang="ru-RU" i="1" dirty="0" err="1" smtClean="0"/>
              <a:t>y</a:t>
            </a:r>
            <a:r>
              <a:rPr lang="ru-RU" dirty="0" smtClean="0"/>
              <a:t> + 2).</a:t>
            </a:r>
          </a:p>
          <a:p>
            <a:pPr>
              <a:buNone/>
            </a:pPr>
            <a:r>
              <a:rPr lang="ru-RU" dirty="0" smtClean="0"/>
              <a:t>4. Упростите выражение 0,5(</a:t>
            </a:r>
            <a:r>
              <a:rPr lang="ru-RU" i="1" dirty="0" err="1" smtClean="0"/>
              <a:t>a</a:t>
            </a:r>
            <a:r>
              <a:rPr lang="ru-RU" dirty="0" smtClean="0"/>
              <a:t> –4</a:t>
            </a:r>
            <a:r>
              <a:rPr lang="ru-RU" i="1" dirty="0" smtClean="0"/>
              <a:t>b</a:t>
            </a:r>
            <a:r>
              <a:rPr lang="ru-RU" dirty="0" smtClean="0"/>
              <a:t>) + 0,1(5</a:t>
            </a:r>
            <a:r>
              <a:rPr lang="ru-RU" i="1" dirty="0" smtClean="0"/>
              <a:t>a</a:t>
            </a:r>
            <a:r>
              <a:rPr lang="ru-RU" dirty="0" smtClean="0"/>
              <a:t> + 10</a:t>
            </a:r>
            <a:r>
              <a:rPr lang="ru-RU" i="1" dirty="0" smtClean="0"/>
              <a:t>b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5. Предприниматель распределил свой товар по трем торговым точкам. В первую он отправил  </a:t>
            </a:r>
            <a:r>
              <a:rPr lang="ru-RU" i="1" dirty="0" smtClean="0"/>
              <a:t>а </a:t>
            </a:r>
            <a:r>
              <a:rPr lang="ru-RU" dirty="0" smtClean="0"/>
              <a:t>единиц товара, во вторую 90% того товара, что отправил в первую, а в третью на </a:t>
            </a:r>
            <a:r>
              <a:rPr lang="ru-RU" i="1" dirty="0" err="1" smtClean="0"/>
              <a:t>b</a:t>
            </a:r>
            <a:r>
              <a:rPr lang="ru-RU" dirty="0" smtClean="0"/>
              <a:t> единиц товара больше, чем в первую. Сколько всего единиц товара направил предприниматель в три торговые точки? Ответьте на вопрос задачи, если a=20,b=3.</a:t>
            </a:r>
          </a:p>
          <a:p>
            <a:pPr>
              <a:buNone/>
            </a:pPr>
            <a:r>
              <a:rPr lang="ru-RU" dirty="0" smtClean="0"/>
              <a:t>6. Раскройте скобки: 10x+(8x-(6x+4)).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538</TotalTime>
  <Words>349</Words>
  <Application>Microsoft Office PowerPoint</Application>
  <PresentationFormat>Экран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Алгебраические выражения</vt:lpstr>
      <vt:lpstr>Содержание</vt:lpstr>
      <vt:lpstr>Элементы содержания</vt:lpstr>
      <vt:lpstr>Требования к умениям</vt:lpstr>
      <vt:lpstr>Методики, приемы</vt:lpstr>
      <vt:lpstr>Теория и практика</vt:lpstr>
      <vt:lpstr>Слайд 7</vt:lpstr>
      <vt:lpstr>Тренажеры</vt:lpstr>
      <vt:lpstr>Проверочные работы</vt:lpstr>
      <vt:lpstr>Слайд 10</vt:lpstr>
      <vt:lpstr>Слайд 11</vt:lpstr>
      <vt:lpstr>Слайд 12</vt:lpstr>
      <vt:lpstr>Слайд 13</vt:lpstr>
      <vt:lpstr>Успешной сдачи экзаменов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Алгебраические выражения</dc:title>
  <cp:lastModifiedBy>завуч</cp:lastModifiedBy>
  <cp:revision>62</cp:revision>
  <dcterms:modified xsi:type="dcterms:W3CDTF">2015-04-16T07:02:30Z</dcterms:modified>
</cp:coreProperties>
</file>