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1" r:id="rId3"/>
    <p:sldId id="265" r:id="rId4"/>
    <p:sldId id="278" r:id="rId5"/>
    <p:sldId id="266" r:id="rId6"/>
    <p:sldId id="267" r:id="rId7"/>
    <p:sldId id="269" r:id="rId8"/>
    <p:sldId id="268" r:id="rId9"/>
    <p:sldId id="271" r:id="rId10"/>
    <p:sldId id="272" r:id="rId11"/>
    <p:sldId id="273" r:id="rId12"/>
    <p:sldId id="281" r:id="rId13"/>
    <p:sldId id="274" r:id="rId14"/>
    <p:sldId id="270" r:id="rId15"/>
    <p:sldId id="277" r:id="rId16"/>
    <p:sldId id="275" r:id="rId17"/>
    <p:sldId id="280" r:id="rId18"/>
    <p:sldId id="276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531"/>
    <a:srgbClr val="E45D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CFF8E-F748-412B-9937-302F3EE78EC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DCAD1-032D-4401-B27B-D9A2511C0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94DD-8310-4158-8121-6E73C61178CF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10E54-D25E-48A0-BCC7-8BE9D0EA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стя\Desktop\МОЯ РАБОТА\ФОНЫ\ороро (7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5637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E45D0A"/>
                </a:solidFill>
              </a:rPr>
              <a:t>Трудности адаптации пятиклассников к школе</a:t>
            </a:r>
            <a:endParaRPr lang="ru-RU" sz="5400" b="1" i="1" dirty="0">
              <a:solidFill>
                <a:srgbClr val="E45D0A"/>
              </a:solidFill>
            </a:endParaRPr>
          </a:p>
        </p:txBody>
      </p:sp>
      <p:pic>
        <p:nvPicPr>
          <p:cNvPr id="4" name="Picture 4" descr="MPj039950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14818"/>
            <a:ext cx="3215937" cy="214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2523210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4143380"/>
            <a:ext cx="19145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7758138" cy="18573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E45D0A"/>
                </a:solidFill>
              </a:rPr>
              <a:t>- </a:t>
            </a:r>
            <a: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повышение уровня тревожности семьи, связанной с обучением ребенка в пятом классе;</a:t>
            </a: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повышение уровня тревожности самого ребенка;</a:t>
            </a:r>
            <a:b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зависимость степени адаптации ребенка к новым условиям от тех требований, которые предъявляет ребенку семья, его ближайшее окружение;</a:t>
            </a:r>
            <a:b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зависимость степени адаптации ребенка от его внутреннего состояния, характера, его успеваемости в начальной школе;</a:t>
            </a:r>
            <a:b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758138" cy="22860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степень учебной и социальной мотивации пятиклассника, его желание вступать в учебные и </a:t>
            </a:r>
            <a:r>
              <a:rPr lang="ru-RU" sz="3200" b="1" i="1" dirty="0" err="1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внеучебные</a:t>
            </a:r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 контакты;</a:t>
            </a:r>
            <a:b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состояние его физического здоровья, связанное с возрастными изменениями в организме и психологическим климатом в классном коллективе;</a:t>
            </a:r>
            <a:b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влияние самооценки ребенка на адаптацию к школе (чем ниже самооценка, тем больше трудностей у ребенка в школе).</a:t>
            </a:r>
            <a:b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E45D0A"/>
                </a:solidFill>
              </a:rPr>
              <a:t/>
            </a:r>
            <a:br>
              <a:rPr lang="ru-RU" sz="3100" b="1" i="1" dirty="0" smtClean="0">
                <a:solidFill>
                  <a:srgbClr val="E45D0A"/>
                </a:solidFill>
              </a:rPr>
            </a:br>
            <a:r>
              <a:rPr lang="ru-RU" sz="3100" b="1" i="1" dirty="0" smtClean="0">
                <a:solidFill>
                  <a:srgbClr val="E45D0A"/>
                </a:solidFill>
              </a:rPr>
              <a:t/>
            </a:r>
            <a:br>
              <a:rPr lang="ru-RU" sz="3100" b="1" i="1" dirty="0" smtClean="0">
                <a:solidFill>
                  <a:srgbClr val="E45D0A"/>
                </a:solidFill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Костя\Desktop\МОЯ РАБОТА\ФОНЫ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758138" cy="22860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>
                <a:solidFill>
                  <a:srgbClr val="E45D0A"/>
                </a:solidFill>
              </a:rPr>
              <a:t/>
            </a:r>
            <a:br>
              <a:rPr lang="ru-RU" sz="3100" b="1" i="1" dirty="0" smtClean="0">
                <a:solidFill>
                  <a:srgbClr val="E45D0A"/>
                </a:solidFill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29058" y="0"/>
          <a:ext cx="4714906" cy="6500851"/>
        </p:xfrm>
        <a:graphic>
          <a:graphicData uri="http://schemas.openxmlformats.org/drawingml/2006/table">
            <a:tbl>
              <a:tblPr/>
              <a:tblGrid>
                <a:gridCol w="529721"/>
                <a:gridCol w="2199512"/>
                <a:gridCol w="999253"/>
                <a:gridCol w="986420"/>
              </a:tblGrid>
              <a:tr h="65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E45D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800" dirty="0" err="1">
                          <a:solidFill>
                            <a:srgbClr val="E45D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800" dirty="0">
                          <a:solidFill>
                            <a:srgbClr val="E45D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800" dirty="0" err="1">
                          <a:solidFill>
                            <a:srgbClr val="E45D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600" dirty="0">
                        <a:solidFill>
                          <a:srgbClr val="E45D0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E45D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 Имя</a:t>
                      </a:r>
                      <a:endParaRPr lang="ru-RU" sz="1100" dirty="0">
                        <a:solidFill>
                          <a:srgbClr val="E45D0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E45D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</a:t>
                      </a:r>
                      <a:endParaRPr lang="ru-RU" sz="1100" dirty="0">
                        <a:solidFill>
                          <a:srgbClr val="E45D0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E45D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600" dirty="0">
                        <a:solidFill>
                          <a:srgbClr val="E45D0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Алешков Иван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Бедарева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Настя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Безруков Илья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Белов Андрей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Бережнев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Данил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Булаш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Саша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Гульковская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Дарья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Дерюго Александр</a:t>
                      </a:r>
                      <a:endParaRPr lang="ru-RU" sz="1000" b="1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Еременко Даниил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Казанцев Данил</a:t>
                      </a:r>
                      <a:endParaRPr lang="ru-RU" sz="1000" b="1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Казанцева Марина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Китаев Сергей</a:t>
                      </a:r>
                      <a:endParaRPr lang="ru-RU" sz="1000" b="1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Кокорина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Настя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Ирина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4, 6, 8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Куксин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Роман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Лариков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Дмитрий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Меркульев Данил</a:t>
                      </a:r>
                      <a:endParaRPr lang="ru-RU" sz="1000" b="1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Поварницына Катя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Рудакова Влада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3, 4, 5, 7, 8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Семизарова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Настя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3, 4, 6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Скуткевич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Дима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Толстов Влад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Фадеев Данил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Фаистова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Софья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Флях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Иван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4, 5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Худяшов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Алексей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90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Шипицин</a:t>
                      </a:r>
                      <a:r>
                        <a:rPr lang="ru-RU" sz="1000" b="1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Антон</a:t>
                      </a:r>
                      <a:endParaRPr lang="ru-RU" sz="1000" b="1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D915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solidFill>
                          <a:srgbClr val="D915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D9153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28596" y="1285860"/>
            <a:ext cx="37147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класс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Расшифровка баллов: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1-29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низкий уровень тревожности;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30-45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повышенный уровень тревожности;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46-58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высокий уровень тревожности.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общая тревожность в школе;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переживание социального стресса;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Фрустрация потребности в достижении успеха;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страх самовыражения;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страх ситуации проверки знаний;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страх не соответствовать ожиданиям окружающих;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низкая физиологическая сопротивляемость стрессу;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проблемы и страхи в отношениях с учителями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D915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D9153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58138" cy="10001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D91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r>
              <a:rPr lang="ru-RU" b="1" i="1" dirty="0" smtClean="0">
                <a:solidFill>
                  <a:srgbClr val="D91531"/>
                </a:solidFill>
              </a:rPr>
              <a:t/>
            </a:r>
            <a:br>
              <a:rPr lang="ru-RU" b="1" i="1" dirty="0" smtClean="0">
                <a:solidFill>
                  <a:srgbClr val="D91531"/>
                </a:solidFill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21442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Первое условие школьного успеха пятиклассника — безусловное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принятие ребенка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несмотря на те неудачи, с которыми он уже столкнулся или может столкнуться.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857496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Обязательное проявление родителями </a:t>
            </a:r>
            <a:r>
              <a:rPr lang="ru-RU" sz="2400" b="1" i="1" u="sng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интереса к</a:t>
            </a:r>
            <a:r>
              <a:rPr lang="ru-RU" sz="24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 школе, классу, в котором учится ребенок, к каждому прожитому им школьному дню. </a:t>
            </a:r>
            <a:r>
              <a:rPr lang="ru-RU" sz="2400" b="1" i="1" u="sng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Неформальное общение </a:t>
            </a:r>
            <a:r>
              <a:rPr lang="ru-RU" sz="24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со своим ребенком после прошедшего школьного дня.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0185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Недопустимость </a:t>
            </a:r>
            <a:r>
              <a:rPr lang="ru-RU" b="1" i="1" u="sng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физических мер воздействия</a:t>
            </a: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, запугивания, критики в адрес ребенка, особенно в присутствии других людей (бабушек, дедушек, сверстников).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85736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Исключение таких мер наказания, как лишение удовольствий, физические и психические наказания.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71462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Учет темперамента ребенка в период адаптации к школьному обучению.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35756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Предоставление ребенку </a:t>
            </a:r>
            <a:r>
              <a:rPr lang="ru-RU" b="1" i="1" u="sng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 в учебной работе и организация обоснованного контроля за его учебной деятельностью.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14338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 Поощрение ребенка, и не только за учебные успехи. Моральное стимулирование достижений ребенка.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14351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Развитие </a:t>
            </a:r>
            <a:r>
              <a:rPr lang="ru-RU" b="1" i="1" u="sng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самоконтроля, самооценки и самодостаточности </a:t>
            </a:r>
            <a:r>
              <a:rPr lang="ru-RU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стя\Desktop\МОЯ РАБОТА\ФОНЫ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018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715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D91531"/>
                </a:solidFill>
                <a:latin typeface="Bookman Old Style" pitchFamily="18" charset="0"/>
              </a:rPr>
              <a:t>Ориентировочное распределение  видов деятельности  пятиклассника в сутки:</a:t>
            </a:r>
            <a:r>
              <a:rPr lang="ru-RU" b="1" i="1" dirty="0" smtClean="0">
                <a:solidFill>
                  <a:srgbClr val="D91531"/>
                </a:solidFill>
                <a:latin typeface="Bookman Old Style" pitchFamily="18" charset="0"/>
              </a:rPr>
              <a:t/>
            </a:r>
            <a:br>
              <a:rPr lang="ru-RU" b="1" i="1" dirty="0" smtClean="0">
                <a:solidFill>
                  <a:srgbClr val="D91531"/>
                </a:solidFill>
                <a:latin typeface="Bookman Old Style" pitchFamily="18" charset="0"/>
              </a:rPr>
            </a:br>
            <a:endParaRPr lang="ru-RU" dirty="0" smtClean="0">
              <a:solidFill>
                <a:srgbClr val="D9153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222375"/>
          <a:ext cx="8110566" cy="52076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24484"/>
                <a:gridCol w="2786082"/>
              </a:tblGrid>
              <a:tr h="72474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1.Учебные и факультативные занятия </a:t>
                      </a:r>
                      <a:endParaRPr lang="ru-RU" sz="2000" b="1" dirty="0">
                        <a:solidFill>
                          <a:srgbClr val="E45D0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D9153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4-4,5 часа</a:t>
                      </a:r>
                      <a:endParaRPr lang="ru-RU" sz="3200" b="1" dirty="0">
                        <a:solidFill>
                          <a:srgbClr val="D9153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3870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2.Учебные занятия дома (с учетом перерывов) </a:t>
                      </a:r>
                      <a:endParaRPr lang="ru-RU" sz="2000" b="1" dirty="0">
                        <a:solidFill>
                          <a:srgbClr val="E45D0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D9153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2-2,5 часа</a:t>
                      </a:r>
                      <a:endParaRPr lang="ru-RU" sz="3200" b="1" dirty="0">
                        <a:solidFill>
                          <a:srgbClr val="D9153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3870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3.Подвижные игры и спортивные развлечения </a:t>
                      </a:r>
                      <a:endParaRPr lang="ru-RU" sz="2000" b="1" dirty="0">
                        <a:solidFill>
                          <a:srgbClr val="E45D0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D9153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 часа</a:t>
                      </a:r>
                      <a:endParaRPr lang="ru-RU" sz="3200" b="1" dirty="0">
                        <a:solidFill>
                          <a:srgbClr val="D9153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65656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4.Внеклассные и внешкольные занятия, творческая деятельность, общественно-полезный труд, помощь семье, чтение художественной литературы</a:t>
                      </a:r>
                      <a:endParaRPr lang="ru-RU" sz="2000" b="1" dirty="0">
                        <a:solidFill>
                          <a:srgbClr val="E45D0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D9153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D9153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 часа</a:t>
                      </a:r>
                      <a:endParaRPr lang="ru-RU" sz="3200" b="1" dirty="0">
                        <a:solidFill>
                          <a:srgbClr val="D9153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3870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5.Утренняя гимнастика, закаливание. Прием пищи, туалет </a:t>
                      </a:r>
                      <a:endParaRPr lang="ru-RU" sz="2000" b="1" dirty="0">
                        <a:solidFill>
                          <a:srgbClr val="E45D0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D9153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2-2,5 часа</a:t>
                      </a:r>
                      <a:endParaRPr lang="ru-RU" sz="3200" b="1" dirty="0">
                        <a:solidFill>
                          <a:srgbClr val="D9153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1023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en-US" sz="2000" b="1" baseline="0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E45D0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Сон ночной </a:t>
                      </a:r>
                      <a:endParaRPr lang="ru-RU" sz="2000" b="1" dirty="0">
                        <a:solidFill>
                          <a:srgbClr val="E45D0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D9153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9-10 часов</a:t>
                      </a:r>
                      <a:endParaRPr lang="ru-RU" sz="3200" b="1" dirty="0">
                        <a:solidFill>
                          <a:srgbClr val="D9153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D91531"/>
                </a:solidFill>
                <a:latin typeface="Bookman Old Style" pitchFamily="18" charset="0"/>
                <a:cs typeface="Times New Roman" pitchFamily="18" charset="0"/>
              </a:rPr>
              <a:t>Из 16 перечисленных чувств выбери только 8, которые ты наиболее часто испытываешь в школе:</a:t>
            </a:r>
            <a:r>
              <a:rPr lang="ru-RU" sz="2000" dirty="0" smtClean="0">
                <a:solidFill>
                  <a:srgbClr val="E45D0A"/>
                </a:solidFill>
              </a:rPr>
              <a:t/>
            </a:r>
            <a:br>
              <a:rPr lang="ru-RU" sz="2000" dirty="0" smtClean="0">
                <a:solidFill>
                  <a:srgbClr val="E45D0A"/>
                </a:solidFill>
              </a:rPr>
            </a:br>
            <a:endParaRPr lang="ru-RU" sz="2000" dirty="0">
              <a:solidFill>
                <a:srgbClr val="E45D0A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214422"/>
          <a:ext cx="8191536" cy="5212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88422"/>
                <a:gridCol w="712106"/>
                <a:gridCol w="3423075"/>
                <a:gridCol w="767933"/>
              </a:tblGrid>
              <a:tr h="29518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Я испытываю в школе</a:t>
                      </a:r>
                      <a:endParaRPr lang="ru-RU" sz="2400" b="0" i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</a:rPr>
                        <a:t>Да </a:t>
                      </a:r>
                      <a:endParaRPr lang="ru-RU" sz="2400" b="0" i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Я испытываю в школе</a:t>
                      </a:r>
                      <a:endParaRPr lang="ru-RU" sz="2400" b="0" i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</a:rPr>
                        <a:t>Да </a:t>
                      </a:r>
                      <a:endParaRPr lang="ru-RU" sz="2400" b="0" i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1.Спокойствие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9.Сомнение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2.Усталость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10.Обиду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3.Скуку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11.Чувство унижения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4.Радость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12.Страх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5.Уверенность в себе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13.Тревогу за будущее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6.Беспокойство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14.Благодарность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7.Неудовлетворенность собой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15.Симпатию к учителям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92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8.Раздражение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16.Желание приходить сюда</a:t>
                      </a:r>
                      <a:endParaRPr lang="ru-RU" sz="2400" b="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E45D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Методика изучения удовлетворенностью учащихся школьной жизнью</a:t>
            </a:r>
            <a:endParaRPr lang="ru-RU" sz="2000" b="1" i="1" dirty="0">
              <a:solidFill>
                <a:srgbClr val="E45D0A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28586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Учащимся предлагалось оценить степень их согласия с предложенными утверждениями по следующей шкале: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64" y="2143116"/>
          <a:ext cx="8143965" cy="4114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56401"/>
                <a:gridCol w="802101"/>
                <a:gridCol w="748232"/>
                <a:gridCol w="13372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</a:rPr>
                        <a:t>вопросы</a:t>
                      </a:r>
                      <a:endParaRPr lang="ru-RU" sz="2000" b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</a:rPr>
                        <a:t>да</a:t>
                      </a:r>
                      <a:endParaRPr lang="ru-RU" sz="2000" b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</a:rPr>
                        <a:t>нет</a:t>
                      </a:r>
                      <a:endParaRPr lang="ru-RU" sz="2000" b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E45D0A"/>
                          </a:solidFill>
                          <a:latin typeface="Bookman Old Style" pitchFamily="18" charset="0"/>
                        </a:rPr>
                        <a:t>Не всегда</a:t>
                      </a:r>
                      <a:endParaRPr lang="ru-RU" sz="2000" b="1" dirty="0">
                        <a:solidFill>
                          <a:srgbClr val="E45D0A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иду в школу</a:t>
                      </a:r>
                      <a:r>
                        <a:rPr lang="ru-RU" sz="2000" baseline="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радостью</a:t>
                      </a:r>
                      <a:endParaRPr lang="ru-RU" sz="200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школе у меня обычно хорошее настроение</a:t>
                      </a:r>
                      <a:endParaRPr lang="ru-RU" sz="200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нас хороший классный руководитель</a:t>
                      </a:r>
                      <a:endParaRPr lang="ru-RU" sz="200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меня есть любимые школьные предметы</a:t>
                      </a:r>
                      <a:endParaRPr lang="ru-RU" sz="200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привык к новым учителям</a:t>
                      </a:r>
                      <a:endParaRPr lang="ru-RU" sz="200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начальной школе было лучше</a:t>
                      </a:r>
                      <a:endParaRPr lang="ru-RU" sz="200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летних каникулах я скучал по школе</a:t>
                      </a:r>
                      <a:endParaRPr lang="ru-RU" sz="2000" dirty="0">
                        <a:solidFill>
                          <a:srgbClr val="E45D0A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 предложение: </a:t>
                      </a:r>
                    </a:p>
                    <a:p>
                      <a:pPr marL="342900" indent="-342900" eaLnBrk="1" hangingPunct="1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мне не нравится (или</a:t>
                      </a:r>
                      <a:r>
                        <a:rPr lang="ru-RU" sz="2000" baseline="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E45D0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нравится) в школе (что?)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71604" y="1571612"/>
            <a:ext cx="61436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D91531"/>
                </a:solidFill>
                <a:latin typeface="Times New Roman" pitchFamily="18" charset="0"/>
                <a:cs typeface="Times New Roman" pitchFamily="18" charset="0"/>
              </a:rPr>
              <a:t>Лучший способ сделать детей хорошими — сделать их счастливыми</a:t>
            </a:r>
          </a:p>
          <a:p>
            <a:pPr>
              <a:defRPr/>
            </a:pPr>
            <a:r>
              <a:rPr lang="ru-RU" i="1" dirty="0" smtClean="0">
                <a:latin typeface="Arial" charset="0"/>
              </a:rPr>
              <a:t>                                                         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Уайльд Оскар 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стя\Desktop\МОЯ РАБОТА\ФОНЫ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286676" cy="371477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E45D0A"/>
                </a:solidFill>
              </a:rPr>
              <a:t>1. Первые впечатления.</a:t>
            </a:r>
            <a:br>
              <a:rPr lang="ru-RU" sz="3200" b="1" dirty="0" smtClean="0">
                <a:solidFill>
                  <a:srgbClr val="E45D0A"/>
                </a:solidFill>
              </a:rPr>
            </a:br>
            <a:r>
              <a:rPr lang="ru-RU" sz="3200" b="1" dirty="0" smtClean="0">
                <a:solidFill>
                  <a:srgbClr val="E45D0A"/>
                </a:solidFill>
              </a:rPr>
              <a:t>2.Физиологические проблемы пятиклассников и условия адаптации учащихся к школе.</a:t>
            </a:r>
            <a:br>
              <a:rPr lang="ru-RU" sz="3200" b="1" dirty="0" smtClean="0">
                <a:solidFill>
                  <a:srgbClr val="E45D0A"/>
                </a:solidFill>
              </a:rPr>
            </a:br>
            <a:r>
              <a:rPr lang="ru-RU" sz="3200" b="1" dirty="0" smtClean="0">
                <a:solidFill>
                  <a:srgbClr val="E45D0A"/>
                </a:solidFill>
              </a:rPr>
              <a:t>3.Психологические проблемы  адаптации пятиклассников к школьному обучению и условия их успешного преодоления.</a:t>
            </a:r>
            <a:br>
              <a:rPr lang="ru-RU" sz="3200" b="1" dirty="0" smtClean="0">
                <a:solidFill>
                  <a:srgbClr val="E45D0A"/>
                </a:solidFill>
              </a:rPr>
            </a:br>
            <a:r>
              <a:rPr lang="ru-RU" sz="3200" b="1" dirty="0" smtClean="0">
                <a:solidFill>
                  <a:srgbClr val="E45D0A"/>
                </a:solidFill>
              </a:rPr>
              <a:t>4. Рекомендации для родителей.</a:t>
            </a:r>
            <a:endParaRPr lang="ru-RU" sz="3200" b="1" dirty="0">
              <a:solidFill>
                <a:srgbClr val="E45D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стя\Desktop\МОЯ РАБОТА\ФОНЫ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E45D0A"/>
                </a:solidFill>
              </a:rPr>
              <a:t> </a:t>
            </a:r>
            <a:r>
              <a:rPr lang="ru-RU" sz="5400" b="1" dirty="0" smtClean="0">
                <a:solidFill>
                  <a:srgbClr val="E45D0A"/>
                </a:solidFill>
                <a:cs typeface="Aharoni" pitchFamily="2" charset="-79"/>
              </a:rPr>
              <a:t>Первые впечатления.</a:t>
            </a:r>
            <a:endParaRPr lang="ru-RU" sz="5400" dirty="0">
              <a:cs typeface="Aharoni" pitchFamily="2" charset="-79"/>
            </a:endParaRPr>
          </a:p>
        </p:txBody>
      </p:sp>
      <p:pic>
        <p:nvPicPr>
          <p:cNvPr id="6" name="Рисунок 3" descr="2523210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500438"/>
            <a:ext cx="19145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стя\Desktop\МОЯ РАБОТА\ФОНЫ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341" y="0"/>
            <a:ext cx="918734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785794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плохой адаптации в 5-м классе: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643050"/>
            <a:ext cx="78581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 Разные требования со стороны учителей-предметников, необходимость все их учитывать и выполнять</a:t>
            </a:r>
          </a:p>
          <a:p>
            <a:pPr algn="just"/>
            <a:r>
              <a:rPr lang="ru-RU" sz="20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Большой поток информации, незнакомые термины, слова. Нужно научить пятиклассника пользоваться справочниками и словарями, а также научить спрашивать о значении непонятных слов у взрослых.</a:t>
            </a:r>
          </a:p>
          <a:p>
            <a:pPr algn="just"/>
            <a:r>
              <a:rPr lang="ru-RU" sz="20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Чувство одиночества из-за отсутствия первой учительницы, а классному руководителю не удается уделить всем необходимое внимание.</a:t>
            </a:r>
          </a:p>
          <a:p>
            <a:pPr algn="just"/>
            <a:r>
              <a:rPr lang="ru-RU" sz="20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Все переживания этого возраста естественны и помогают ученику взрослеть, поэтому родителям и учителям надо просто быть внимательнее и добрее к ребятам в новом периоде их школьной 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58138" cy="18573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E45D0A"/>
                </a:solidFill>
              </a:rPr>
              <a:t>Физиологические проблемы пятиклассников и условия адаптации учащихся к школе.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857232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изменение режима дня ребенка в сравнении с начальной школой, увеличение физической и умственной нагрузки;</a:t>
            </a:r>
          </a:p>
          <a:p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быстрое физиологическое взросление многих детей, гормональные изменения в организме;</a:t>
            </a:r>
          </a:p>
          <a:p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изменения в питании ребенка, связанные с его большей самостоятельностью.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D91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r>
              <a:rPr lang="ru-RU" sz="4000" b="1" i="1" dirty="0" smtClean="0">
                <a:solidFill>
                  <a:srgbClr val="D91531"/>
                </a:solidFill>
              </a:rPr>
              <a:t/>
            </a:r>
            <a:br>
              <a:rPr lang="ru-RU" sz="4000" b="1" i="1" dirty="0" smtClean="0">
                <a:solidFill>
                  <a:srgbClr val="D91531"/>
                </a:solidFill>
              </a:rPr>
            </a:br>
            <a:endParaRPr lang="ru-RU" sz="4000" b="1" i="1" dirty="0">
              <a:solidFill>
                <a:srgbClr val="D9153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785794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haroni" pitchFamily="2" charset="-79"/>
              </a:rPr>
              <a:t>смены учебной деятельности ребенка дома, создание условий для двигательной активности детей между выполнением домашних заданий.</a:t>
            </a: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родителей за правильной позой во время домашних занятий, соблюдение светового режима.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предупреждение близорукости, искривления позвоночника, тренировка мелких мышц кистей рук.</a:t>
            </a:r>
          </a:p>
          <a:p>
            <a:pPr algn="just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введение в рацион ребенка витаминных препаратов, фруктов и овощей.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85723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E45D0A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Aharoni" pitchFamily="2" charset="-79"/>
              </a:rPr>
              <a:t>забота родителей о закаливании ребенка, максимальное развитие двигательной активности,</a:t>
            </a:r>
          </a:p>
          <a:p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Aharoni" pitchFamily="2" charset="-79"/>
              </a:rPr>
              <a:t>- активное участие членов семьи в развитии двигательной активности ребенка.</a:t>
            </a:r>
          </a:p>
          <a:p>
            <a:r>
              <a:rPr lang="ru-RU" sz="3200" b="1" i="1" dirty="0" smtClean="0">
                <a:solidFill>
                  <a:srgbClr val="E45D0A"/>
                </a:solidFill>
                <a:latin typeface="Times New Roman" pitchFamily="18" charset="0"/>
                <a:cs typeface="Aharoni" pitchFamily="2" charset="-79"/>
              </a:rPr>
              <a:t>- воспитание самостоятельности и ответственности ребенка как главных условий сохранения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МОЯ РАБОТА\ФОНЫ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3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85926"/>
            <a:ext cx="7758138" cy="18573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E45D0A"/>
                </a:solidFill>
              </a:rPr>
              <a:t>Психологические проблемы  адаптации пятиклассников к школьному обучению и условия их успешного преодоления.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182</TotalTime>
  <Words>869</Words>
  <Application>Microsoft Office PowerPoint</Application>
  <PresentationFormat>Экран (4:3)</PresentationFormat>
  <Paragraphs>225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Трудности адаптации пятиклассников к школе</vt:lpstr>
      <vt:lpstr>1. Первые впечатления. 2.Физиологические проблемы пятиклассников и условия адаптации учащихся к школе. 3.Психологические проблемы  адаптации пятиклассников к школьному обучению и условия их успешного преодоления. 4. Рекомендации для родителей.</vt:lpstr>
      <vt:lpstr>Слайд 3</vt:lpstr>
      <vt:lpstr>Слайд 4</vt:lpstr>
      <vt:lpstr>Физиологические проблемы пятиклассников и условия адаптации учащихся к школе.</vt:lpstr>
      <vt:lpstr>Слайд 6</vt:lpstr>
      <vt:lpstr>Рекомендации для родителей </vt:lpstr>
      <vt:lpstr>Слайд 8</vt:lpstr>
      <vt:lpstr>Психологические проблемы  адаптации пятиклассников к школьному обучению и условия их успешного преодоления.</vt:lpstr>
      <vt:lpstr>    - повышение уровня тревожности семьи, связанной с обучением ребенка в пятом классе;  - повышение уровня тревожности самого ребенка; - зависимость степени адаптации ребенка к новым условиям от тех требований, которые предъявляет ребенку семья, его ближайшее окружение; - зависимость степени адаптации ребенка от его внутреннего состояния, характера, его успеваемости в начальной школе;  </vt:lpstr>
      <vt:lpstr>         - степень учебной и социальной мотивации пятиклассника, его желание вступать в учебные и внеучебные контакты; - состояние его физического здоровья, связанное с возрастными изменениями в организме и психологическим климатом в классном коллективе; - влияние самооценки ребенка на адаптацию к школе (чем ниже самооценка, тем больше трудностей у ребенка в школе).    </vt:lpstr>
      <vt:lpstr>           </vt:lpstr>
      <vt:lpstr>Рекомендации для родителей </vt:lpstr>
      <vt:lpstr>Слайд 14</vt:lpstr>
      <vt:lpstr> Ориентировочное распределение  видов деятельности  пятиклассника в сутки: </vt:lpstr>
      <vt:lpstr>Из 16 перечисленных чувств выбери только 8, которые ты наиболее часто испытываешь в школе: </vt:lpstr>
      <vt:lpstr>Методика изучения удовлетворенностью учащихся школьной жизнью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</dc:creator>
  <cp:lastModifiedBy>Костя</cp:lastModifiedBy>
  <cp:revision>23</cp:revision>
  <dcterms:created xsi:type="dcterms:W3CDTF">2012-10-29T12:59:46Z</dcterms:created>
  <dcterms:modified xsi:type="dcterms:W3CDTF">2013-12-04T13:50:41Z</dcterms:modified>
</cp:coreProperties>
</file>