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86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8.xml" ContentType="application/vnd.openxmlformats-officedocument.presentationml.slideMaster+xml"/>
  <Override PartName="/ppt/notesSlides/notesSlide7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notesSlides/notesSlide6.xml" ContentType="application/vnd.openxmlformats-officedocument.presentationml.notesSlid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97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s/slide24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44" r:id="rId2"/>
    <p:sldMasterId id="2147483756" r:id="rId3"/>
    <p:sldMasterId id="2147483768" r:id="rId4"/>
    <p:sldMasterId id="2147483780" r:id="rId5"/>
    <p:sldMasterId id="2147483816" r:id="rId6"/>
    <p:sldMasterId id="2147483852" r:id="rId7"/>
    <p:sldMasterId id="2147483876" r:id="rId8"/>
    <p:sldMasterId id="2147483912" r:id="rId9"/>
  </p:sldMasterIdLst>
  <p:notesMasterIdLst>
    <p:notesMasterId r:id="rId50"/>
  </p:notesMasterIdLst>
  <p:sldIdLst>
    <p:sldId id="289" r:id="rId10"/>
    <p:sldId id="283" r:id="rId11"/>
    <p:sldId id="256" r:id="rId12"/>
    <p:sldId id="284" r:id="rId13"/>
    <p:sldId id="278" r:id="rId14"/>
    <p:sldId id="285" r:id="rId15"/>
    <p:sldId id="279" r:id="rId16"/>
    <p:sldId id="286" r:id="rId17"/>
    <p:sldId id="280" r:id="rId18"/>
    <p:sldId id="287" r:id="rId19"/>
    <p:sldId id="269" r:id="rId20"/>
    <p:sldId id="288" r:id="rId21"/>
    <p:sldId id="272" r:id="rId22"/>
    <p:sldId id="292" r:id="rId23"/>
    <p:sldId id="261" r:id="rId24"/>
    <p:sldId id="293" r:id="rId25"/>
    <p:sldId id="268" r:id="rId26"/>
    <p:sldId id="294" r:id="rId27"/>
    <p:sldId id="270" r:id="rId28"/>
    <p:sldId id="295" r:id="rId29"/>
    <p:sldId id="276" r:id="rId30"/>
    <p:sldId id="290" r:id="rId31"/>
    <p:sldId id="291" r:id="rId32"/>
    <p:sldId id="296" r:id="rId33"/>
    <p:sldId id="258" r:id="rId34"/>
    <p:sldId id="297" r:id="rId35"/>
    <p:sldId id="271" r:id="rId36"/>
    <p:sldId id="298" r:id="rId37"/>
    <p:sldId id="273" r:id="rId38"/>
    <p:sldId id="299" r:id="rId39"/>
    <p:sldId id="282" r:id="rId40"/>
    <p:sldId id="300" r:id="rId41"/>
    <p:sldId id="259" r:id="rId42"/>
    <p:sldId id="301" r:id="rId43"/>
    <p:sldId id="274" r:id="rId44"/>
    <p:sldId id="302" r:id="rId45"/>
    <p:sldId id="277" r:id="rId46"/>
    <p:sldId id="303" r:id="rId47"/>
    <p:sldId id="281" r:id="rId48"/>
    <p:sldId id="304" r:id="rId4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EE8F8"/>
    <a:srgbClr val="99CCFF"/>
    <a:srgbClr val="0066CC"/>
    <a:srgbClr val="192265"/>
    <a:srgbClr val="545B7C"/>
    <a:srgbClr val="D31B61"/>
    <a:srgbClr val="960000"/>
    <a:srgbClr val="AC0000"/>
    <a:srgbClr val="DA0000"/>
    <a:srgbClr val="FF2D2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55" autoAdjust="0"/>
    <p:restoredTop sz="95609" autoAdjust="0"/>
  </p:normalViewPr>
  <p:slideViewPr>
    <p:cSldViewPr>
      <p:cViewPr varScale="1">
        <p:scale>
          <a:sx n="98" d="100"/>
          <a:sy n="98" d="100"/>
        </p:scale>
        <p:origin x="-27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11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7" d="100"/>
          <a:sy n="77" d="100"/>
        </p:scale>
        <p:origin x="-2046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slide" Target="slides/slide33.xml"/><Relationship Id="rId47" Type="http://schemas.openxmlformats.org/officeDocument/2006/relationships/slide" Target="slides/slide38.xml"/><Relationship Id="rId50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slide" Target="slides/slide3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41" Type="http://schemas.openxmlformats.org/officeDocument/2006/relationships/slide" Target="slides/slide32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slide" Target="slides/slide36.xml"/><Relationship Id="rId53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49" Type="http://schemas.openxmlformats.org/officeDocument/2006/relationships/slide" Target="slides/slide40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4" Type="http://schemas.openxmlformats.org/officeDocument/2006/relationships/slide" Target="slides/slide35.xml"/><Relationship Id="rId52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slide" Target="slides/slide34.xml"/><Relationship Id="rId48" Type="http://schemas.openxmlformats.org/officeDocument/2006/relationships/slide" Target="slides/slide39.xml"/><Relationship Id="rId8" Type="http://schemas.openxmlformats.org/officeDocument/2006/relationships/slideMaster" Target="slideMasters/slideMaster8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AC4905-E464-48E4-91F6-58E0F39EC808}" type="datetimeFigureOut">
              <a:rPr lang="ru-RU" smtClean="0"/>
              <a:pPr/>
              <a:t>25.12.2009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C41F78-931B-46A9-A081-15C7C1137C0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C41F78-931B-46A9-A081-15C7C1137C03}" type="slidenum">
              <a:rPr lang="ru-RU" smtClean="0"/>
              <a:pPr/>
              <a:t>7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C41F78-931B-46A9-A081-15C7C1137C03}" type="slidenum">
              <a:rPr lang="ru-RU" smtClean="0"/>
              <a:pPr/>
              <a:t>11</a:t>
            </a:fld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C41F78-931B-46A9-A081-15C7C1137C03}" type="slidenum">
              <a:rPr lang="ru-RU" smtClean="0"/>
              <a:pPr/>
              <a:t>13</a:t>
            </a:fld>
            <a:endParaRPr lang="ru-R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C41F78-931B-46A9-A081-15C7C1137C03}" type="slidenum">
              <a:rPr lang="ru-RU" smtClean="0"/>
              <a:pPr/>
              <a:t>17</a:t>
            </a:fld>
            <a:endParaRPr lang="ru-RU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C41F78-931B-46A9-A081-15C7C1137C03}" type="slidenum">
              <a:rPr lang="ru-RU" smtClean="0"/>
              <a:pPr/>
              <a:t>19</a:t>
            </a:fld>
            <a:endParaRPr lang="ru-RU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C41F78-931B-46A9-A081-15C7C1137C03}" type="slidenum">
              <a:rPr lang="ru-RU" smtClean="0"/>
              <a:pPr/>
              <a:t>21</a:t>
            </a:fld>
            <a:endParaRPr lang="ru-RU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C41F78-931B-46A9-A081-15C7C1137C03}" type="slidenum">
              <a:rPr lang="ru-RU" smtClean="0"/>
              <a:pPr/>
              <a:t>23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4424-59B0-43D6-859B-1227229B6C0C}" type="datetimeFigureOut">
              <a:rPr lang="ru-RU" smtClean="0"/>
              <a:pPr/>
              <a:t>25.12.2009</a:t>
            </a:fld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32F5A4D-9D4B-41F0-89DF-D499A1BEC6B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4424-59B0-43D6-859B-1227229B6C0C}" type="datetimeFigureOut">
              <a:rPr lang="ru-RU" smtClean="0"/>
              <a:pPr/>
              <a:t>25.12.2009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F5A4D-9D4B-41F0-89DF-D499A1BEC6B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4424-59B0-43D6-859B-1227229B6C0C}" type="datetimeFigureOut">
              <a:rPr lang="ru-RU" smtClean="0"/>
              <a:pPr/>
              <a:t>25.12.2009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F5A4D-9D4B-41F0-89DF-D499A1BEC6B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4424-59B0-43D6-859B-1227229B6C0C}" type="datetimeFigureOut">
              <a:rPr lang="ru-RU" smtClean="0"/>
              <a:pPr/>
              <a:t>25.12.2009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F5A4D-9D4B-41F0-89DF-D499A1BEC6B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4424-59B0-43D6-859B-1227229B6C0C}" type="datetimeFigureOut">
              <a:rPr lang="ru-RU" smtClean="0"/>
              <a:pPr/>
              <a:t>25.12.2009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F5A4D-9D4B-41F0-89DF-D499A1BEC6B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4424-59B0-43D6-859B-1227229B6C0C}" type="datetimeFigureOut">
              <a:rPr lang="ru-RU" smtClean="0"/>
              <a:pPr/>
              <a:t>25.12.2009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632F5A4D-9D4B-41F0-89DF-D499A1BEC6B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4424-59B0-43D6-859B-1227229B6C0C}" type="datetimeFigureOut">
              <a:rPr lang="ru-RU" smtClean="0"/>
              <a:pPr/>
              <a:t>25.12.2009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F5A4D-9D4B-41F0-89DF-D499A1BEC6B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4424-59B0-43D6-859B-1227229B6C0C}" type="datetimeFigureOut">
              <a:rPr lang="ru-RU" smtClean="0"/>
              <a:pPr/>
              <a:t>25.12.2009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F5A4D-9D4B-41F0-89DF-D499A1BEC6B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4424-59B0-43D6-859B-1227229B6C0C}" type="datetimeFigureOut">
              <a:rPr lang="ru-RU" smtClean="0"/>
              <a:pPr/>
              <a:t>25.12.2009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F5A4D-9D4B-41F0-89DF-D499A1BEC6B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4424-59B0-43D6-859B-1227229B6C0C}" type="datetimeFigureOut">
              <a:rPr lang="ru-RU" smtClean="0"/>
              <a:pPr/>
              <a:t>25.12.2009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F5A4D-9D4B-41F0-89DF-D499A1BEC6B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4424-59B0-43D6-859B-1227229B6C0C}" type="datetimeFigureOut">
              <a:rPr lang="ru-RU" smtClean="0"/>
              <a:pPr/>
              <a:t>25.12.2009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F5A4D-9D4B-41F0-89DF-D499A1BEC6B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CCE4424-59B0-43D6-859B-1227229B6C0C}" type="datetimeFigureOut">
              <a:rPr lang="ru-RU" smtClean="0"/>
              <a:pPr/>
              <a:t>25.12.2009</a:t>
            </a:fld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632F5A4D-9D4B-41F0-89DF-D499A1BEC6B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4424-59B0-43D6-859B-1227229B6C0C}" type="datetimeFigureOut">
              <a:rPr lang="ru-RU" smtClean="0"/>
              <a:pPr/>
              <a:t>25.12.2009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F5A4D-9D4B-41F0-89DF-D499A1BEC6B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4424-59B0-43D6-859B-1227229B6C0C}" type="datetimeFigureOut">
              <a:rPr lang="ru-RU" smtClean="0"/>
              <a:pPr/>
              <a:t>25.12.2009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F5A4D-9D4B-41F0-89DF-D499A1BEC6B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4424-59B0-43D6-859B-1227229B6C0C}" type="datetimeFigureOut">
              <a:rPr lang="ru-RU" smtClean="0"/>
              <a:pPr/>
              <a:t>25.12.2009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F5A4D-9D4B-41F0-89DF-D499A1BEC6B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4424-59B0-43D6-859B-1227229B6C0C}" type="datetimeFigureOut">
              <a:rPr lang="ru-RU" smtClean="0"/>
              <a:pPr/>
              <a:t>25.12.2009</a:t>
            </a:fld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32F5A4D-9D4B-41F0-89DF-D499A1BEC6B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CCE4424-59B0-43D6-859B-1227229B6C0C}" type="datetimeFigureOut">
              <a:rPr lang="ru-RU" smtClean="0"/>
              <a:pPr/>
              <a:t>25.12.2009</a:t>
            </a:fld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632F5A4D-9D4B-41F0-89DF-D499A1BEC6B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4424-59B0-43D6-859B-1227229B6C0C}" type="datetimeFigureOut">
              <a:rPr lang="ru-RU" smtClean="0"/>
              <a:pPr/>
              <a:t>25.12.2009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F5A4D-9D4B-41F0-89DF-D499A1BEC6B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4424-59B0-43D6-859B-1227229B6C0C}" type="datetimeFigureOut">
              <a:rPr lang="ru-RU" smtClean="0"/>
              <a:pPr/>
              <a:t>25.12.2009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F5A4D-9D4B-41F0-89DF-D499A1BEC6B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F5A4D-9D4B-41F0-89DF-D499A1BEC6B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4424-59B0-43D6-859B-1227229B6C0C}" type="datetimeFigureOut">
              <a:rPr lang="ru-RU" smtClean="0"/>
              <a:pPr/>
              <a:t>25.12.2009</a:t>
            </a:fld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4424-59B0-43D6-859B-1227229B6C0C}" type="datetimeFigureOut">
              <a:rPr lang="ru-RU" smtClean="0"/>
              <a:pPr/>
              <a:t>25.12.2009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F5A4D-9D4B-41F0-89DF-D499A1BEC6B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4424-59B0-43D6-859B-1227229B6C0C}" type="datetimeFigureOut">
              <a:rPr lang="ru-RU" smtClean="0"/>
              <a:pPr/>
              <a:t>25.12.2009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F5A4D-9D4B-41F0-89DF-D499A1BEC6B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4424-59B0-43D6-859B-1227229B6C0C}" type="datetimeFigureOut">
              <a:rPr lang="ru-RU" smtClean="0"/>
              <a:pPr/>
              <a:t>25.12.2009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F5A4D-9D4B-41F0-89DF-D499A1BEC6B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CCE4424-59B0-43D6-859B-1227229B6C0C}" type="datetimeFigureOut">
              <a:rPr lang="ru-RU" smtClean="0"/>
              <a:pPr/>
              <a:t>25.12.2009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32F5A4D-9D4B-41F0-89DF-D499A1BEC6B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4424-59B0-43D6-859B-1227229B6C0C}" type="datetimeFigureOut">
              <a:rPr lang="ru-RU" smtClean="0"/>
              <a:pPr/>
              <a:t>25.12.2009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32F5A4D-9D4B-41F0-89DF-D499A1BEC6B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4424-59B0-43D6-859B-1227229B6C0C}" type="datetimeFigureOut">
              <a:rPr lang="ru-RU" smtClean="0"/>
              <a:pPr/>
              <a:t>25.12.2009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F5A4D-9D4B-41F0-89DF-D499A1BEC6B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4424-59B0-43D6-859B-1227229B6C0C}" type="datetimeFigureOut">
              <a:rPr lang="ru-RU" smtClean="0"/>
              <a:pPr/>
              <a:t>25.12.2009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F5A4D-9D4B-41F0-89DF-D499A1BEC6B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4424-59B0-43D6-859B-1227229B6C0C}" type="datetimeFigureOut">
              <a:rPr lang="ru-RU" smtClean="0"/>
              <a:pPr/>
              <a:t>25.12.2009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F5A4D-9D4B-41F0-89DF-D499A1BEC6B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4424-59B0-43D6-859B-1227229B6C0C}" type="datetimeFigureOut">
              <a:rPr lang="ru-RU" smtClean="0"/>
              <a:pPr/>
              <a:t>25.12.2009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F5A4D-9D4B-41F0-89DF-D499A1BEC6B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4424-59B0-43D6-859B-1227229B6C0C}" type="datetimeFigureOut">
              <a:rPr lang="ru-RU" smtClean="0"/>
              <a:pPr/>
              <a:t>25.12.2009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F5A4D-9D4B-41F0-89DF-D499A1BEC6B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4424-59B0-43D6-859B-1227229B6C0C}" type="datetimeFigureOut">
              <a:rPr lang="ru-RU" smtClean="0"/>
              <a:pPr/>
              <a:t>25.12.2009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F5A4D-9D4B-41F0-89DF-D499A1BEC6B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4424-59B0-43D6-859B-1227229B6C0C}" type="datetimeFigureOut">
              <a:rPr lang="ru-RU" smtClean="0"/>
              <a:pPr/>
              <a:t>25.12.2009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F5A4D-9D4B-41F0-89DF-D499A1BEC6B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4424-59B0-43D6-859B-1227229B6C0C}" type="datetimeFigureOut">
              <a:rPr lang="ru-RU" smtClean="0"/>
              <a:pPr/>
              <a:t>25.12.2009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F5A4D-9D4B-41F0-89DF-D499A1BEC6B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4424-59B0-43D6-859B-1227229B6C0C}" type="datetimeFigureOut">
              <a:rPr lang="ru-RU" smtClean="0"/>
              <a:pPr/>
              <a:t>25.12.2009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F5A4D-9D4B-41F0-89DF-D499A1BEC6B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4424-59B0-43D6-859B-1227229B6C0C}" type="datetimeFigureOut">
              <a:rPr lang="ru-RU" smtClean="0"/>
              <a:pPr/>
              <a:t>25.12.2009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F5A4D-9D4B-41F0-89DF-D499A1BEC6B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4424-59B0-43D6-859B-1227229B6C0C}" type="datetimeFigureOut">
              <a:rPr lang="ru-RU" smtClean="0"/>
              <a:pPr/>
              <a:t>25.12.2009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F5A4D-9D4B-41F0-89DF-D499A1BEC6B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4424-59B0-43D6-859B-1227229B6C0C}" type="datetimeFigureOut">
              <a:rPr lang="ru-RU" smtClean="0"/>
              <a:pPr/>
              <a:t>25.12.2009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F5A4D-9D4B-41F0-89DF-D499A1BEC6B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4424-59B0-43D6-859B-1227229B6C0C}" type="datetimeFigureOut">
              <a:rPr lang="ru-RU" smtClean="0"/>
              <a:pPr/>
              <a:t>25.12.2009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F5A4D-9D4B-41F0-89DF-D499A1BEC6B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4424-59B0-43D6-859B-1227229B6C0C}" type="datetimeFigureOut">
              <a:rPr lang="ru-RU" smtClean="0"/>
              <a:pPr/>
              <a:t>25.12.2009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F5A4D-9D4B-41F0-89DF-D499A1BEC6B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4424-59B0-43D6-859B-1227229B6C0C}" type="datetimeFigureOut">
              <a:rPr lang="ru-RU" smtClean="0"/>
              <a:pPr/>
              <a:t>25.12.2009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F5A4D-9D4B-41F0-89DF-D499A1BEC6B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4424-59B0-43D6-859B-1227229B6C0C}" type="datetimeFigureOut">
              <a:rPr lang="ru-RU" smtClean="0"/>
              <a:pPr/>
              <a:t>25.12.2009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F5A4D-9D4B-41F0-89DF-D499A1BEC6B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4424-59B0-43D6-859B-1227229B6C0C}" type="datetimeFigureOut">
              <a:rPr lang="ru-RU" smtClean="0"/>
              <a:pPr/>
              <a:t>25.12.2009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F5A4D-9D4B-41F0-89DF-D499A1BEC6B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4424-59B0-43D6-859B-1227229B6C0C}" type="datetimeFigureOut">
              <a:rPr lang="ru-RU" smtClean="0"/>
              <a:pPr/>
              <a:t>25.12.2009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F5A4D-9D4B-41F0-89DF-D499A1BEC6B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4424-59B0-43D6-859B-1227229B6C0C}" type="datetimeFigureOut">
              <a:rPr lang="ru-RU" smtClean="0"/>
              <a:pPr/>
              <a:t>25.12.2009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F5A4D-9D4B-41F0-89DF-D499A1BEC6B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F5A4D-9D4B-41F0-89DF-D499A1BEC6B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4424-59B0-43D6-859B-1227229B6C0C}" type="datetimeFigureOut">
              <a:rPr lang="ru-RU" smtClean="0"/>
              <a:pPr/>
              <a:t>25.12.2009</a:t>
            </a:fld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4424-59B0-43D6-859B-1227229B6C0C}" type="datetimeFigureOut">
              <a:rPr lang="ru-RU" smtClean="0"/>
              <a:pPr/>
              <a:t>25.12.2009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F5A4D-9D4B-41F0-89DF-D499A1BEC6B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4424-59B0-43D6-859B-1227229B6C0C}" type="datetimeFigureOut">
              <a:rPr lang="ru-RU" smtClean="0"/>
              <a:pPr/>
              <a:t>25.12.2009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F5A4D-9D4B-41F0-89DF-D499A1BEC6B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4424-59B0-43D6-859B-1227229B6C0C}" type="datetimeFigureOut">
              <a:rPr lang="ru-RU" smtClean="0"/>
              <a:pPr/>
              <a:t>25.12.2009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F5A4D-9D4B-41F0-89DF-D499A1BEC6B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4424-59B0-43D6-859B-1227229B6C0C}" type="datetimeFigureOut">
              <a:rPr lang="ru-RU" smtClean="0"/>
              <a:pPr/>
              <a:t>25.12.2009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F5A4D-9D4B-41F0-89DF-D499A1BEC6B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4424-59B0-43D6-859B-1227229B6C0C}" type="datetimeFigureOut">
              <a:rPr lang="ru-RU" smtClean="0"/>
              <a:pPr/>
              <a:t>25.12.2009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F5A4D-9D4B-41F0-89DF-D499A1BEC6B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4424-59B0-43D6-859B-1227229B6C0C}" type="datetimeFigureOut">
              <a:rPr lang="ru-RU" smtClean="0"/>
              <a:pPr/>
              <a:t>25.12.2009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F5A4D-9D4B-41F0-89DF-D499A1BEC6B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ECCE4424-59B0-43D6-859B-1227229B6C0C}" type="datetimeFigureOut">
              <a:rPr lang="ru-RU" smtClean="0"/>
              <a:pPr/>
              <a:t>25.12.2009</a:t>
            </a:fld>
            <a:endParaRPr lang="ru-RU" dirty="0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632F5A4D-9D4B-41F0-89DF-D499A1BEC6B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CCE4424-59B0-43D6-859B-1227229B6C0C}" type="datetimeFigureOut">
              <a:rPr lang="ru-RU" smtClean="0"/>
              <a:pPr/>
              <a:t>25.12.2009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2F5A4D-9D4B-41F0-89DF-D499A1BEC6B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CCE4424-59B0-43D6-859B-1227229B6C0C}" type="datetimeFigureOut">
              <a:rPr lang="ru-RU" smtClean="0"/>
              <a:pPr/>
              <a:t>25.12.2009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632F5A4D-9D4B-41F0-89DF-D499A1BEC6B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CCE4424-59B0-43D6-859B-1227229B6C0C}" type="datetimeFigureOut">
              <a:rPr lang="ru-RU" smtClean="0"/>
              <a:pPr/>
              <a:t>25.12.2009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2F5A4D-9D4B-41F0-89DF-D499A1BEC6B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4424-59B0-43D6-859B-1227229B6C0C}" type="datetimeFigureOut">
              <a:rPr lang="ru-RU" smtClean="0"/>
              <a:pPr/>
              <a:t>25.12.2009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F5A4D-9D4B-41F0-89DF-D499A1BEC6B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CCE4424-59B0-43D6-859B-1227229B6C0C}" type="datetimeFigureOut">
              <a:rPr lang="ru-RU" smtClean="0"/>
              <a:pPr/>
              <a:t>25.12.2009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2F5A4D-9D4B-41F0-89DF-D499A1BEC6B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CCE4424-59B0-43D6-859B-1227229B6C0C}" type="datetimeFigureOut">
              <a:rPr lang="ru-RU" smtClean="0"/>
              <a:pPr/>
              <a:t>25.12.2009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2F5A4D-9D4B-41F0-89DF-D499A1BEC6B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CCE4424-59B0-43D6-859B-1227229B6C0C}" type="datetimeFigureOut">
              <a:rPr lang="ru-RU" smtClean="0"/>
              <a:pPr/>
              <a:t>25.12.2009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2F5A4D-9D4B-41F0-89DF-D499A1BEC6B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CCE4424-59B0-43D6-859B-1227229B6C0C}" type="datetimeFigureOut">
              <a:rPr lang="ru-RU" smtClean="0"/>
              <a:pPr/>
              <a:t>25.12.2009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2F5A4D-9D4B-41F0-89DF-D499A1BEC6B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CCE4424-59B0-43D6-859B-1227229B6C0C}" type="datetimeFigureOut">
              <a:rPr lang="ru-RU" smtClean="0"/>
              <a:pPr/>
              <a:t>25.12.2009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2F5A4D-9D4B-41F0-89DF-D499A1BEC6B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CCE4424-59B0-43D6-859B-1227229B6C0C}" type="datetimeFigureOut">
              <a:rPr lang="ru-RU" smtClean="0"/>
              <a:pPr/>
              <a:t>25.12.2009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2F5A4D-9D4B-41F0-89DF-D499A1BEC6B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ECCE4424-59B0-43D6-859B-1227229B6C0C}" type="datetimeFigureOut">
              <a:rPr lang="ru-RU" smtClean="0"/>
              <a:pPr/>
              <a:t>25.12.2009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632F5A4D-9D4B-41F0-89DF-D499A1BEC6B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4424-59B0-43D6-859B-1227229B6C0C}" type="datetimeFigureOut">
              <a:rPr lang="ru-RU" smtClean="0"/>
              <a:pPr/>
              <a:t>25.12.2009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F5A4D-9D4B-41F0-89DF-D499A1BEC6B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4424-59B0-43D6-859B-1227229B6C0C}" type="datetimeFigureOut">
              <a:rPr lang="ru-RU" smtClean="0"/>
              <a:pPr/>
              <a:t>25.12.2009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F5A4D-9D4B-41F0-89DF-D499A1BEC6B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4424-59B0-43D6-859B-1227229B6C0C}" type="datetimeFigureOut">
              <a:rPr lang="ru-RU" smtClean="0"/>
              <a:pPr/>
              <a:t>25.12.2009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F5A4D-9D4B-41F0-89DF-D499A1BEC6B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4424-59B0-43D6-859B-1227229B6C0C}" type="datetimeFigureOut">
              <a:rPr lang="ru-RU" smtClean="0"/>
              <a:pPr/>
              <a:t>25.12.2009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F5A4D-9D4B-41F0-89DF-D499A1BEC6B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4424-59B0-43D6-859B-1227229B6C0C}" type="datetimeFigureOut">
              <a:rPr lang="ru-RU" smtClean="0"/>
              <a:pPr/>
              <a:t>25.12.2009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F5A4D-9D4B-41F0-89DF-D499A1BEC6B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4424-59B0-43D6-859B-1227229B6C0C}" type="datetimeFigureOut">
              <a:rPr lang="ru-RU" smtClean="0"/>
              <a:pPr/>
              <a:t>25.12.2009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F5A4D-9D4B-41F0-89DF-D499A1BEC6B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4424-59B0-43D6-859B-1227229B6C0C}" type="datetimeFigureOut">
              <a:rPr lang="ru-RU" smtClean="0"/>
              <a:pPr/>
              <a:t>25.12.2009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F5A4D-9D4B-41F0-89DF-D499A1BEC6B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4424-59B0-43D6-859B-1227229B6C0C}" type="datetimeFigureOut">
              <a:rPr lang="ru-RU" smtClean="0"/>
              <a:pPr/>
              <a:t>25.12.2009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F5A4D-9D4B-41F0-89DF-D499A1BEC6B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4424-59B0-43D6-859B-1227229B6C0C}" type="datetimeFigureOut">
              <a:rPr lang="ru-RU" smtClean="0"/>
              <a:pPr/>
              <a:t>25.12.2009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F5A4D-9D4B-41F0-89DF-D499A1BEC6B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4424-59B0-43D6-859B-1227229B6C0C}" type="datetimeFigureOut">
              <a:rPr lang="ru-RU" smtClean="0"/>
              <a:pPr/>
              <a:t>25.12.2009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F5A4D-9D4B-41F0-89DF-D499A1BEC6B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4424-59B0-43D6-859B-1227229B6C0C}" type="datetimeFigureOut">
              <a:rPr lang="ru-RU" smtClean="0"/>
              <a:pPr/>
              <a:t>25.12.2009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F5A4D-9D4B-41F0-89DF-D499A1BEC6B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4424-59B0-43D6-859B-1227229B6C0C}" type="datetimeFigureOut">
              <a:rPr lang="ru-RU" smtClean="0"/>
              <a:pPr/>
              <a:t>25.12.2009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F5A4D-9D4B-41F0-89DF-D499A1BEC6B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4424-59B0-43D6-859B-1227229B6C0C}" type="datetimeFigureOut">
              <a:rPr lang="ru-RU" smtClean="0"/>
              <a:pPr/>
              <a:t>25.12.2009</a:t>
            </a:fld>
            <a:endParaRPr lang="ru-RU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32F5A4D-9D4B-41F0-89DF-D499A1BEC6B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4424-59B0-43D6-859B-1227229B6C0C}" type="datetimeFigureOut">
              <a:rPr lang="ru-RU" smtClean="0"/>
              <a:pPr/>
              <a:t>25.12.2009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32F5A4D-9D4B-41F0-89DF-D499A1BEC6B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CCE4424-59B0-43D6-859B-1227229B6C0C}" type="datetimeFigureOut">
              <a:rPr lang="ru-RU" smtClean="0"/>
              <a:pPr/>
              <a:t>25.12.2009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32F5A4D-9D4B-41F0-89DF-D499A1BEC6B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4424-59B0-43D6-859B-1227229B6C0C}" type="datetimeFigureOut">
              <a:rPr lang="ru-RU" smtClean="0"/>
              <a:pPr/>
              <a:t>25.12.2009</a:t>
            </a:fld>
            <a:endParaRPr lang="ru-RU" dirty="0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F5A4D-9D4B-41F0-89DF-D499A1BEC6B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4424-59B0-43D6-859B-1227229B6C0C}" type="datetimeFigureOut">
              <a:rPr lang="ru-RU" smtClean="0"/>
              <a:pPr/>
              <a:t>25.12.2009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F5A4D-9D4B-41F0-89DF-D499A1BEC6B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4424-59B0-43D6-859B-1227229B6C0C}" type="datetimeFigureOut">
              <a:rPr lang="ru-RU" smtClean="0"/>
              <a:pPr/>
              <a:t>25.12.2009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632F5A4D-9D4B-41F0-89DF-D499A1BEC6B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4424-59B0-43D6-859B-1227229B6C0C}" type="datetimeFigureOut">
              <a:rPr lang="ru-RU" smtClean="0"/>
              <a:pPr/>
              <a:t>25.12.2009</a:t>
            </a:fld>
            <a:endParaRPr lang="ru-RU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F5A4D-9D4B-41F0-89DF-D499A1BEC6B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4424-59B0-43D6-859B-1227229B6C0C}" type="datetimeFigureOut">
              <a:rPr lang="ru-RU" smtClean="0"/>
              <a:pPr/>
              <a:t>25.12.2009</a:t>
            </a:fld>
            <a:endParaRPr lang="ru-RU" dirty="0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F5A4D-9D4B-41F0-89DF-D499A1BEC6B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4424-59B0-43D6-859B-1227229B6C0C}" type="datetimeFigureOut">
              <a:rPr lang="ru-RU" smtClean="0"/>
              <a:pPr/>
              <a:t>25.12.2009</a:t>
            </a:fld>
            <a:endParaRPr lang="ru-RU" dirty="0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F5A4D-9D4B-41F0-89DF-D499A1BEC6B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4424-59B0-43D6-859B-1227229B6C0C}" type="datetimeFigureOut">
              <a:rPr lang="ru-RU" smtClean="0"/>
              <a:pPr/>
              <a:t>25.12.2009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F5A4D-9D4B-41F0-89DF-D499A1BEC6B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4424-59B0-43D6-859B-1227229B6C0C}" type="datetimeFigureOut">
              <a:rPr lang="ru-RU" smtClean="0"/>
              <a:pPr/>
              <a:t>25.12.2009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F5A4D-9D4B-41F0-89DF-D499A1BEC6B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4424-59B0-43D6-859B-1227229B6C0C}" type="datetimeFigureOut">
              <a:rPr lang="ru-RU" smtClean="0"/>
              <a:pPr/>
              <a:t>25.12.2009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F5A4D-9D4B-41F0-89DF-D499A1BEC6B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4424-59B0-43D6-859B-1227229B6C0C}" type="datetimeFigureOut">
              <a:rPr lang="ru-RU" smtClean="0"/>
              <a:pPr/>
              <a:t>25.12.2009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F5A4D-9D4B-41F0-89DF-D499A1BEC6B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4424-59B0-43D6-859B-1227229B6C0C}" type="datetimeFigureOut">
              <a:rPr lang="ru-RU" smtClean="0"/>
              <a:pPr/>
              <a:t>25.12.2009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32F5A4D-9D4B-41F0-89DF-D499A1BEC6B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4424-59B0-43D6-859B-1227229B6C0C}" type="datetimeFigureOut">
              <a:rPr lang="ru-RU" smtClean="0"/>
              <a:pPr/>
              <a:t>25.12.2009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F5A4D-9D4B-41F0-89DF-D499A1BEC6B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4424-59B0-43D6-859B-1227229B6C0C}" type="datetimeFigureOut">
              <a:rPr lang="ru-RU" smtClean="0"/>
              <a:pPr/>
              <a:t>25.12.2009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F5A4D-9D4B-41F0-89DF-D499A1BEC6B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4424-59B0-43D6-859B-1227229B6C0C}" type="datetimeFigureOut">
              <a:rPr lang="ru-RU" smtClean="0"/>
              <a:pPr/>
              <a:t>25.12.2009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F5A4D-9D4B-41F0-89DF-D499A1BEC6B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4424-59B0-43D6-859B-1227229B6C0C}" type="datetimeFigureOut">
              <a:rPr lang="ru-RU" smtClean="0"/>
              <a:pPr/>
              <a:t>25.12.2009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F5A4D-9D4B-41F0-89DF-D499A1BEC6B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4424-59B0-43D6-859B-1227229B6C0C}" type="datetimeFigureOut">
              <a:rPr lang="ru-RU" smtClean="0"/>
              <a:pPr/>
              <a:t>25.12.2009</a:t>
            </a:fld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32F5A4D-9D4B-41F0-89DF-D499A1BEC6B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4424-59B0-43D6-859B-1227229B6C0C}" type="datetimeFigureOut">
              <a:rPr lang="ru-RU" smtClean="0"/>
              <a:pPr/>
              <a:t>25.12.2009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F5A4D-9D4B-41F0-89DF-D499A1BEC6B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4424-59B0-43D6-859B-1227229B6C0C}" type="datetimeFigureOut">
              <a:rPr lang="ru-RU" smtClean="0"/>
              <a:pPr/>
              <a:t>25.12.2009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632F5A4D-9D4B-41F0-89DF-D499A1BEC6B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ECCE4424-59B0-43D6-859B-1227229B6C0C}" type="datetimeFigureOut">
              <a:rPr lang="ru-RU" smtClean="0"/>
              <a:pPr/>
              <a:t>25.12.2009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F5A4D-9D4B-41F0-89DF-D499A1BEC6B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4424-59B0-43D6-859B-1227229B6C0C}" type="datetimeFigureOut">
              <a:rPr lang="ru-RU" smtClean="0"/>
              <a:pPr/>
              <a:t>25.12.2009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F5A4D-9D4B-41F0-89DF-D499A1BEC6B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4424-59B0-43D6-859B-1227229B6C0C}" type="datetimeFigureOut">
              <a:rPr lang="ru-RU" smtClean="0"/>
              <a:pPr/>
              <a:t>25.12.2009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F5A4D-9D4B-41F0-89DF-D499A1BEC6B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ECCE4424-59B0-43D6-859B-1227229B6C0C}" type="datetimeFigureOut">
              <a:rPr lang="ru-RU" smtClean="0"/>
              <a:pPr/>
              <a:t>25.12.2009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632F5A4D-9D4B-41F0-89DF-D499A1BEC6B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CCE4424-59B0-43D6-859B-1227229B6C0C}" type="datetimeFigureOut">
              <a:rPr lang="ru-RU" smtClean="0"/>
              <a:pPr/>
              <a:t>25.12.2009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32F5A4D-9D4B-41F0-89DF-D499A1BEC6B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ECCE4424-59B0-43D6-859B-1227229B6C0C}" type="datetimeFigureOut">
              <a:rPr lang="ru-RU" smtClean="0"/>
              <a:pPr/>
              <a:t>25.12.2009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632F5A4D-9D4B-41F0-89DF-D499A1BEC6B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CE4424-59B0-43D6-859B-1227229B6C0C}" type="datetimeFigureOut">
              <a:rPr lang="ru-RU" smtClean="0"/>
              <a:pPr/>
              <a:t>25.12.2009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2F5A4D-9D4B-41F0-89DF-D499A1BEC6B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CE4424-59B0-43D6-859B-1227229B6C0C}" type="datetimeFigureOut">
              <a:rPr lang="ru-RU" smtClean="0"/>
              <a:pPr/>
              <a:t>25.12.2009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2F5A4D-9D4B-41F0-89DF-D499A1BEC6B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ECCE4424-59B0-43D6-859B-1227229B6C0C}" type="datetimeFigureOut">
              <a:rPr lang="ru-RU" smtClean="0"/>
              <a:pPr/>
              <a:t>25.12.2009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632F5A4D-9D4B-41F0-89DF-D499A1BEC6B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CE4424-59B0-43D6-859B-1227229B6C0C}" type="datetimeFigureOut">
              <a:rPr lang="ru-RU" smtClean="0"/>
              <a:pPr/>
              <a:t>25.12.2009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2F5A4D-9D4B-41F0-89DF-D499A1BEC6B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CCE4424-59B0-43D6-859B-1227229B6C0C}" type="datetimeFigureOut">
              <a:rPr lang="ru-RU" smtClean="0"/>
              <a:pPr/>
              <a:t>25.12.2009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32F5A4D-9D4B-41F0-89DF-D499A1BEC6B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ECCE4424-59B0-43D6-859B-1227229B6C0C}" type="datetimeFigureOut">
              <a:rPr lang="ru-RU" smtClean="0"/>
              <a:pPr/>
              <a:t>25.12.2009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632F5A4D-9D4B-41F0-89DF-D499A1BEC6B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11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2210" y="2857496"/>
            <a:ext cx="911179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rgbClr val="960000"/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Урок музыки в 3 классе</a:t>
            </a:r>
            <a:endParaRPr lang="ru-RU" sz="5400" b="1" cap="none" spc="200" dirty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rgbClr val="960000"/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 smtClean="0"/>
              <a:t>Учитель: </a:t>
            </a:r>
            <a:r>
              <a:rPr lang="ru-RU" sz="4000" b="1" i="1" dirty="0" smtClean="0"/>
              <a:t>« Четвертая строка синквейна- это фраза, выражающая чувство, отношение к  теме. Давайте не будем  спешить, чтобы наши чувства были искренними и глубокими. Давайте настроим самые чуткие, самые трепетные струны наших сердец по камертону Гармонии, Красоты, Добра и Любви…</a:t>
            </a:r>
          </a:p>
          <a:p>
            <a:pPr>
              <a:buNone/>
            </a:pPr>
            <a:r>
              <a:rPr lang="ru-RU" sz="4000" b="1" i="1" dirty="0" smtClean="0"/>
              <a:t>            И так… поговорим о скрипке и… решим кроссворд… Главное слово в нём - она - царица в мире музыкальных инструментов».</a:t>
            </a:r>
          </a:p>
          <a:p>
            <a:r>
              <a:rPr lang="ru-RU" dirty="0" smtClean="0"/>
              <a:t>Открывается следующий слайд.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7-конечная звезда 12"/>
          <p:cNvSpPr/>
          <p:nvPr/>
        </p:nvSpPr>
        <p:spPr>
          <a:xfrm>
            <a:off x="357158" y="1428736"/>
            <a:ext cx="914400" cy="842962"/>
          </a:xfrm>
          <a:prstGeom prst="star7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85720" y="2285992"/>
            <a:ext cx="6927964" cy="5000636"/>
          </a:xfrm>
          <a:prstGeom prst="rect">
            <a:avLst/>
          </a:prstGeom>
          <a:ln>
            <a:solidFill>
              <a:schemeClr val="accent1"/>
            </a:solidFill>
          </a:ln>
          <a:effectLst>
            <a:softEdge rad="317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2844" y="0"/>
            <a:ext cx="8229600" cy="1219200"/>
          </a:xfrm>
          <a:ln>
            <a:solidFill>
              <a:schemeClr val="accent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4400" i="1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</a:rPr>
              <a:t>Подумай, вспомни, реши…</a:t>
            </a:r>
            <a:endParaRPr lang="ru-RU" sz="4400" i="1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nstantia" pitchFamily="18" charset="0"/>
            </a:endParaRPr>
          </a:p>
        </p:txBody>
      </p:sp>
      <p:cxnSp>
        <p:nvCxnSpPr>
          <p:cNvPr id="15" name="Скругленная соединительная линия 14"/>
          <p:cNvCxnSpPr/>
          <p:nvPr/>
        </p:nvCxnSpPr>
        <p:spPr>
          <a:xfrm>
            <a:off x="1357290" y="2428868"/>
            <a:ext cx="914400" cy="914400"/>
          </a:xfrm>
          <a:prstGeom prst="curved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7-конечная звезда 15"/>
          <p:cNvSpPr/>
          <p:nvPr/>
        </p:nvSpPr>
        <p:spPr>
          <a:xfrm>
            <a:off x="2786050" y="1714488"/>
            <a:ext cx="914400" cy="914400"/>
          </a:xfrm>
          <a:prstGeom prst="star7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7-конечная звезда 16"/>
          <p:cNvSpPr/>
          <p:nvPr/>
        </p:nvSpPr>
        <p:spPr>
          <a:xfrm>
            <a:off x="5715008" y="3643314"/>
            <a:ext cx="914400" cy="1000132"/>
          </a:xfrm>
          <a:prstGeom prst="star7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19" name="Скругленная соединительная линия 18"/>
          <p:cNvCxnSpPr/>
          <p:nvPr/>
        </p:nvCxnSpPr>
        <p:spPr>
          <a:xfrm>
            <a:off x="4643438" y="1928802"/>
            <a:ext cx="914400" cy="914400"/>
          </a:xfrm>
          <a:prstGeom prst="curved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Скругленная соединительная линия 20"/>
          <p:cNvCxnSpPr/>
          <p:nvPr/>
        </p:nvCxnSpPr>
        <p:spPr>
          <a:xfrm>
            <a:off x="6500826" y="3143248"/>
            <a:ext cx="914400" cy="914400"/>
          </a:xfrm>
          <a:prstGeom prst="curved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2786050" y="3429000"/>
            <a:ext cx="43633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i="1" u="sng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с</a:t>
            </a:r>
            <a:endParaRPr lang="ru-RU" sz="4000" b="1" i="1" u="sng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786050" y="3857628"/>
            <a:ext cx="48282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i="1" u="sng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к</a:t>
            </a:r>
            <a:endParaRPr lang="ru-RU" sz="4400" b="1" i="1" u="sng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786050" y="4429132"/>
            <a:ext cx="4683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i="1" u="sng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Р</a:t>
            </a:r>
            <a:endParaRPr lang="ru-RU" sz="3600" b="1" i="1" u="sng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786050" y="4786322"/>
            <a:ext cx="53412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i="1" u="sng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и</a:t>
            </a:r>
            <a:endParaRPr lang="ru-RU" sz="4400" b="1" i="1" u="sng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786050" y="5429264"/>
            <a:ext cx="5982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u="sng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П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2786050" y="5715016"/>
            <a:ext cx="48282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i="1" u="sng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к</a:t>
            </a:r>
            <a:endParaRPr lang="ru-RU" sz="4400" b="1" i="1" u="sng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2786050" y="6215082"/>
            <a:ext cx="51167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i="1" u="sng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а</a:t>
            </a:r>
            <a:endParaRPr lang="ru-RU" sz="4400" b="1" i="1" u="sng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43570" y="5929330"/>
            <a:ext cx="500066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Рисунок 8" descr="skripka08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39011" y="785794"/>
            <a:ext cx="2204989" cy="55007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38" presetClass="entr" presetSubtype="0" ac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5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20" grpId="0"/>
      <p:bldP spid="22" grpId="0"/>
      <p:bldP spid="23" grpId="0"/>
      <p:bldP spid="24" grpId="0"/>
      <p:bldP spid="25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Учитель: </a:t>
            </a:r>
            <a:r>
              <a:rPr lang="ru-RU" sz="2800" b="1" i="1" dirty="0" smtClean="0"/>
              <a:t>« Кто знает, какой инструмент возник раньше  скрипки? Голос этого инструмента, более мягкий и не такой звучный, покорял сердца  слушателей аристократических  салонов, в то время как скрипка пользовалась популярностью у простолюдинов.»</a:t>
            </a:r>
          </a:p>
          <a:p>
            <a:r>
              <a:rPr lang="ru-RU" dirty="0" smtClean="0"/>
              <a:t>Ответы учащихся.</a:t>
            </a:r>
          </a:p>
          <a:p>
            <a:r>
              <a:rPr lang="ru-RU" dirty="0" smtClean="0"/>
              <a:t>Открывается следующий слайд.       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7-конечная звезда 12"/>
          <p:cNvSpPr/>
          <p:nvPr/>
        </p:nvSpPr>
        <p:spPr>
          <a:xfrm>
            <a:off x="357158" y="1428736"/>
            <a:ext cx="914400" cy="842962"/>
          </a:xfrm>
          <a:prstGeom prst="star7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85720" y="2143116"/>
            <a:ext cx="6927964" cy="5000636"/>
          </a:xfrm>
          <a:prstGeom prst="rect">
            <a:avLst/>
          </a:prstGeom>
          <a:ln>
            <a:solidFill>
              <a:schemeClr val="accent1"/>
            </a:solidFill>
          </a:ln>
          <a:effectLst>
            <a:softEdge rad="317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2844" y="0"/>
            <a:ext cx="8229600" cy="1219200"/>
          </a:xfrm>
          <a:ln>
            <a:solidFill>
              <a:schemeClr val="accent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4400" i="1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</a:rPr>
              <a:t>Подумай, вспомни, реши…</a:t>
            </a:r>
            <a:endParaRPr lang="ru-RU" sz="4400" i="1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nstantia" pitchFamily="18" charset="0"/>
            </a:endParaRPr>
          </a:p>
        </p:txBody>
      </p:sp>
      <p:cxnSp>
        <p:nvCxnSpPr>
          <p:cNvPr id="15" name="Скругленная соединительная линия 14"/>
          <p:cNvCxnSpPr/>
          <p:nvPr/>
        </p:nvCxnSpPr>
        <p:spPr>
          <a:xfrm>
            <a:off x="1357290" y="2428868"/>
            <a:ext cx="914400" cy="914400"/>
          </a:xfrm>
          <a:prstGeom prst="curved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7-конечная звезда 15"/>
          <p:cNvSpPr/>
          <p:nvPr/>
        </p:nvSpPr>
        <p:spPr>
          <a:xfrm>
            <a:off x="2786050" y="1714488"/>
            <a:ext cx="914400" cy="914400"/>
          </a:xfrm>
          <a:prstGeom prst="star7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7-конечная звезда 16"/>
          <p:cNvSpPr/>
          <p:nvPr/>
        </p:nvSpPr>
        <p:spPr>
          <a:xfrm>
            <a:off x="5715008" y="3643314"/>
            <a:ext cx="914400" cy="1000132"/>
          </a:xfrm>
          <a:prstGeom prst="star7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19" name="Скругленная соединительная линия 18"/>
          <p:cNvCxnSpPr/>
          <p:nvPr/>
        </p:nvCxnSpPr>
        <p:spPr>
          <a:xfrm>
            <a:off x="4643438" y="1928802"/>
            <a:ext cx="914400" cy="914400"/>
          </a:xfrm>
          <a:prstGeom prst="curved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Скругленная соединительная линия 20"/>
          <p:cNvCxnSpPr/>
          <p:nvPr/>
        </p:nvCxnSpPr>
        <p:spPr>
          <a:xfrm>
            <a:off x="6500826" y="3143248"/>
            <a:ext cx="914400" cy="914400"/>
          </a:xfrm>
          <a:prstGeom prst="curved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2786050" y="3286124"/>
            <a:ext cx="42191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i="1" u="sng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с</a:t>
            </a:r>
            <a:endParaRPr lang="ru-RU" sz="4000" b="1" i="1" u="sng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786050" y="3714752"/>
            <a:ext cx="48282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i="1" u="sng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к</a:t>
            </a:r>
            <a:endParaRPr lang="ru-RU" sz="4400" b="1" i="1" u="sng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786050" y="4286256"/>
            <a:ext cx="4683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i="1" u="sng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Р</a:t>
            </a:r>
            <a:endParaRPr lang="ru-RU" sz="3600" b="1" i="1" u="sng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786050" y="4643446"/>
            <a:ext cx="53412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i="1" u="sng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и</a:t>
            </a:r>
            <a:endParaRPr lang="ru-RU" sz="4400" b="1" i="1" u="sng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786050" y="5286388"/>
            <a:ext cx="5982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u="sng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П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2786050" y="5572140"/>
            <a:ext cx="48282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i="1" u="sng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к</a:t>
            </a:r>
            <a:endParaRPr lang="ru-RU" sz="4400" b="1" i="1" u="sng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2786050" y="6088559"/>
            <a:ext cx="51167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i="1" u="sng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а</a:t>
            </a:r>
            <a:endParaRPr lang="ru-RU" sz="4400" b="1" i="1" u="sng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43570" y="5786454"/>
            <a:ext cx="500066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" name="Прямоугольник 25"/>
          <p:cNvSpPr/>
          <p:nvPr/>
        </p:nvSpPr>
        <p:spPr>
          <a:xfrm>
            <a:off x="857224" y="6088559"/>
            <a:ext cx="57150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i="1" u="sng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в</a:t>
            </a:r>
            <a:endParaRPr lang="ru-RU" sz="4400" b="1" i="1" u="sng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500166" y="6488668"/>
            <a:ext cx="3049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1357290" y="6150114"/>
            <a:ext cx="50206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i="1" u="sng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и</a:t>
            </a:r>
            <a:endParaRPr lang="ru-RU" sz="4000" b="1" i="1" u="sng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857356" y="6150114"/>
            <a:ext cx="3097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i="1" u="sng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о</a:t>
            </a:r>
            <a:endParaRPr lang="ru-RU" sz="4000" b="1" i="1" u="sng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2285984" y="6150114"/>
            <a:ext cx="47961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i="1" u="sng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л</a:t>
            </a:r>
            <a:endParaRPr lang="ru-RU" sz="4000" b="1" i="1" u="sng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pic>
        <p:nvPicPr>
          <p:cNvPr id="9" name="Рисунок 8" descr="skripka08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39011" y="642918"/>
            <a:ext cx="2204989" cy="55007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1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8" grpId="0"/>
      <p:bldP spid="29" grpId="0"/>
      <p:bldP spid="3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00034" y="1500174"/>
            <a:ext cx="8229600" cy="4572000"/>
          </a:xfrm>
        </p:spPr>
        <p:txBody>
          <a:bodyPr/>
          <a:lstStyle/>
          <a:p>
            <a:r>
              <a:rPr lang="ru-RU" dirty="0" smtClean="0"/>
              <a:t>Учитель: </a:t>
            </a:r>
            <a:r>
              <a:rPr lang="ru-RU" sz="3200" b="1" i="1" dirty="0" smtClean="0"/>
              <a:t>« Вспомните, как называют группу инструментов, к которым относится скрипка?»</a:t>
            </a:r>
          </a:p>
          <a:p>
            <a:r>
              <a:rPr lang="ru-RU" dirty="0" smtClean="0"/>
              <a:t>Ответы учащихся </a:t>
            </a:r>
            <a:r>
              <a:rPr lang="ru-RU" sz="1600" dirty="0" smtClean="0"/>
              <a:t>(</a:t>
            </a:r>
            <a:r>
              <a:rPr lang="ru-RU" sz="1600" b="1" i="1" dirty="0" smtClean="0"/>
              <a:t>Группа струнно-смычковых инструментов).</a:t>
            </a:r>
          </a:p>
          <a:p>
            <a:r>
              <a:rPr lang="ru-RU" dirty="0" smtClean="0"/>
              <a:t>Учитель: </a:t>
            </a:r>
            <a:r>
              <a:rPr lang="ru-RU" sz="3200" b="1" i="1" dirty="0" smtClean="0"/>
              <a:t>« И так, звук на скрипке извлекается с помощью…</a:t>
            </a:r>
          </a:p>
          <a:p>
            <a:r>
              <a:rPr lang="ru-RU" dirty="0" smtClean="0"/>
              <a:t>Ответы учащихся, открывается следующий слайд.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7-конечная звезда 12"/>
          <p:cNvSpPr/>
          <p:nvPr/>
        </p:nvSpPr>
        <p:spPr>
          <a:xfrm>
            <a:off x="357158" y="1428736"/>
            <a:ext cx="914400" cy="842962"/>
          </a:xfrm>
          <a:prstGeom prst="star7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2000240"/>
            <a:ext cx="6927964" cy="5000636"/>
          </a:xfrm>
          <a:prstGeom prst="rect">
            <a:avLst/>
          </a:prstGeom>
          <a:ln>
            <a:solidFill>
              <a:schemeClr val="accent1"/>
            </a:solidFill>
          </a:ln>
          <a:effectLst>
            <a:softEdge rad="317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2844" y="0"/>
            <a:ext cx="8229600" cy="1219200"/>
          </a:xfrm>
          <a:ln>
            <a:solidFill>
              <a:schemeClr val="accent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4400" i="1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</a:rPr>
              <a:t>Подумай, вспомни, реши…</a:t>
            </a:r>
            <a:endParaRPr lang="ru-RU" sz="4400" i="1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nstantia" pitchFamily="18" charset="0"/>
            </a:endParaRPr>
          </a:p>
        </p:txBody>
      </p:sp>
      <p:cxnSp>
        <p:nvCxnSpPr>
          <p:cNvPr id="15" name="Скругленная соединительная линия 14"/>
          <p:cNvCxnSpPr/>
          <p:nvPr/>
        </p:nvCxnSpPr>
        <p:spPr>
          <a:xfrm>
            <a:off x="1357290" y="2428868"/>
            <a:ext cx="914400" cy="914400"/>
          </a:xfrm>
          <a:prstGeom prst="curved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7-конечная звезда 15"/>
          <p:cNvSpPr/>
          <p:nvPr/>
        </p:nvSpPr>
        <p:spPr>
          <a:xfrm>
            <a:off x="2786050" y="1714488"/>
            <a:ext cx="914400" cy="914400"/>
          </a:xfrm>
          <a:prstGeom prst="star7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7-конечная звезда 16"/>
          <p:cNvSpPr/>
          <p:nvPr/>
        </p:nvSpPr>
        <p:spPr>
          <a:xfrm>
            <a:off x="5715008" y="3643314"/>
            <a:ext cx="914400" cy="1000132"/>
          </a:xfrm>
          <a:prstGeom prst="star7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19" name="Скругленная соединительная линия 18"/>
          <p:cNvCxnSpPr/>
          <p:nvPr/>
        </p:nvCxnSpPr>
        <p:spPr>
          <a:xfrm>
            <a:off x="4714876" y="1928802"/>
            <a:ext cx="914400" cy="914400"/>
          </a:xfrm>
          <a:prstGeom prst="curved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Скругленная соединительная линия 20"/>
          <p:cNvCxnSpPr/>
          <p:nvPr/>
        </p:nvCxnSpPr>
        <p:spPr>
          <a:xfrm>
            <a:off x="6500826" y="3143248"/>
            <a:ext cx="914400" cy="914400"/>
          </a:xfrm>
          <a:prstGeom prst="curved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3857620" y="3357562"/>
            <a:ext cx="57259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u="sng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Ы</a:t>
            </a:r>
            <a:endParaRPr lang="ru-RU" sz="2800" b="1" i="1" u="sng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357554" y="3143248"/>
            <a:ext cx="411547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i="1" u="sng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м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928926" y="3071810"/>
            <a:ext cx="46038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i="1" u="sng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с</a:t>
            </a:r>
            <a:endParaRPr lang="ru-RU" sz="4400" b="1" i="1" u="sng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350625" y="3244334"/>
            <a:ext cx="4427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 Ы</a:t>
            </a:r>
            <a:endParaRPr 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4286248" y="3143248"/>
            <a:ext cx="50687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i="1" u="sng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ч</a:t>
            </a:r>
            <a:endParaRPr lang="ru-RU" sz="4400" b="1" i="1" u="sng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4786314" y="3143248"/>
            <a:ext cx="51488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i="1" u="sng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о</a:t>
            </a:r>
            <a:endParaRPr lang="ru-RU" sz="4400" b="1" i="1" u="sng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5286380" y="3214686"/>
            <a:ext cx="48763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i="1" u="sng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к</a:t>
            </a:r>
            <a:endParaRPr lang="ru-RU" sz="4000" b="1" i="1" u="sng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2928926" y="5929330"/>
            <a:ext cx="28575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i="1" u="sng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а</a:t>
            </a:r>
            <a:endParaRPr lang="ru-RU" sz="4400" b="1" i="1" u="sng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2928926" y="3643314"/>
            <a:ext cx="55175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u="sng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к</a:t>
            </a:r>
            <a:r>
              <a:rPr lang="ru-RU" u="sng" dirty="0" smtClean="0">
                <a:latin typeface="Constantia" pitchFamily="18" charset="0"/>
              </a:rPr>
              <a:t> </a:t>
            </a:r>
            <a:endParaRPr lang="ru-RU" u="sng" dirty="0">
              <a:latin typeface="Constantia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2928926" y="4214818"/>
            <a:ext cx="4683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i="1" u="sng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Р</a:t>
            </a:r>
            <a:endParaRPr lang="ru-RU" sz="3600" b="1" i="1" u="sng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2928926" y="4572008"/>
            <a:ext cx="42862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i="1" u="sng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и</a:t>
            </a:r>
            <a:endParaRPr lang="ru-RU" sz="4400" b="1" i="1" u="sng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2928926" y="5143512"/>
            <a:ext cx="58702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u="sng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П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2928926" y="5500702"/>
            <a:ext cx="67518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i="1" u="sng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к</a:t>
            </a:r>
            <a:r>
              <a:rPr lang="ru-RU" sz="4400" b="1" i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4400" b="1" i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46" y="5643578"/>
            <a:ext cx="500066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8" name="Прямоугольник 27"/>
          <p:cNvSpPr/>
          <p:nvPr/>
        </p:nvSpPr>
        <p:spPr>
          <a:xfrm>
            <a:off x="1071538" y="5929330"/>
            <a:ext cx="49404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i="1" u="sng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в</a:t>
            </a:r>
            <a:endParaRPr lang="ru-RU" sz="4400" b="1" i="1" u="sng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500166" y="5929330"/>
            <a:ext cx="42862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i="1" u="sng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и</a:t>
            </a:r>
            <a:endParaRPr lang="ru-RU" sz="4400" b="1" i="1" u="sng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2000232" y="5929330"/>
            <a:ext cx="3097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i="1" u="sng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о</a:t>
            </a:r>
            <a:endParaRPr lang="ru-RU" sz="4400" b="1" i="1" u="sng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2428860" y="5929330"/>
            <a:ext cx="50847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i="1" u="sng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л</a:t>
            </a:r>
            <a:endParaRPr lang="ru-RU" sz="4400" b="1" i="1" u="sng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pic>
        <p:nvPicPr>
          <p:cNvPr id="9" name="Рисунок 8" descr="skripka0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9011" y="714356"/>
            <a:ext cx="2204989" cy="55007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1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38" presetClass="entr" presetSubtype="0" ac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25" grpId="0"/>
      <p:bldP spid="26" grpId="0"/>
      <p:bldP spid="27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Учитель: </a:t>
            </a:r>
            <a:r>
              <a:rPr lang="ru-RU" sz="2800" b="1" i="1" dirty="0" smtClean="0"/>
              <a:t>«Смычком водят по…»</a:t>
            </a:r>
          </a:p>
          <a:p>
            <a:r>
              <a:rPr lang="ru-RU" dirty="0" smtClean="0"/>
              <a:t> Ответы учащихся </a:t>
            </a:r>
            <a:r>
              <a:rPr lang="ru-RU" sz="1800" b="1" i="1" dirty="0" smtClean="0"/>
              <a:t>(струна, у скрипки их четыре).</a:t>
            </a:r>
          </a:p>
          <a:p>
            <a:r>
              <a:rPr lang="ru-RU" dirty="0" smtClean="0"/>
              <a:t>Открывается следующий слайд.</a:t>
            </a:r>
          </a:p>
          <a:p>
            <a:endParaRPr lang="ru-RU" sz="1800" b="1" i="1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7-конечная звезда 12"/>
          <p:cNvSpPr/>
          <p:nvPr/>
        </p:nvSpPr>
        <p:spPr>
          <a:xfrm>
            <a:off x="357158" y="1428736"/>
            <a:ext cx="914400" cy="842962"/>
          </a:xfrm>
          <a:prstGeom prst="star7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85720" y="2143116"/>
            <a:ext cx="6927964" cy="5000636"/>
          </a:xfrm>
          <a:prstGeom prst="rect">
            <a:avLst/>
          </a:prstGeom>
          <a:ln>
            <a:solidFill>
              <a:schemeClr val="accent1"/>
            </a:solidFill>
          </a:ln>
          <a:effectLst>
            <a:softEdge rad="317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2844" y="0"/>
            <a:ext cx="8229600" cy="1219200"/>
          </a:xfrm>
          <a:ln>
            <a:solidFill>
              <a:schemeClr val="accent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4400" i="1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</a:rPr>
              <a:t>Подумай, вспомни, реши…</a:t>
            </a:r>
            <a:endParaRPr lang="ru-RU" sz="4400" i="1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nstantia" pitchFamily="18" charset="0"/>
            </a:endParaRPr>
          </a:p>
        </p:txBody>
      </p:sp>
      <p:pic>
        <p:nvPicPr>
          <p:cNvPr id="9" name="Рисунок 8" descr="skripka0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9011" y="714356"/>
            <a:ext cx="2204989" cy="55007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5" name="Скругленная соединительная линия 14"/>
          <p:cNvCxnSpPr/>
          <p:nvPr/>
        </p:nvCxnSpPr>
        <p:spPr>
          <a:xfrm>
            <a:off x="1357290" y="2428868"/>
            <a:ext cx="914400" cy="914400"/>
          </a:xfrm>
          <a:prstGeom prst="curved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7-конечная звезда 15"/>
          <p:cNvSpPr/>
          <p:nvPr/>
        </p:nvSpPr>
        <p:spPr>
          <a:xfrm>
            <a:off x="2786050" y="1714488"/>
            <a:ext cx="914400" cy="914400"/>
          </a:xfrm>
          <a:prstGeom prst="star7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7-конечная звезда 16"/>
          <p:cNvSpPr/>
          <p:nvPr/>
        </p:nvSpPr>
        <p:spPr>
          <a:xfrm>
            <a:off x="5715008" y="3643314"/>
            <a:ext cx="914400" cy="1000132"/>
          </a:xfrm>
          <a:prstGeom prst="star7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19" name="Скругленная соединительная линия 18"/>
          <p:cNvCxnSpPr/>
          <p:nvPr/>
        </p:nvCxnSpPr>
        <p:spPr>
          <a:xfrm>
            <a:off x="4643438" y="1928802"/>
            <a:ext cx="914400" cy="914400"/>
          </a:xfrm>
          <a:prstGeom prst="curved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Скругленная соединительная линия 20"/>
          <p:cNvCxnSpPr/>
          <p:nvPr/>
        </p:nvCxnSpPr>
        <p:spPr>
          <a:xfrm>
            <a:off x="6500826" y="3143248"/>
            <a:ext cx="914400" cy="914400"/>
          </a:xfrm>
          <a:prstGeom prst="curved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2143108" y="4357694"/>
            <a:ext cx="761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857356" y="4214818"/>
            <a:ext cx="46038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i="1" u="sng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с</a:t>
            </a:r>
            <a:endParaRPr lang="ru-RU" sz="4400" b="1" i="1" u="sng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571736" y="4500570"/>
            <a:ext cx="15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т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214546" y="4214818"/>
            <a:ext cx="69762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i="1" u="sng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т</a:t>
            </a:r>
            <a:endParaRPr lang="ru-RU" sz="4400" b="1" i="1" u="sng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786050" y="4286256"/>
            <a:ext cx="4683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i="1" u="sng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Р</a:t>
            </a:r>
            <a:endParaRPr lang="ru-RU" sz="3600" b="1" i="1" u="sng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286116" y="4214818"/>
            <a:ext cx="54213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i="1" u="sng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у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3571868" y="4286256"/>
            <a:ext cx="6543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i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i="1" u="sng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Н</a:t>
            </a:r>
            <a:endParaRPr lang="ru-RU" sz="3600" b="1" i="1" u="sng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214810" y="4214818"/>
            <a:ext cx="51167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i="1" u="sng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а</a:t>
            </a:r>
            <a:endParaRPr lang="ru-RU" sz="4400" b="1" i="1" u="sng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2786050" y="6088559"/>
            <a:ext cx="51167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i="1" u="sng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а</a:t>
            </a:r>
            <a:endParaRPr lang="ru-RU" sz="4400" b="1" i="1" u="sng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857488" y="3286124"/>
            <a:ext cx="50006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i="1" u="sng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с</a:t>
            </a:r>
            <a:endParaRPr lang="ru-RU" sz="4400" b="1" i="1" u="sng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5214942" y="3286124"/>
            <a:ext cx="504361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i="1" u="sng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к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6050" y="5572140"/>
            <a:ext cx="504361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i="1" u="sng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к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2786050" y="4714884"/>
            <a:ext cx="39556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i="1" u="sng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и</a:t>
            </a:r>
            <a:endParaRPr lang="ru-RU" sz="4400" b="1" i="1" u="sng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2857488" y="5357826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2786050" y="5286388"/>
            <a:ext cx="58702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u="sng" dirty="0" smtClean="0">
                <a:solidFill>
                  <a:schemeClr val="accent5">
                    <a:lumMod val="75000"/>
                  </a:schemeClr>
                </a:solidFill>
                <a:latin typeface="Constantia" pitchFamily="18" charset="0"/>
              </a:rPr>
              <a:t>П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3214678" y="3286124"/>
            <a:ext cx="411547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i="1" u="sng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м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9" name="Прямоугольник 38"/>
          <p:cNvSpPr/>
          <p:nvPr/>
        </p:nvSpPr>
        <p:spPr>
          <a:xfrm>
            <a:off x="3714744" y="3500438"/>
            <a:ext cx="57259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u="sng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Ы</a:t>
            </a:r>
            <a:endParaRPr lang="ru-RU" sz="2800" b="1" i="1" u="sng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2786050" y="3714752"/>
            <a:ext cx="504361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i="1" u="sng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к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4143372" y="3286124"/>
            <a:ext cx="50687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i="1" u="sng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ч</a:t>
            </a:r>
            <a:endParaRPr lang="ru-RU" sz="4400" b="1" i="1" u="sng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4643438" y="3286124"/>
            <a:ext cx="51488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i="1" u="sng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о</a:t>
            </a:r>
            <a:endParaRPr lang="ru-RU" sz="4400" b="1" i="1" u="sng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43570" y="5786454"/>
            <a:ext cx="500066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2" name="Прямоугольник 31"/>
          <p:cNvSpPr/>
          <p:nvPr/>
        </p:nvSpPr>
        <p:spPr>
          <a:xfrm>
            <a:off x="928662" y="6088559"/>
            <a:ext cx="49404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i="1" u="sng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в</a:t>
            </a:r>
            <a:endParaRPr lang="ru-RU" sz="4400" b="1" i="1" u="sng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1357290" y="6088559"/>
            <a:ext cx="42862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i="1" u="sng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и</a:t>
            </a:r>
            <a:endParaRPr lang="ru-RU" sz="4400" b="1" i="1" u="sng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1857356" y="6088559"/>
            <a:ext cx="3097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i="1" u="sng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о</a:t>
            </a:r>
            <a:endParaRPr lang="ru-RU" sz="4400" b="1" i="1" u="sng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2285984" y="6088559"/>
            <a:ext cx="50847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i="1" u="sng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л</a:t>
            </a:r>
            <a:endParaRPr lang="ru-RU" sz="4400" b="1" i="1" u="sng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3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8" grpId="0"/>
      <p:bldP spid="23" grpId="0"/>
      <p:bldP spid="2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28596" y="1500174"/>
            <a:ext cx="8229600" cy="4572000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Учитель: </a:t>
            </a:r>
            <a:r>
              <a:rPr lang="ru-RU" sz="3200" b="1" i="1" dirty="0" smtClean="0"/>
              <a:t>« Самые прекрасные, поющие, певучие скрипки, совершенные по красоте формы и выразительности звучания, изготавливали итальянские мастера. Назовите их имена.»</a:t>
            </a:r>
          </a:p>
          <a:p>
            <a:r>
              <a:rPr lang="ru-RU" dirty="0" smtClean="0"/>
              <a:t>Ответы учащихся </a:t>
            </a:r>
            <a:r>
              <a:rPr lang="ru-RU" sz="1800" b="1" i="1" dirty="0" smtClean="0"/>
              <a:t>(Амати, Гварнери, Страдивари) .</a:t>
            </a:r>
          </a:p>
          <a:p>
            <a:r>
              <a:rPr lang="ru-RU" dirty="0" smtClean="0"/>
              <a:t>Учитель: </a:t>
            </a:r>
            <a:r>
              <a:rPr lang="ru-RU" sz="3200" b="1" i="1" dirty="0" smtClean="0"/>
              <a:t>«Они жили и творили в городе…»</a:t>
            </a:r>
          </a:p>
          <a:p>
            <a:r>
              <a:rPr lang="ru-RU" sz="2800" dirty="0" smtClean="0"/>
              <a:t>Ответы учащихся, открывается слайд.</a:t>
            </a:r>
            <a:endParaRPr lang="ru-RU" sz="2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7-конечная звезда 12"/>
          <p:cNvSpPr/>
          <p:nvPr/>
        </p:nvSpPr>
        <p:spPr>
          <a:xfrm>
            <a:off x="357158" y="1428736"/>
            <a:ext cx="914400" cy="842962"/>
          </a:xfrm>
          <a:prstGeom prst="star7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57158" y="2143116"/>
            <a:ext cx="6927964" cy="5000636"/>
          </a:xfrm>
          <a:prstGeom prst="rect">
            <a:avLst/>
          </a:prstGeom>
          <a:ln>
            <a:solidFill>
              <a:schemeClr val="accent1"/>
            </a:solidFill>
          </a:ln>
          <a:effectLst>
            <a:softEdge rad="317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2844" y="0"/>
            <a:ext cx="8229600" cy="1219200"/>
          </a:xfrm>
          <a:ln>
            <a:solidFill>
              <a:schemeClr val="accent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4400" i="1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</a:rPr>
              <a:t>Подумай, вспомни, реши…</a:t>
            </a:r>
            <a:endParaRPr lang="ru-RU" sz="4400" i="1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nstantia" pitchFamily="18" charset="0"/>
            </a:endParaRPr>
          </a:p>
        </p:txBody>
      </p:sp>
      <p:cxnSp>
        <p:nvCxnSpPr>
          <p:cNvPr id="15" name="Скругленная соединительная линия 14"/>
          <p:cNvCxnSpPr/>
          <p:nvPr/>
        </p:nvCxnSpPr>
        <p:spPr>
          <a:xfrm>
            <a:off x="1357290" y="2428868"/>
            <a:ext cx="914400" cy="914400"/>
          </a:xfrm>
          <a:prstGeom prst="curved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7-конечная звезда 15"/>
          <p:cNvSpPr/>
          <p:nvPr/>
        </p:nvSpPr>
        <p:spPr>
          <a:xfrm>
            <a:off x="2786050" y="1714488"/>
            <a:ext cx="914400" cy="914400"/>
          </a:xfrm>
          <a:prstGeom prst="star7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7-конечная звезда 16"/>
          <p:cNvSpPr/>
          <p:nvPr/>
        </p:nvSpPr>
        <p:spPr>
          <a:xfrm>
            <a:off x="5715008" y="3643314"/>
            <a:ext cx="914400" cy="1000132"/>
          </a:xfrm>
          <a:prstGeom prst="star7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19" name="Скругленная соединительная линия 18"/>
          <p:cNvCxnSpPr/>
          <p:nvPr/>
        </p:nvCxnSpPr>
        <p:spPr>
          <a:xfrm>
            <a:off x="4643438" y="1928802"/>
            <a:ext cx="914400" cy="914400"/>
          </a:xfrm>
          <a:prstGeom prst="curved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Скругленная соединительная линия 20"/>
          <p:cNvCxnSpPr/>
          <p:nvPr/>
        </p:nvCxnSpPr>
        <p:spPr>
          <a:xfrm>
            <a:off x="6500826" y="3143248"/>
            <a:ext cx="914400" cy="914400"/>
          </a:xfrm>
          <a:prstGeom prst="curved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2143108" y="4357694"/>
            <a:ext cx="761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857356" y="4214818"/>
            <a:ext cx="46038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i="1" u="sng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с</a:t>
            </a:r>
            <a:endParaRPr lang="ru-RU" sz="4400" b="1" i="1" u="sng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571736" y="4500570"/>
            <a:ext cx="15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т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285984" y="4214818"/>
            <a:ext cx="62618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i="1" u="sng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т</a:t>
            </a:r>
            <a:endParaRPr lang="ru-RU" sz="4400" b="1" i="1" u="sng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857488" y="4357694"/>
            <a:ext cx="5715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u="sng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Р</a:t>
            </a:r>
            <a:endParaRPr lang="ru-RU" sz="3600" b="1" i="1" u="sng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3399624" y="4214818"/>
            <a:ext cx="172244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i="1" u="sng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у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3714744" y="4429132"/>
            <a:ext cx="5829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i="1" u="sng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Н</a:t>
            </a:r>
            <a:endParaRPr lang="ru-RU" sz="2800" b="1" i="1" u="sng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286248" y="4214818"/>
            <a:ext cx="78581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i="1" u="sng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а</a:t>
            </a:r>
            <a:endParaRPr lang="ru-RU" sz="4400" b="1" i="1" u="sng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2786050" y="6088559"/>
            <a:ext cx="51167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i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а</a:t>
            </a:r>
            <a:endParaRPr lang="ru-RU" sz="4400" b="1" i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857488" y="3286124"/>
            <a:ext cx="46038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i="1" u="sng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с</a:t>
            </a:r>
            <a:endParaRPr lang="ru-RU" sz="4400" b="1" i="1" u="sng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5214942" y="3286124"/>
            <a:ext cx="504361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i="1" u="sng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к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6050" y="5643578"/>
            <a:ext cx="504361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i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к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2786050" y="4714884"/>
            <a:ext cx="39556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i="1" u="sng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и</a:t>
            </a:r>
            <a:endParaRPr lang="ru-RU" sz="4400" b="1" i="1" u="sng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2857488" y="5357826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2786050" y="5286388"/>
            <a:ext cx="58702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u="sng" dirty="0" smtClean="0">
                <a:solidFill>
                  <a:schemeClr val="accent5">
                    <a:lumMod val="75000"/>
                  </a:schemeClr>
                </a:solidFill>
                <a:latin typeface="Constantia" pitchFamily="18" charset="0"/>
              </a:rPr>
              <a:t>П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3286116" y="3286124"/>
            <a:ext cx="500066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i="1" u="sng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м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9" name="Прямоугольник 38"/>
          <p:cNvSpPr/>
          <p:nvPr/>
        </p:nvSpPr>
        <p:spPr>
          <a:xfrm>
            <a:off x="3786182" y="3500438"/>
            <a:ext cx="5715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u="sng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Ы</a:t>
            </a:r>
            <a:endParaRPr lang="ru-RU" sz="2800" b="1" i="1" u="sng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2857488" y="3786190"/>
            <a:ext cx="57579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i="1" u="sng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к</a:t>
            </a:r>
            <a:r>
              <a:rPr lang="ru-RU" u="sng" dirty="0" smtClean="0"/>
              <a:t> </a:t>
            </a:r>
            <a:endParaRPr lang="ru-RU" u="sng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4286248" y="3286124"/>
            <a:ext cx="50687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i="1" u="sng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ч</a:t>
            </a:r>
            <a:endParaRPr lang="ru-RU" sz="4400" b="1" i="1" u="sng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4714876" y="5643578"/>
            <a:ext cx="51488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i="1" u="sng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о</a:t>
            </a:r>
            <a:endParaRPr lang="ru-RU" sz="4400" b="1" i="1" u="sng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3286116" y="5786454"/>
            <a:ext cx="53251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i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Р</a:t>
            </a:r>
            <a:endParaRPr lang="ru-RU" sz="4400" b="1" i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4214810" y="5643578"/>
            <a:ext cx="411547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i="1" u="sng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м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4714876" y="3286124"/>
            <a:ext cx="51488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i="1" u="sng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о</a:t>
            </a:r>
            <a:endParaRPr lang="ru-RU" sz="4400" b="1" i="1" u="sng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43570" y="5786454"/>
            <a:ext cx="500066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3" name="Прямоугольник 42"/>
          <p:cNvSpPr/>
          <p:nvPr/>
        </p:nvSpPr>
        <p:spPr>
          <a:xfrm>
            <a:off x="5643570" y="5643578"/>
            <a:ext cx="51167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i="1" u="sng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а</a:t>
            </a:r>
            <a:endParaRPr lang="ru-RU" sz="4400" b="1" i="1" u="sng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5072066" y="5715016"/>
            <a:ext cx="7143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i="1" u="sng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Н</a:t>
            </a:r>
            <a:endParaRPr lang="ru-RU" sz="3600" b="1" i="1" u="sng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3786182" y="5643578"/>
            <a:ext cx="28575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i="1" u="sng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е</a:t>
            </a:r>
            <a:endParaRPr lang="ru-RU" sz="4400" b="1" i="1" u="sng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928662" y="6088559"/>
            <a:ext cx="49404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i="1" u="sng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в</a:t>
            </a:r>
            <a:endParaRPr lang="ru-RU" sz="4400" b="1" i="1" u="sng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1357290" y="6088559"/>
            <a:ext cx="42862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i="1" u="sng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и</a:t>
            </a:r>
            <a:endParaRPr lang="ru-RU" sz="4400" b="1" i="1" u="sng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1857356" y="6088559"/>
            <a:ext cx="3097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i="1" u="sng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о</a:t>
            </a:r>
            <a:endParaRPr lang="ru-RU" sz="4400" b="1" i="1" u="sng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2357422" y="6088559"/>
            <a:ext cx="50847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i="1" u="sng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л</a:t>
            </a:r>
            <a:endParaRPr lang="ru-RU" sz="4400" b="1" i="1" u="sng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pic>
        <p:nvPicPr>
          <p:cNvPr id="9" name="Рисунок 8" descr="skripka08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39011" y="714356"/>
            <a:ext cx="2204989" cy="55007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3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3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3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4" grpId="0"/>
      <p:bldP spid="4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Вход в класс под музыку Дж.Граппели.</a:t>
            </a:r>
          </a:p>
          <a:p>
            <a:r>
              <a:rPr lang="ru-RU" dirty="0" smtClean="0"/>
              <a:t> Вопросы ученикам о солирующем инструменте(голос скрипки ), настроении музыки, стиле, жанре (джазовая композиция).</a:t>
            </a:r>
          </a:p>
          <a:p>
            <a:r>
              <a:rPr lang="ru-RU" dirty="0" smtClean="0"/>
              <a:t> Учитель: </a:t>
            </a:r>
            <a:r>
              <a:rPr lang="ru-RU" sz="3200" b="1" i="1" dirty="0" smtClean="0"/>
              <a:t>«</a:t>
            </a:r>
            <a:r>
              <a:rPr lang="ru-RU" i="1" dirty="0" smtClean="0"/>
              <a:t> </a:t>
            </a:r>
            <a:r>
              <a:rPr lang="ru-RU" sz="3200" b="1" i="1" dirty="0" smtClean="0"/>
              <a:t>Джаз-искусство импровизации. Тема  нашего урока… »</a:t>
            </a:r>
          </a:p>
          <a:p>
            <a:r>
              <a:rPr lang="ru-RU" dirty="0" smtClean="0"/>
              <a:t> Открывается  слайд.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Урок-импровизация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Учитель: </a:t>
            </a:r>
            <a:r>
              <a:rPr lang="ru-RU" sz="3200" b="1" i="1" dirty="0" smtClean="0"/>
              <a:t>« У этих уникальных, бесценных старинных скрипок, созданных умелыми руками итальянских мастеров, своя жизнь, своя удивительная судьба…Я хочу поведать вам историю одной скрипки…»</a:t>
            </a:r>
          </a:p>
          <a:p>
            <a:r>
              <a:rPr lang="ru-RU" dirty="0" smtClean="0"/>
              <a:t>Открывается следующий слайд, звучит музыка.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kripka v futlare.jpg"/>
          <p:cNvPicPr>
            <a:picLocks noChangeAspect="1"/>
          </p:cNvPicPr>
          <p:nvPr/>
        </p:nvPicPr>
        <p:blipFill>
          <a:blip r:embed="rId3">
            <a:lum bright="-10000"/>
          </a:blip>
          <a:stretch>
            <a:fillRect/>
          </a:stretch>
        </p:blipFill>
        <p:spPr>
          <a:xfrm>
            <a:off x="0" y="72377"/>
            <a:ext cx="7643834" cy="6785623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bliqueTopLeft"/>
            <a:lightRig rig="threePt" dir="t"/>
          </a:scene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7239000" cy="1143000"/>
          </a:xfrm>
          <a:effectLst>
            <a:glow rad="228600">
              <a:srgbClr val="002060">
                <a:alpha val="40000"/>
              </a:srgb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>
            <a:normAutofit fontScale="90000"/>
          </a:bodyPr>
          <a:lstStyle/>
          <a:p>
            <a:r>
              <a:rPr lang="ru-RU" sz="4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Массне «Размышление</a:t>
            </a:r>
            <a:r>
              <a:rPr lang="ru-RU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»</a:t>
            </a:r>
            <a:endParaRPr lang="ru-RU" sz="4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9416"/>
            <a:ext cx="9144000" cy="48463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60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  Мелодекламация</a:t>
            </a:r>
          </a:p>
          <a:p>
            <a:pPr>
              <a:buNone/>
            </a:pPr>
            <a:r>
              <a:rPr lang="ru-RU" sz="60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        </a:t>
            </a:r>
            <a:r>
              <a:rPr lang="ru-RU" sz="60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Л.</a:t>
            </a:r>
            <a:r>
              <a:rPr lang="ru-RU" sz="6000" i="1" dirty="0" smtClean="0">
                <a:solidFill>
                  <a:srgbClr val="FFC000"/>
                </a:solidFill>
                <a:latin typeface="Trebuchet MS" pitchFamily="34" charset="0"/>
              </a:rPr>
              <a:t>Васенин</a:t>
            </a:r>
            <a:r>
              <a:rPr lang="ru-RU" sz="6000" i="1" dirty="0" smtClean="0">
                <a:solidFill>
                  <a:schemeClr val="accent5">
                    <a:lumMod val="75000"/>
                  </a:schemeClr>
                </a:solidFill>
                <a:latin typeface="Trebuchet MS" pitchFamily="34" charset="0"/>
              </a:rPr>
              <a:t> </a:t>
            </a:r>
          </a:p>
          <a:p>
            <a:pPr>
              <a:buNone/>
            </a:pPr>
            <a:endParaRPr lang="ru-RU" sz="6000" i="1" dirty="0" smtClean="0">
              <a:solidFill>
                <a:schemeClr val="accent5">
                  <a:lumMod val="75000"/>
                </a:schemeClr>
              </a:solidFill>
              <a:latin typeface="Trebuchet MS" pitchFamily="34" charset="0"/>
            </a:endParaRPr>
          </a:p>
          <a:p>
            <a:pPr>
              <a:buNone/>
            </a:pPr>
            <a:r>
              <a:rPr lang="ru-RU" sz="6000" i="1" dirty="0" smtClean="0">
                <a:solidFill>
                  <a:srgbClr val="FFC000"/>
                </a:solidFill>
                <a:latin typeface="Trebuchet MS" pitchFamily="34" charset="0"/>
              </a:rPr>
              <a:t>«Расстроенная скрипка»</a:t>
            </a:r>
            <a:endParaRPr lang="ru-RU" sz="6000" i="1" dirty="0">
              <a:solidFill>
                <a:srgbClr val="FFC000"/>
              </a:solidFill>
              <a:latin typeface="Trebuchet MS" pitchFamily="34" charset="0"/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400"/>
                            </p:stCondLst>
                            <p:childTnLst>
                              <p:par>
                                <p:cTn id="11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700"/>
                            </p:stCondLst>
                            <p:childTnLst>
                              <p:par>
                                <p:cTn id="17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500"/>
                            </p:stCondLst>
                            <p:childTnLst>
                              <p:par>
                                <p:cTn id="23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kripka v futlar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439" y="285728"/>
            <a:ext cx="4704924" cy="63580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857752" y="-357214"/>
            <a:ext cx="8215338" cy="6000768"/>
          </a:xfrm>
        </p:spPr>
        <p:txBody>
          <a:bodyPr>
            <a:noAutofit/>
          </a:bodyPr>
          <a:lstStyle/>
          <a:p>
            <a:pPr>
              <a:buNone/>
            </a:pPr>
            <a:endParaRPr lang="ru-RU" sz="11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pPr>
              <a:buNone/>
            </a:pPr>
            <a:endParaRPr lang="ru-RU" sz="11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pPr>
              <a:buNone/>
            </a:pPr>
            <a:r>
              <a:rPr lang="ru-RU" sz="2000" b="1" i="1" dirty="0" smtClean="0">
                <a:solidFill>
                  <a:srgbClr val="D31B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</a:rPr>
              <a:t>Когда – то эта скрипка нежно пела…</a:t>
            </a:r>
          </a:p>
          <a:p>
            <a:pPr>
              <a:buNone/>
            </a:pPr>
            <a:r>
              <a:rPr lang="ru-RU" sz="2000" b="1" i="1" dirty="0" smtClean="0">
                <a:solidFill>
                  <a:srgbClr val="D31B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</a:rPr>
              <a:t>Давным – давно.</a:t>
            </a:r>
          </a:p>
          <a:p>
            <a:pPr>
              <a:buNone/>
            </a:pPr>
            <a:r>
              <a:rPr lang="ru-RU" sz="2000" b="1" i="1" dirty="0" smtClean="0">
                <a:solidFill>
                  <a:srgbClr val="D31B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</a:rPr>
              <a:t>Теперь – в футляре пыльном, не у дела,</a:t>
            </a:r>
          </a:p>
          <a:p>
            <a:pPr>
              <a:buNone/>
            </a:pPr>
            <a:r>
              <a:rPr lang="ru-RU" sz="2000" b="1" i="1" dirty="0" smtClean="0">
                <a:solidFill>
                  <a:srgbClr val="D31B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</a:rPr>
              <a:t>Там так темно!</a:t>
            </a:r>
          </a:p>
          <a:p>
            <a:pPr>
              <a:buNone/>
            </a:pPr>
            <a:r>
              <a:rPr lang="ru-RU" sz="2000" b="1" i="1" dirty="0" smtClean="0">
                <a:solidFill>
                  <a:srgbClr val="D31B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</a:rPr>
              <a:t>Когда – то брали эту скрипку руки,</a:t>
            </a:r>
          </a:p>
          <a:p>
            <a:pPr>
              <a:buNone/>
            </a:pPr>
            <a:r>
              <a:rPr lang="ru-RU" sz="2000" b="1" i="1" dirty="0" smtClean="0">
                <a:solidFill>
                  <a:srgbClr val="D31B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</a:rPr>
              <a:t>И в тишине – </a:t>
            </a:r>
          </a:p>
          <a:p>
            <a:pPr>
              <a:buNone/>
            </a:pPr>
            <a:r>
              <a:rPr lang="ru-RU" sz="2000" b="1" i="1" dirty="0" smtClean="0">
                <a:solidFill>
                  <a:srgbClr val="D31B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</a:rPr>
              <a:t>Мелодия плыла… Какие звуки!</a:t>
            </a:r>
          </a:p>
          <a:p>
            <a:pPr>
              <a:buNone/>
            </a:pPr>
            <a:r>
              <a:rPr lang="ru-RU" sz="2000" b="1" i="1" dirty="0" smtClean="0">
                <a:solidFill>
                  <a:srgbClr val="D31B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</a:rPr>
              <a:t>Теперь – их нет.</a:t>
            </a:r>
          </a:p>
          <a:p>
            <a:pPr>
              <a:buNone/>
            </a:pPr>
            <a:r>
              <a:rPr lang="ru-RU" sz="2000" b="1" i="1" dirty="0" smtClean="0">
                <a:solidFill>
                  <a:srgbClr val="D31B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</a:rPr>
              <a:t>В футляре – тесно. И печальны струны,</a:t>
            </a:r>
          </a:p>
          <a:p>
            <a:pPr>
              <a:buNone/>
            </a:pPr>
            <a:r>
              <a:rPr lang="ru-RU" sz="2000" b="1" i="1" dirty="0" smtClean="0">
                <a:solidFill>
                  <a:srgbClr val="D31B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</a:rPr>
              <a:t>И слышен плач.</a:t>
            </a:r>
          </a:p>
          <a:p>
            <a:pPr>
              <a:buNone/>
            </a:pPr>
            <a:r>
              <a:rPr lang="ru-RU" sz="2000" b="1" i="1" dirty="0" smtClean="0">
                <a:solidFill>
                  <a:srgbClr val="D31B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</a:rPr>
              <a:t>Остались в прошлом музыка и юность.</a:t>
            </a:r>
          </a:p>
          <a:p>
            <a:pPr>
              <a:buNone/>
            </a:pPr>
            <a:r>
              <a:rPr lang="ru-RU" sz="2000" b="1" i="1" dirty="0" smtClean="0">
                <a:solidFill>
                  <a:srgbClr val="D31B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</a:rPr>
              <a:t>А где – скрипач?</a:t>
            </a:r>
          </a:p>
          <a:p>
            <a:pPr>
              <a:buNone/>
            </a:pPr>
            <a:r>
              <a:rPr lang="ru-RU" sz="2000" b="1" i="1" dirty="0" smtClean="0">
                <a:solidFill>
                  <a:srgbClr val="D31B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</a:rPr>
              <a:t>Лишь он подарит скрипке исцеленье,</a:t>
            </a:r>
          </a:p>
          <a:p>
            <a:pPr>
              <a:buNone/>
            </a:pPr>
            <a:r>
              <a:rPr lang="ru-RU" sz="2000" b="1" i="1" dirty="0" smtClean="0">
                <a:solidFill>
                  <a:srgbClr val="D31B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</a:rPr>
              <a:t>Чтоб снова петь.</a:t>
            </a:r>
          </a:p>
          <a:p>
            <a:pPr>
              <a:buNone/>
            </a:pPr>
            <a:r>
              <a:rPr lang="ru-RU" sz="2000" b="1" i="1" dirty="0" smtClean="0">
                <a:solidFill>
                  <a:srgbClr val="D31B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</a:rPr>
              <a:t>Для скрипки только в музыке спасенье,</a:t>
            </a:r>
          </a:p>
          <a:p>
            <a:pPr>
              <a:buNone/>
            </a:pPr>
            <a:r>
              <a:rPr lang="ru-RU" sz="2000" b="1" i="1" dirty="0" smtClean="0">
                <a:solidFill>
                  <a:srgbClr val="D31B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</a:rPr>
              <a:t>Иначе – смерть.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6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6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6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2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6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8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6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4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6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3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6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6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6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82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6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8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6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34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6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6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6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86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6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12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6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38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6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64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6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9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6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571868" y="285728"/>
            <a:ext cx="571507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D31B61"/>
                </a:solidFill>
                <a:latin typeface="Mistral" pitchFamily="66" charset="0"/>
              </a:rPr>
              <a:t>Никто не знает как в футляре плохо,</a:t>
            </a:r>
          </a:p>
          <a:p>
            <a:r>
              <a:rPr lang="ru-RU" sz="2800" dirty="0" smtClean="0">
                <a:solidFill>
                  <a:srgbClr val="D31B61"/>
                </a:solidFill>
                <a:latin typeface="Mistral" pitchFamily="66" charset="0"/>
              </a:rPr>
              <a:t>Кому сказать?</a:t>
            </a:r>
          </a:p>
          <a:p>
            <a:r>
              <a:rPr lang="ru-RU" sz="2800" dirty="0" smtClean="0">
                <a:solidFill>
                  <a:srgbClr val="D31B61"/>
                </a:solidFill>
                <a:latin typeface="Mistral" pitchFamily="66" charset="0"/>
              </a:rPr>
              <a:t>И кто, услышав скрипки старой вздохи,</a:t>
            </a:r>
          </a:p>
          <a:p>
            <a:r>
              <a:rPr lang="ru-RU" sz="2800" dirty="0" smtClean="0">
                <a:solidFill>
                  <a:srgbClr val="D31B61"/>
                </a:solidFill>
                <a:latin typeface="Mistral" pitchFamily="66" charset="0"/>
              </a:rPr>
              <a:t>Придёт спасать?</a:t>
            </a:r>
          </a:p>
          <a:p>
            <a:r>
              <a:rPr lang="ru-RU" sz="2800" dirty="0" smtClean="0">
                <a:solidFill>
                  <a:srgbClr val="D31B61"/>
                </a:solidFill>
                <a:latin typeface="Mistral" pitchFamily="66" charset="0"/>
              </a:rPr>
              <a:t>Скрипач достал ту скрипку из футляра,</a:t>
            </a:r>
          </a:p>
          <a:p>
            <a:r>
              <a:rPr lang="ru-RU" sz="2800" dirty="0" smtClean="0">
                <a:solidFill>
                  <a:srgbClr val="D31B61"/>
                </a:solidFill>
                <a:latin typeface="Mistral" pitchFamily="66" charset="0"/>
              </a:rPr>
              <a:t>Ей жизнь вернул.</a:t>
            </a:r>
          </a:p>
          <a:p>
            <a:r>
              <a:rPr lang="ru-RU" sz="2800" dirty="0" smtClean="0">
                <a:solidFill>
                  <a:srgbClr val="D31B61"/>
                </a:solidFill>
                <a:latin typeface="Mistral" pitchFamily="66" charset="0"/>
              </a:rPr>
              <a:t>Чтоб музыку извлечь, над скрипкой старой</a:t>
            </a:r>
          </a:p>
          <a:p>
            <a:r>
              <a:rPr lang="ru-RU" sz="2800" dirty="0" smtClean="0">
                <a:solidFill>
                  <a:srgbClr val="D31B61"/>
                </a:solidFill>
                <a:latin typeface="Mistral" pitchFamily="66" charset="0"/>
              </a:rPr>
              <a:t>Рукой взмахнул – </a:t>
            </a:r>
          </a:p>
          <a:p>
            <a:r>
              <a:rPr lang="ru-RU" sz="2800" dirty="0" smtClean="0">
                <a:solidFill>
                  <a:srgbClr val="D31B61"/>
                </a:solidFill>
                <a:latin typeface="Mistral" pitchFamily="66" charset="0"/>
              </a:rPr>
              <a:t>И бережно коснулся струн скрипичных</a:t>
            </a:r>
          </a:p>
          <a:p>
            <a:r>
              <a:rPr lang="ru-RU" sz="2800" dirty="0" smtClean="0">
                <a:solidFill>
                  <a:srgbClr val="D31B61"/>
                </a:solidFill>
                <a:latin typeface="Mistral" pitchFamily="66" charset="0"/>
              </a:rPr>
              <a:t>Своим смычком…</a:t>
            </a:r>
          </a:p>
          <a:p>
            <a:r>
              <a:rPr lang="ru-RU" sz="2800" dirty="0" smtClean="0">
                <a:solidFill>
                  <a:srgbClr val="D31B61"/>
                </a:solidFill>
                <a:latin typeface="Mistral" pitchFamily="66" charset="0"/>
              </a:rPr>
              <a:t>Звучала музыка… Всё просто и обычно.</a:t>
            </a:r>
          </a:p>
          <a:p>
            <a:r>
              <a:rPr lang="ru-RU" sz="2800" dirty="0" smtClean="0">
                <a:solidFill>
                  <a:srgbClr val="D31B61"/>
                </a:solidFill>
                <a:latin typeface="Mistral" pitchFamily="66" charset="0"/>
              </a:rPr>
              <a:t>А в сердце – ком.</a:t>
            </a:r>
            <a:endParaRPr lang="ru-RU" sz="2800" dirty="0">
              <a:solidFill>
                <a:srgbClr val="D31B61"/>
              </a:solidFill>
              <a:latin typeface="Mistral" pitchFamily="66" charset="0"/>
            </a:endParaRPr>
          </a:p>
        </p:txBody>
      </p:sp>
      <p:pic>
        <p:nvPicPr>
          <p:cNvPr id="1026" name="Picture 2" descr="F:\для музфака\IMG_08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42852"/>
            <a:ext cx="3326786" cy="6572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1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Беседа с учащимися о стихах, о музыке, искусстве мелодекламации.</a:t>
            </a:r>
          </a:p>
          <a:p>
            <a:r>
              <a:rPr lang="ru-RU" dirty="0" smtClean="0"/>
              <a:t>Учитель: </a:t>
            </a:r>
            <a:r>
              <a:rPr lang="ru-RU" sz="3200" b="1" i="1" dirty="0" smtClean="0"/>
              <a:t>«О чём стихи? Какая скрипка ,что она делает? Как автор относится к скрипке? О какой скрипке мы вспоминаем, слушая стихи?»</a:t>
            </a:r>
          </a:p>
          <a:p>
            <a:r>
              <a:rPr lang="ru-RU" dirty="0" smtClean="0"/>
              <a:t>Ответы учащихся.</a:t>
            </a:r>
          </a:p>
          <a:p>
            <a:r>
              <a:rPr lang="ru-RU" dirty="0" smtClean="0"/>
              <a:t>Открывается следующий слайд.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vio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7554" y="214290"/>
            <a:ext cx="6027056" cy="6500834"/>
          </a:xfrm>
          <a:prstGeom prst="rect">
            <a:avLst/>
          </a:prstGeom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  <a:softEdge rad="112500"/>
          </a:effectLst>
        </p:spPr>
      </p:pic>
      <p:pic>
        <p:nvPicPr>
          <p:cNvPr id="4" name="Содержимое 3" descr="Paganini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85720" y="500042"/>
            <a:ext cx="3321545" cy="6072206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softEdge rad="112500"/>
          </a:effectLst>
          <a:scene3d>
            <a:camera prst="perspectiveContrastingRightFacing"/>
            <a:lightRig rig="threePt" dir="t"/>
          </a:scene3d>
          <a:sp3d>
            <a:bevelT w="139700" h="139700" prst="divot"/>
          </a:sp3d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7158" y="1357298"/>
            <a:ext cx="8229600" cy="2000264"/>
          </a:xfrm>
          <a:ln w="34925"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softEdge rad="12700"/>
          </a:effectLst>
          <a:scene3d>
            <a:camera prst="isometricOffAxis2Right"/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>
            <a:noAutofit/>
          </a:bodyPr>
          <a:lstStyle/>
          <a:p>
            <a:pPr>
              <a:tabLst>
                <a:tab pos="3767138" algn="l"/>
              </a:tabLst>
            </a:pPr>
            <a:r>
              <a:rPr lang="ru-RU" sz="96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nstantia" pitchFamily="18" charset="0"/>
              </a:rPr>
              <a:t>Расстроенная скрипка</a:t>
            </a:r>
            <a:endParaRPr lang="ru-RU" sz="9600" dirty="0">
              <a:solidFill>
                <a:schemeClr val="accent2">
                  <a:lumMod val="60000"/>
                  <a:lumOff val="40000"/>
                </a:schemeClr>
              </a:solidFill>
              <a:latin typeface="Constantia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Учитель: </a:t>
            </a:r>
            <a:r>
              <a:rPr lang="ru-RU" sz="3200" b="1" i="1" dirty="0" smtClean="0"/>
              <a:t>« Назовите имя величайшего скрипача всех времён и народов, виртуозного гениального исполнителя и композитора.»</a:t>
            </a:r>
          </a:p>
          <a:p>
            <a:r>
              <a:rPr lang="ru-RU" dirty="0" smtClean="0"/>
              <a:t>Ответы учащихся.</a:t>
            </a:r>
          </a:p>
          <a:p>
            <a:r>
              <a:rPr lang="ru-RU" dirty="0" smtClean="0"/>
              <a:t>Открывается следующий слайд.     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2143116"/>
            <a:ext cx="6927964" cy="5000636"/>
          </a:xfrm>
          <a:prstGeom prst="rect">
            <a:avLst/>
          </a:prstGeom>
          <a:ln>
            <a:solidFill>
              <a:schemeClr val="accent1"/>
            </a:solidFill>
          </a:ln>
          <a:effectLst>
            <a:softEdge rad="317500"/>
          </a:effectLst>
        </p:spPr>
      </p:pic>
      <p:sp>
        <p:nvSpPr>
          <p:cNvPr id="13" name="7-конечная звезда 12"/>
          <p:cNvSpPr/>
          <p:nvPr/>
        </p:nvSpPr>
        <p:spPr>
          <a:xfrm>
            <a:off x="357158" y="1428736"/>
            <a:ext cx="914400" cy="842962"/>
          </a:xfrm>
          <a:prstGeom prst="star7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2844" y="0"/>
            <a:ext cx="8229600" cy="1219200"/>
          </a:xfrm>
          <a:ln>
            <a:solidFill>
              <a:schemeClr val="accent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4400" i="1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</a:rPr>
              <a:t>Подумай, вспомни, реши…</a:t>
            </a:r>
            <a:endParaRPr lang="ru-RU" sz="4400" i="1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nstantia" pitchFamily="18" charset="0"/>
            </a:endParaRPr>
          </a:p>
        </p:txBody>
      </p:sp>
      <p:cxnSp>
        <p:nvCxnSpPr>
          <p:cNvPr id="15" name="Скругленная соединительная линия 14"/>
          <p:cNvCxnSpPr/>
          <p:nvPr/>
        </p:nvCxnSpPr>
        <p:spPr>
          <a:xfrm>
            <a:off x="1357290" y="2428868"/>
            <a:ext cx="914400" cy="914400"/>
          </a:xfrm>
          <a:prstGeom prst="curved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7-конечная звезда 15"/>
          <p:cNvSpPr/>
          <p:nvPr/>
        </p:nvSpPr>
        <p:spPr>
          <a:xfrm>
            <a:off x="2786050" y="1714488"/>
            <a:ext cx="914400" cy="914400"/>
          </a:xfrm>
          <a:prstGeom prst="star7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7-конечная звезда 16"/>
          <p:cNvSpPr/>
          <p:nvPr/>
        </p:nvSpPr>
        <p:spPr>
          <a:xfrm>
            <a:off x="5715008" y="3643314"/>
            <a:ext cx="914400" cy="1000132"/>
          </a:xfrm>
          <a:prstGeom prst="star7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19" name="Скругленная соединительная линия 18"/>
          <p:cNvCxnSpPr/>
          <p:nvPr/>
        </p:nvCxnSpPr>
        <p:spPr>
          <a:xfrm>
            <a:off x="4643438" y="1928802"/>
            <a:ext cx="914400" cy="914400"/>
          </a:xfrm>
          <a:prstGeom prst="curved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Скругленная соединительная линия 20"/>
          <p:cNvCxnSpPr/>
          <p:nvPr/>
        </p:nvCxnSpPr>
        <p:spPr>
          <a:xfrm>
            <a:off x="6500826" y="3143248"/>
            <a:ext cx="914400" cy="914400"/>
          </a:xfrm>
          <a:prstGeom prst="curved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2143108" y="4357694"/>
            <a:ext cx="761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857356" y="4214818"/>
            <a:ext cx="46038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i="1" u="sng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с</a:t>
            </a:r>
            <a:endParaRPr lang="ru-RU" sz="4400" b="1" i="1" u="sng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571736" y="4500570"/>
            <a:ext cx="15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т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285984" y="4286256"/>
            <a:ext cx="60305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i="1" u="sng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т</a:t>
            </a:r>
            <a:endParaRPr lang="ru-RU" sz="3600" b="1" i="1" u="sng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857488" y="4357694"/>
            <a:ext cx="4683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i="1" u="sng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Р</a:t>
            </a:r>
            <a:endParaRPr lang="ru-RU" sz="3600" b="1" i="1" u="sng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286116" y="4214818"/>
            <a:ext cx="54213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i="1" u="sng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у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3643306" y="4286256"/>
            <a:ext cx="6543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i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i="1" u="sng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Н</a:t>
            </a:r>
            <a:endParaRPr lang="ru-RU" sz="3200" b="1" i="1" u="sng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214810" y="4214818"/>
            <a:ext cx="51167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i="1" u="sng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а</a:t>
            </a:r>
            <a:endParaRPr lang="ru-RU" sz="4400" b="1" i="1" u="sng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2786050" y="6088559"/>
            <a:ext cx="51167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i="1" u="sng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а</a:t>
            </a:r>
            <a:endParaRPr lang="ru-RU" sz="4400" b="1" i="1" u="sng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857488" y="3214686"/>
            <a:ext cx="46038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i="1" u="sng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с</a:t>
            </a:r>
            <a:endParaRPr lang="ru-RU" sz="4400" b="1" i="1" u="sng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5214942" y="3214686"/>
            <a:ext cx="504361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i="1" u="sng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к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6050" y="5572140"/>
            <a:ext cx="504361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i="1" u="sng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к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2786050" y="4714884"/>
            <a:ext cx="39556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i="1" u="sng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и</a:t>
            </a:r>
            <a:endParaRPr lang="ru-RU" sz="4400" b="1" i="1" u="sng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2857488" y="5357826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2786050" y="5286388"/>
            <a:ext cx="58702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u="sng" dirty="0" smtClean="0">
                <a:solidFill>
                  <a:schemeClr val="accent5">
                    <a:lumMod val="75000"/>
                  </a:schemeClr>
                </a:solidFill>
                <a:latin typeface="Constantia" pitchFamily="18" charset="0"/>
              </a:rPr>
              <a:t>П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3286116" y="3214686"/>
            <a:ext cx="41154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i="1" u="sng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м</a:t>
            </a:r>
            <a:r>
              <a:rPr lang="ru-RU" sz="3600" dirty="0" smtClean="0"/>
              <a:t> </a:t>
            </a:r>
            <a:endParaRPr lang="ru-RU" sz="3600" dirty="0"/>
          </a:p>
        </p:txBody>
      </p:sp>
      <p:sp>
        <p:nvSpPr>
          <p:cNvPr id="39" name="Прямоугольник 38"/>
          <p:cNvSpPr/>
          <p:nvPr/>
        </p:nvSpPr>
        <p:spPr>
          <a:xfrm>
            <a:off x="3786182" y="3429000"/>
            <a:ext cx="57259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u="sng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Ы</a:t>
            </a:r>
            <a:endParaRPr lang="ru-RU" sz="2800" b="1" i="1" u="sng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2857488" y="3714752"/>
            <a:ext cx="504361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i="1" u="sng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к</a:t>
            </a:r>
            <a:r>
              <a:rPr lang="ru-RU" u="sng" dirty="0" smtClean="0"/>
              <a:t> </a:t>
            </a:r>
            <a:endParaRPr lang="ru-RU" u="sng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4286248" y="3214686"/>
            <a:ext cx="50687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i="1" u="sng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ч</a:t>
            </a:r>
            <a:endParaRPr lang="ru-RU" sz="4400" b="1" i="1" u="sng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4786314" y="5572140"/>
            <a:ext cx="51488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i="1" u="sng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о</a:t>
            </a:r>
            <a:endParaRPr lang="ru-RU" sz="4400" b="1" i="1" u="sng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3357554" y="5715016"/>
            <a:ext cx="4683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i="1" u="sng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Р</a:t>
            </a:r>
            <a:endParaRPr lang="ru-RU" sz="3600" b="1" i="1" u="sng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4214810" y="5572140"/>
            <a:ext cx="411547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i="1" u="sng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м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4714876" y="3214686"/>
            <a:ext cx="52290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i="1" u="sng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о</a:t>
            </a:r>
            <a:endParaRPr lang="ru-RU" sz="4400" b="1" i="1" u="sng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70" y="5786454"/>
            <a:ext cx="500066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3" name="Прямоугольник 42"/>
          <p:cNvSpPr/>
          <p:nvPr/>
        </p:nvSpPr>
        <p:spPr>
          <a:xfrm>
            <a:off x="5643570" y="5572140"/>
            <a:ext cx="51167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i="1" u="sng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а</a:t>
            </a:r>
            <a:endParaRPr lang="ru-RU" sz="4400" b="1" i="1" u="sng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5214942" y="5214950"/>
            <a:ext cx="58702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i="1" u="sng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Н</a:t>
            </a:r>
            <a:endParaRPr lang="ru-RU" sz="3600" b="1" i="1" u="sng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3857620" y="5572140"/>
            <a:ext cx="28575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i="1" u="sng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е</a:t>
            </a:r>
            <a:endParaRPr lang="ru-RU" sz="4400" b="1" i="1" u="sng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3357554" y="5143512"/>
            <a:ext cx="48122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i="1" u="sng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а</a:t>
            </a:r>
            <a:endParaRPr lang="ru-RU" sz="4000" b="1" i="1" u="sng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4286248" y="5143512"/>
            <a:ext cx="48122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i="1" u="sng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а</a:t>
            </a:r>
            <a:endParaRPr lang="ru-RU" sz="4000" b="1" i="1" u="sng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4714876" y="4786322"/>
            <a:ext cx="58702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i="1" u="sng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Н</a:t>
            </a:r>
            <a:endParaRPr lang="ru-RU" sz="3600" b="1" i="1" u="sng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5572132" y="5214950"/>
            <a:ext cx="61106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i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i="1" u="sng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Н</a:t>
            </a:r>
            <a:endParaRPr lang="ru-RU" sz="3600" b="1" i="1" u="sng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5357818" y="5429264"/>
            <a:ext cx="3241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и</a:t>
            </a:r>
            <a:endParaRPr lang="ru-RU" dirty="0"/>
          </a:p>
        </p:txBody>
      </p:sp>
      <p:sp>
        <p:nvSpPr>
          <p:cNvPr id="50" name="Прямоугольник 49"/>
          <p:cNvSpPr/>
          <p:nvPr/>
        </p:nvSpPr>
        <p:spPr>
          <a:xfrm>
            <a:off x="6215074" y="5357826"/>
            <a:ext cx="3241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и</a:t>
            </a:r>
            <a:endParaRPr lang="ru-RU" dirty="0"/>
          </a:p>
        </p:txBody>
      </p:sp>
      <p:sp>
        <p:nvSpPr>
          <p:cNvPr id="51" name="Прямоугольник 50"/>
          <p:cNvSpPr/>
          <p:nvPr/>
        </p:nvSpPr>
        <p:spPr>
          <a:xfrm>
            <a:off x="5214942" y="5143512"/>
            <a:ext cx="50206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i="1" u="sng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и</a:t>
            </a:r>
            <a:endParaRPr lang="ru-RU" sz="4000" b="1" i="1" u="sng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6215074" y="5143512"/>
            <a:ext cx="50206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i="1" u="sng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и</a:t>
            </a:r>
            <a:endParaRPr lang="ru-RU" sz="4000" b="1" i="1" u="sng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3929058" y="5429264"/>
            <a:ext cx="3393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г </a:t>
            </a:r>
            <a:endParaRPr lang="ru-RU" dirty="0"/>
          </a:p>
        </p:txBody>
      </p:sp>
      <p:sp>
        <p:nvSpPr>
          <p:cNvPr id="54" name="Прямоугольник 53"/>
          <p:cNvSpPr/>
          <p:nvPr/>
        </p:nvSpPr>
        <p:spPr>
          <a:xfrm>
            <a:off x="3857620" y="5143512"/>
            <a:ext cx="56938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i="1" u="sng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г</a:t>
            </a:r>
            <a:r>
              <a:rPr lang="ru-RU" sz="4000" b="1" i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4000" b="1" i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928662" y="6088559"/>
            <a:ext cx="49404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i="1" u="sng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в</a:t>
            </a:r>
            <a:endParaRPr lang="ru-RU" sz="4400" b="1" i="1" u="sng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1357290" y="6088559"/>
            <a:ext cx="42862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i="1" u="sng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и</a:t>
            </a:r>
            <a:endParaRPr lang="ru-RU" sz="4400" b="1" i="1" u="sng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1857356" y="6088559"/>
            <a:ext cx="3097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i="1" u="sng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о</a:t>
            </a:r>
            <a:endParaRPr lang="ru-RU" sz="4400" b="1" i="1" u="sng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2357422" y="6088559"/>
            <a:ext cx="50847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i="1" u="sng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л</a:t>
            </a:r>
            <a:endParaRPr lang="ru-RU" sz="4400" b="1" i="1" u="sng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pic>
        <p:nvPicPr>
          <p:cNvPr id="9" name="Рисунок 8" descr="skripka0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9011" y="785794"/>
            <a:ext cx="2204989" cy="55007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3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3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3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3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5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5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Учитель: </a:t>
            </a:r>
            <a:r>
              <a:rPr lang="ru-RU" sz="3200" b="1" i="1" dirty="0" smtClean="0"/>
              <a:t>« Никколо Паганини блестяще играл на скрипке, обладал самой совершенной, непревзойдённой техникой игры на этом инструменте. А как называется приём игры на скрипке, когда звук извлекается не смычком, а щипком, пальцами?»</a:t>
            </a:r>
          </a:p>
          <a:p>
            <a:r>
              <a:rPr lang="ru-RU" dirty="0" smtClean="0"/>
              <a:t>Ответы учащихся.</a:t>
            </a:r>
          </a:p>
          <a:p>
            <a:r>
              <a:rPr lang="ru-RU" dirty="0" smtClean="0"/>
              <a:t>Открывается следующий слайд.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7-конечная звезда 12"/>
          <p:cNvSpPr/>
          <p:nvPr/>
        </p:nvSpPr>
        <p:spPr>
          <a:xfrm>
            <a:off x="357158" y="1428736"/>
            <a:ext cx="914400" cy="842962"/>
          </a:xfrm>
          <a:prstGeom prst="star7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2143116"/>
            <a:ext cx="6927964" cy="5000636"/>
          </a:xfrm>
          <a:prstGeom prst="rect">
            <a:avLst/>
          </a:prstGeom>
          <a:ln>
            <a:solidFill>
              <a:schemeClr val="accent1"/>
            </a:solidFill>
          </a:ln>
          <a:effectLst>
            <a:softEdge rad="317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2844" y="0"/>
            <a:ext cx="8229600" cy="1219200"/>
          </a:xfrm>
          <a:ln>
            <a:solidFill>
              <a:schemeClr val="accent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4400" i="1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</a:rPr>
              <a:t>Подумай, вспомни, реши…</a:t>
            </a:r>
            <a:endParaRPr lang="ru-RU" sz="4400" i="1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nstantia" pitchFamily="18" charset="0"/>
            </a:endParaRPr>
          </a:p>
        </p:txBody>
      </p:sp>
      <p:cxnSp>
        <p:nvCxnSpPr>
          <p:cNvPr id="15" name="Скругленная соединительная линия 14"/>
          <p:cNvCxnSpPr/>
          <p:nvPr/>
        </p:nvCxnSpPr>
        <p:spPr>
          <a:xfrm>
            <a:off x="1357290" y="2428868"/>
            <a:ext cx="914400" cy="914400"/>
          </a:xfrm>
          <a:prstGeom prst="curved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7-конечная звезда 15"/>
          <p:cNvSpPr/>
          <p:nvPr/>
        </p:nvSpPr>
        <p:spPr>
          <a:xfrm>
            <a:off x="2786050" y="1714488"/>
            <a:ext cx="914400" cy="914400"/>
          </a:xfrm>
          <a:prstGeom prst="star7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7-конечная звезда 16"/>
          <p:cNvSpPr/>
          <p:nvPr/>
        </p:nvSpPr>
        <p:spPr>
          <a:xfrm>
            <a:off x="5715008" y="3643314"/>
            <a:ext cx="914400" cy="1000132"/>
          </a:xfrm>
          <a:prstGeom prst="star7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19" name="Скругленная соединительная линия 18"/>
          <p:cNvCxnSpPr/>
          <p:nvPr/>
        </p:nvCxnSpPr>
        <p:spPr>
          <a:xfrm>
            <a:off x="4643438" y="1928802"/>
            <a:ext cx="914400" cy="914400"/>
          </a:xfrm>
          <a:prstGeom prst="curved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Скругленная соединительная линия 20"/>
          <p:cNvCxnSpPr/>
          <p:nvPr/>
        </p:nvCxnSpPr>
        <p:spPr>
          <a:xfrm>
            <a:off x="6500826" y="3143248"/>
            <a:ext cx="914400" cy="914400"/>
          </a:xfrm>
          <a:prstGeom prst="curved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2143108" y="4357694"/>
            <a:ext cx="761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857356" y="4214818"/>
            <a:ext cx="46038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i="1" u="sng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с</a:t>
            </a:r>
            <a:endParaRPr lang="ru-RU" sz="4400" b="1" i="1" u="sng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571736" y="4500570"/>
            <a:ext cx="15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т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285984" y="4214818"/>
            <a:ext cx="69762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i="1" u="sng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т</a:t>
            </a:r>
            <a:endParaRPr lang="ru-RU" sz="4400" b="1" i="1" u="sng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857488" y="4286256"/>
            <a:ext cx="6039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u="sng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Р</a:t>
            </a:r>
            <a:endParaRPr lang="ru-RU" sz="3600" b="1" i="1" u="sng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286116" y="4214818"/>
            <a:ext cx="54213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i="1" u="sng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у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3643306" y="4357694"/>
            <a:ext cx="6543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i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i="1" u="sng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Н</a:t>
            </a:r>
            <a:endParaRPr lang="ru-RU" sz="3600" b="1" i="1" u="sng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214810" y="4214818"/>
            <a:ext cx="51167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i="1" u="sng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а</a:t>
            </a:r>
            <a:endParaRPr lang="ru-RU" sz="4400" b="1" i="1" u="sng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2786050" y="6088559"/>
            <a:ext cx="51167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i="1" u="sng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а</a:t>
            </a:r>
            <a:endParaRPr lang="ru-RU" sz="4400" b="1" i="1" u="sng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857488" y="3214686"/>
            <a:ext cx="46038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i="1" u="sng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с</a:t>
            </a:r>
            <a:endParaRPr lang="ru-RU" sz="4400" b="1" i="1" u="sng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5214942" y="3214686"/>
            <a:ext cx="504361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i="1" u="sng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к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6050" y="5643578"/>
            <a:ext cx="504361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i="1" u="sng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к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2786050" y="4714884"/>
            <a:ext cx="39556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i="1" u="sng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и</a:t>
            </a:r>
            <a:endParaRPr lang="ru-RU" sz="4400" b="1" i="1" u="sng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2857488" y="5357826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2786050" y="5286388"/>
            <a:ext cx="58702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u="sng" dirty="0" smtClean="0">
                <a:solidFill>
                  <a:schemeClr val="accent5">
                    <a:lumMod val="75000"/>
                  </a:schemeClr>
                </a:solidFill>
                <a:latin typeface="Constantia" pitchFamily="18" charset="0"/>
              </a:rPr>
              <a:t>П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3286116" y="3214686"/>
            <a:ext cx="411547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i="1" u="sng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м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9" name="Прямоугольник 38"/>
          <p:cNvSpPr/>
          <p:nvPr/>
        </p:nvSpPr>
        <p:spPr>
          <a:xfrm>
            <a:off x="3786182" y="3429000"/>
            <a:ext cx="57259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u="sng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Ы</a:t>
            </a:r>
            <a:endParaRPr lang="ru-RU" sz="2800" b="1" i="1" u="sng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2857488" y="3714752"/>
            <a:ext cx="504361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i="1" u="sng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к</a:t>
            </a:r>
            <a:r>
              <a:rPr lang="ru-RU" u="sng" dirty="0" smtClean="0"/>
              <a:t> </a:t>
            </a:r>
            <a:endParaRPr lang="ru-RU" u="sng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4286248" y="3214686"/>
            <a:ext cx="50687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i="1" u="sng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ч</a:t>
            </a:r>
            <a:endParaRPr lang="ru-RU" sz="4400" b="1" i="1" u="sng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4786314" y="5572140"/>
            <a:ext cx="51488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i="1" u="sng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о</a:t>
            </a:r>
            <a:endParaRPr lang="ru-RU" sz="4400" b="1" i="1" u="sng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3286116" y="5715017"/>
            <a:ext cx="5000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u="sng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Р</a:t>
            </a:r>
            <a:endParaRPr lang="ru-RU" sz="3600" b="1" i="1" u="sng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4214810" y="5572140"/>
            <a:ext cx="411547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i="1" u="sng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м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4714876" y="3214686"/>
            <a:ext cx="51488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i="1" u="sng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о</a:t>
            </a:r>
            <a:endParaRPr lang="ru-RU" sz="4400" b="1" i="1" u="sng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70" y="5786454"/>
            <a:ext cx="500066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3" name="Прямоугольник 42"/>
          <p:cNvSpPr/>
          <p:nvPr/>
        </p:nvSpPr>
        <p:spPr>
          <a:xfrm>
            <a:off x="5643570" y="5643578"/>
            <a:ext cx="51167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i="1" u="sng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а</a:t>
            </a:r>
            <a:endParaRPr lang="ru-RU" sz="4400" b="1" i="1" u="sng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5214942" y="5286388"/>
            <a:ext cx="58702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i="1" u="sng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Н</a:t>
            </a:r>
            <a:endParaRPr lang="ru-RU" sz="3600" b="1" i="1" u="sng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3786182" y="5643578"/>
            <a:ext cx="28575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i="1" u="sng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е</a:t>
            </a:r>
            <a:endParaRPr lang="ru-RU" sz="4400" b="1" i="1" u="sng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3357554" y="5214950"/>
            <a:ext cx="48122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i="1" u="sng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а</a:t>
            </a:r>
            <a:endParaRPr lang="ru-RU" sz="4000" b="1" i="1" u="sng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4286248" y="5214950"/>
            <a:ext cx="48122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i="1" u="sng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а</a:t>
            </a:r>
            <a:endParaRPr lang="ru-RU" sz="4000" b="1" i="1" u="sng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4714876" y="4786322"/>
            <a:ext cx="51558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i="1" u="sng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Н</a:t>
            </a:r>
            <a:endParaRPr lang="ru-RU" sz="3600" b="1" i="1" u="sng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5643570" y="5214950"/>
            <a:ext cx="61106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i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i="1" u="sng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Н</a:t>
            </a:r>
            <a:endParaRPr lang="ru-RU" sz="3600" b="1" i="1" u="sng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5357818" y="5429264"/>
            <a:ext cx="3241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и</a:t>
            </a:r>
            <a:endParaRPr lang="ru-RU" dirty="0"/>
          </a:p>
        </p:txBody>
      </p:sp>
      <p:sp>
        <p:nvSpPr>
          <p:cNvPr id="50" name="Прямоугольник 49"/>
          <p:cNvSpPr/>
          <p:nvPr/>
        </p:nvSpPr>
        <p:spPr>
          <a:xfrm>
            <a:off x="6215074" y="5357826"/>
            <a:ext cx="3241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и</a:t>
            </a:r>
            <a:endParaRPr lang="ru-RU" dirty="0"/>
          </a:p>
        </p:txBody>
      </p:sp>
      <p:sp>
        <p:nvSpPr>
          <p:cNvPr id="51" name="Прямоугольник 50"/>
          <p:cNvSpPr/>
          <p:nvPr/>
        </p:nvSpPr>
        <p:spPr>
          <a:xfrm>
            <a:off x="5214942" y="5214950"/>
            <a:ext cx="50206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i="1" u="sng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и</a:t>
            </a:r>
            <a:endParaRPr lang="ru-RU" sz="4000" b="1" i="1" u="sng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6215074" y="5214950"/>
            <a:ext cx="50206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i="1" u="sng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и</a:t>
            </a:r>
            <a:endParaRPr lang="ru-RU" sz="4000" b="1" i="1" u="sng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3929058" y="5429264"/>
            <a:ext cx="3393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г </a:t>
            </a:r>
            <a:endParaRPr lang="ru-RU" dirty="0"/>
          </a:p>
        </p:txBody>
      </p:sp>
      <p:sp>
        <p:nvSpPr>
          <p:cNvPr id="54" name="Прямоугольник 53"/>
          <p:cNvSpPr/>
          <p:nvPr/>
        </p:nvSpPr>
        <p:spPr>
          <a:xfrm>
            <a:off x="3857620" y="5214950"/>
            <a:ext cx="54213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i="1" u="sng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г </a:t>
            </a:r>
            <a:endParaRPr lang="ru-RU" sz="4000" b="1" i="1" u="sng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928662" y="6088559"/>
            <a:ext cx="54785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i="1" u="sng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в</a:t>
            </a:r>
            <a:endParaRPr lang="ru-RU" sz="4400" b="1" i="1" u="sng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1357290" y="6088559"/>
            <a:ext cx="42862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i="1" u="sng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и</a:t>
            </a:r>
            <a:endParaRPr lang="ru-RU" sz="4400" b="1" i="1" u="sng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1857356" y="6088559"/>
            <a:ext cx="3097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i="1" u="sng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о</a:t>
            </a:r>
            <a:endParaRPr lang="ru-RU" sz="4400" b="1" i="1" u="sng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2357422" y="6088559"/>
            <a:ext cx="50847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i="1" u="sng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л</a:t>
            </a:r>
            <a:endParaRPr lang="ru-RU" sz="4400" b="1" i="1" u="sng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428596" y="3857628"/>
            <a:ext cx="6286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i="1" u="sng" dirty="0" smtClean="0">
                <a:solidFill>
                  <a:schemeClr val="accent5">
                    <a:lumMod val="75000"/>
                  </a:schemeClr>
                </a:solidFill>
                <a:latin typeface="Constantia" pitchFamily="18" charset="0"/>
              </a:rPr>
              <a:t>П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60" name="Прямоугольник 59"/>
          <p:cNvSpPr/>
          <p:nvPr/>
        </p:nvSpPr>
        <p:spPr>
          <a:xfrm>
            <a:off x="928662" y="3714752"/>
            <a:ext cx="42862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i="1" u="sng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и</a:t>
            </a:r>
            <a:endParaRPr lang="ru-RU" sz="4400" b="1" i="1" u="sng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1428728" y="3714752"/>
            <a:ext cx="42862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i="1" u="sng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ц</a:t>
            </a:r>
            <a:endParaRPr lang="ru-RU" sz="4400" b="1" i="1" u="sng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1928794" y="3714752"/>
            <a:ext cx="42862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i="1" u="sng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ц</a:t>
            </a:r>
            <a:endParaRPr lang="ru-RU" sz="4400" b="1" i="1" u="sng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2357422" y="3714752"/>
            <a:ext cx="42862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i="1" u="sng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и</a:t>
            </a:r>
            <a:endParaRPr lang="ru-RU" sz="4400" b="1" i="1" u="sng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3357554" y="3714752"/>
            <a:ext cx="51167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i="1" u="sng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а</a:t>
            </a:r>
            <a:endParaRPr lang="ru-RU" sz="4400" b="1" i="1" u="sng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3714744" y="3714752"/>
            <a:ext cx="50006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i="1" u="sng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т</a:t>
            </a:r>
            <a:endParaRPr lang="ru-RU" sz="4400" b="1" i="1" u="sng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4286248" y="3714752"/>
            <a:ext cx="51488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i="1" u="sng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о</a:t>
            </a:r>
            <a:endParaRPr lang="ru-RU" sz="4400" b="1" i="1" u="sng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pic>
        <p:nvPicPr>
          <p:cNvPr id="9" name="Рисунок 8" descr="skripka0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9011" y="785794"/>
            <a:ext cx="2204989" cy="55007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3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3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3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3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3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4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64" grpId="0"/>
      <p:bldP spid="66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Skripka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928802"/>
            <a:ext cx="9143999" cy="4929198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1538" y="2143116"/>
            <a:ext cx="8686816" cy="4500594"/>
          </a:xfrm>
        </p:spPr>
        <p:txBody>
          <a:bodyPr>
            <a:normAutofit fontScale="92500" lnSpcReduction="10000"/>
          </a:bodyPr>
          <a:lstStyle/>
          <a:p>
            <a:r>
              <a:rPr lang="ru-RU" sz="4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nstantia" pitchFamily="18" charset="0"/>
              </a:rPr>
              <a:t>Скрипка</a:t>
            </a:r>
          </a:p>
          <a:p>
            <a:endParaRPr lang="ru-RU" sz="4200" dirty="0" smtClean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endParaRPr lang="ru-RU" sz="4200" dirty="0" smtClean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endParaRPr lang="ru-RU" sz="4200" dirty="0" smtClean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endParaRPr lang="ru-RU" sz="4200" dirty="0" smtClean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endParaRPr lang="ru-RU" sz="4200" dirty="0" smtClean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r>
              <a:rPr lang="ru-RU" sz="56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nstantia" pitchFamily="18" charset="0"/>
              </a:rPr>
              <a:t>Импровизация</a:t>
            </a:r>
            <a:r>
              <a:rPr lang="ru-RU" sz="398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nstantia" pitchFamily="18" charset="0"/>
              </a:rPr>
              <a:t>  на тему</a:t>
            </a:r>
            <a:endParaRPr lang="ru-RU" sz="3980" b="1" i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20000"/>
                  <a:lumOff val="8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357158" y="0"/>
            <a:ext cx="8305800" cy="1981200"/>
          </a:xfrm>
        </p:spPr>
        <p:txBody>
          <a:bodyPr/>
          <a:lstStyle/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Constantia" pitchFamily="18" charset="0"/>
              </a:rPr>
              <a:t>В мире музыкальных инструментов</a:t>
            </a:r>
            <a:endParaRPr lang="ru-RU" dirty="0">
              <a:solidFill>
                <a:schemeClr val="accent3">
                  <a:lumMod val="50000"/>
                </a:schemeClr>
              </a:solidFill>
              <a:latin typeface="Constanti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2844" y="5643578"/>
            <a:ext cx="150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Учитель: </a:t>
            </a:r>
            <a:r>
              <a:rPr lang="ru-RU" sz="3200" b="1" i="1" dirty="0" smtClean="0"/>
              <a:t>« Давайте попробуем завершить наш синквейн о скрипке.»</a:t>
            </a:r>
          </a:p>
          <a:p>
            <a:r>
              <a:rPr lang="ru-RU" dirty="0" smtClean="0"/>
              <a:t>Ответы учащихся.</a:t>
            </a:r>
          </a:p>
          <a:p>
            <a:r>
              <a:rPr lang="ru-RU" dirty="0" smtClean="0"/>
              <a:t>Учитель: </a:t>
            </a:r>
            <a:r>
              <a:rPr lang="ru-RU" sz="3200" b="1" i="1" dirty="0" smtClean="0"/>
              <a:t>« А если  сочинить синквейн о гварнеринской скрипке, о Вдове Паганини?»</a:t>
            </a:r>
          </a:p>
          <a:p>
            <a:r>
              <a:rPr lang="ru-RU" dirty="0" smtClean="0"/>
              <a:t>Ответы учащихся.</a:t>
            </a:r>
          </a:p>
          <a:p>
            <a:r>
              <a:rPr lang="ru-RU" dirty="0" smtClean="0"/>
              <a:t>Открывается следующий слайд.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vio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000364" cy="2928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/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Franklin Gothic Medium" pitchFamily="34" charset="0"/>
              </a:rPr>
              <a:t>                     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Franklin Gothic Medium" pitchFamily="34" charset="0"/>
              </a:rPr>
              <a:t>      </a:t>
            </a:r>
            <a:r>
              <a:rPr lang="ru-RU" dirty="0" smtClean="0">
                <a:solidFill>
                  <a:srgbClr val="002060"/>
                </a:solidFill>
                <a:latin typeface="Franklin Gothic Medium" pitchFamily="34" charset="0"/>
              </a:rPr>
              <a:t>синквейн</a:t>
            </a:r>
            <a:endParaRPr lang="ru-RU" dirty="0">
              <a:solidFill>
                <a:srgbClr val="002060"/>
              </a:solidFill>
              <a:latin typeface="Franklin Gothic Medium" pitchFamily="34" charset="0"/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Franklin Gothic Medium" pitchFamily="34" charset="0"/>
              </a:rPr>
              <a:t>                         </a:t>
            </a:r>
            <a:r>
              <a:rPr lang="en-US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Franklin Gothic Medium" pitchFamily="34" charset="0"/>
              </a:rPr>
              <a:t>       </a:t>
            </a:r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Franklin Gothic Medium" pitchFamily="34" charset="0"/>
              </a:rPr>
              <a:t> Скрипка</a:t>
            </a:r>
            <a:endParaRPr lang="en-US" b="1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Franklin Gothic Medium" pitchFamily="34" charset="0"/>
            </a:endParaRPr>
          </a:p>
          <a:p>
            <a:pPr>
              <a:buNone/>
            </a:pPr>
            <a:endParaRPr lang="ru-RU" b="1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Franklin Gothic Medium" pitchFamily="34" charset="0"/>
            </a:endParaRPr>
          </a:p>
          <a:p>
            <a:pPr>
              <a:buNone/>
            </a:pPr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Franklin Gothic Medium" pitchFamily="34" charset="0"/>
              </a:rPr>
              <a:t>              </a:t>
            </a:r>
            <a:r>
              <a:rPr lang="en-US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Franklin Gothic Medium" pitchFamily="34" charset="0"/>
              </a:rPr>
              <a:t>            </a:t>
            </a:r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Franklin Gothic Medium" pitchFamily="34" charset="0"/>
              </a:rPr>
              <a:t> драгоценная,</a:t>
            </a:r>
            <a:r>
              <a:rPr lang="en-US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Franklin Gothic Medium" pitchFamily="34" charset="0"/>
              </a:rPr>
              <a:t> </a:t>
            </a:r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Franklin Gothic Medium" pitchFamily="34" charset="0"/>
              </a:rPr>
              <a:t>грустная,</a:t>
            </a:r>
            <a:endParaRPr lang="en-US" b="1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Franklin Gothic Medium" pitchFamily="34" charset="0"/>
            </a:endParaRPr>
          </a:p>
          <a:p>
            <a:pPr>
              <a:buNone/>
            </a:pPr>
            <a:endParaRPr lang="ru-RU" b="1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Franklin Gothic Medium" pitchFamily="34" charset="0"/>
            </a:endParaRPr>
          </a:p>
          <a:p>
            <a:pPr>
              <a:buNone/>
            </a:pPr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Franklin Gothic Medium" pitchFamily="34" charset="0"/>
              </a:rPr>
              <a:t>              волнует,</a:t>
            </a:r>
            <a:r>
              <a:rPr lang="en-US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Franklin Gothic Medium" pitchFamily="34" charset="0"/>
              </a:rPr>
              <a:t> </a:t>
            </a:r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Franklin Gothic Medium" pitchFamily="34" charset="0"/>
              </a:rPr>
              <a:t>тоскует,</a:t>
            </a:r>
            <a:r>
              <a:rPr lang="en-US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Franklin Gothic Medium" pitchFamily="34" charset="0"/>
              </a:rPr>
              <a:t> </a:t>
            </a:r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Franklin Gothic Medium" pitchFamily="34" charset="0"/>
              </a:rPr>
              <a:t>плачет…</a:t>
            </a:r>
            <a:r>
              <a:rPr lang="en-US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Franklin Gothic Medium" pitchFamily="34" charset="0"/>
              </a:rPr>
              <a:t> </a:t>
            </a:r>
          </a:p>
          <a:p>
            <a:pPr>
              <a:buNone/>
            </a:pPr>
            <a:endParaRPr lang="ru-RU" b="1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Franklin Gothic Medium" pitchFamily="34" charset="0"/>
            </a:endParaRPr>
          </a:p>
          <a:p>
            <a:pPr>
              <a:buNone/>
            </a:pPr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Franklin Gothic Medium" pitchFamily="34" charset="0"/>
              </a:rPr>
              <a:t>          Она помнит руки Паганини,</a:t>
            </a:r>
            <a:endParaRPr lang="en-US" b="1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Franklin Gothic Medium" pitchFamily="34" charset="0"/>
            </a:endParaRPr>
          </a:p>
          <a:p>
            <a:pPr>
              <a:buNone/>
            </a:pPr>
            <a:r>
              <a:rPr lang="en-US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Franklin Gothic Medium" pitchFamily="34" charset="0"/>
              </a:rPr>
              <a:t>  </a:t>
            </a:r>
            <a:endParaRPr lang="ru-RU" b="1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Franklin Gothic Medium" pitchFamily="34" charset="0"/>
            </a:endParaRPr>
          </a:p>
          <a:p>
            <a:pPr>
              <a:buNone/>
            </a:pPr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Franklin Gothic Medium" pitchFamily="34" charset="0"/>
              </a:rPr>
              <a:t>                         </a:t>
            </a:r>
            <a:r>
              <a:rPr lang="en-US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Franklin Gothic Medium" pitchFamily="34" charset="0"/>
              </a:rPr>
              <a:t>      </a:t>
            </a:r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Franklin Gothic Medium" pitchFamily="34" charset="0"/>
              </a:rPr>
              <a:t> Вдова…</a:t>
            </a:r>
          </a:p>
          <a:p>
            <a:pPr>
              <a:buNone/>
            </a:pPr>
            <a:endParaRPr lang="ru-RU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150"/>
                            </p:stCondLst>
                            <p:childTnLst>
                              <p:par>
                                <p:cTn id="1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1750"/>
                            </p:stCondLst>
                            <p:childTnLst>
                              <p:par>
                                <p:cTn id="2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3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650"/>
                            </p:stCondLst>
                            <p:childTnLst>
                              <p:par>
                                <p:cTn id="3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3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9400"/>
                            </p:stCondLst>
                            <p:childTnLst>
                              <p:par>
                                <p:cTn id="3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3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2400"/>
                            </p:stCondLst>
                            <p:childTnLst>
                              <p:par>
                                <p:cTn id="4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3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3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uiExpand="1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500174"/>
            <a:ext cx="8686800" cy="4525963"/>
          </a:xfrm>
          <a:ln>
            <a:solidFill>
              <a:schemeClr val="accent1"/>
            </a:solidFill>
          </a:ln>
        </p:spPr>
        <p:txBody>
          <a:bodyPr>
            <a:normAutofit fontScale="62500" lnSpcReduction="20000"/>
          </a:bodyPr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EE8F8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Учитель: </a:t>
            </a:r>
            <a:r>
              <a:rPr lang="ru-RU" sz="40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EE8F8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 Руки музыканта должны быть независимы в своих движениях. Я вам предлагаю эксперимент: одна рука   легко похлопывает по макушке, а вторая гладит живот по часовой стрелке </a:t>
            </a:r>
            <a:r>
              <a:rPr lang="ru-RU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EE8F8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( сначала попробовать каждой рукой, а  потом-одновременно</a:t>
            </a:r>
            <a:r>
              <a:rPr lang="ru-RU" sz="40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EE8F8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).Получилось, но с трудом, правда? А это одно из простейших упражнений на координацию. Представляете, сколько нужно упорно трудиться, чтобы стать умелым скрипачом. Для того, чтобы виртуозно играть на скрипке и снискать себе славу Паганини, необходимо учиться с самого раннего детства.»</a:t>
            </a:r>
          </a:p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EE8F8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Открывается следующий слайд.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igra na skripke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1604" y="0"/>
            <a:ext cx="6643734" cy="65008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14400" y="5715000"/>
            <a:ext cx="8229600" cy="1143000"/>
          </a:xfrm>
        </p:spPr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Б.Заходер «Скрипач»</a:t>
            </a:r>
            <a:endParaRPr lang="ru-RU" sz="5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Учитель просит ученика прочитать стихи: </a:t>
            </a:r>
            <a:r>
              <a:rPr lang="ru-RU" sz="3100" b="1" i="1" dirty="0" smtClean="0"/>
              <a:t>«Давайте послушаем стихотворение  в исполнении Володи. Сейчас он будет играть первую скрипку…»</a:t>
            </a:r>
          </a:p>
          <a:p>
            <a:r>
              <a:rPr lang="ru-RU" dirty="0" smtClean="0"/>
              <a:t>Мелодекламация. Б.Заходер «Скрипач», музыка «Муки любви»  Крейслер.</a:t>
            </a:r>
          </a:p>
          <a:p>
            <a:r>
              <a:rPr lang="ru-RU" dirty="0" smtClean="0"/>
              <a:t>Беседа с учащимися о стихах, исполнении, чувствах,настроении.Анализ стихотворения: образ, содержание и форма, интонация.</a:t>
            </a:r>
          </a:p>
          <a:p>
            <a:r>
              <a:rPr lang="ru-RU" dirty="0" smtClean="0"/>
              <a:t>Учитель</a:t>
            </a:r>
            <a:r>
              <a:rPr lang="ru-RU" sz="3100" b="1" i="1" dirty="0" smtClean="0"/>
              <a:t>: « Что же такое интонация?»</a:t>
            </a:r>
          </a:p>
          <a:p>
            <a:r>
              <a:rPr lang="ru-RU" dirty="0" smtClean="0"/>
              <a:t>Ответы учащихся.</a:t>
            </a:r>
          </a:p>
          <a:p>
            <a:r>
              <a:rPr lang="ru-RU" dirty="0" smtClean="0"/>
              <a:t>Учитель: </a:t>
            </a:r>
            <a:r>
              <a:rPr lang="ru-RU" sz="3100" b="1" i="1" dirty="0" smtClean="0"/>
              <a:t>« И так, следующее слово в кроссворде… </a:t>
            </a:r>
            <a:r>
              <a:rPr lang="ru-RU" sz="2400" i="1" dirty="0" smtClean="0"/>
              <a:t>(открывается слайд)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7-конечная звезда 12"/>
          <p:cNvSpPr/>
          <p:nvPr/>
        </p:nvSpPr>
        <p:spPr>
          <a:xfrm>
            <a:off x="357158" y="1428736"/>
            <a:ext cx="914400" cy="842962"/>
          </a:xfrm>
          <a:prstGeom prst="star7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2143116"/>
            <a:ext cx="6927964" cy="5000636"/>
          </a:xfrm>
          <a:prstGeom prst="rect">
            <a:avLst/>
          </a:prstGeom>
          <a:ln>
            <a:solidFill>
              <a:schemeClr val="accent1"/>
            </a:solidFill>
          </a:ln>
          <a:effectLst>
            <a:softEdge rad="317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2844" y="0"/>
            <a:ext cx="8229600" cy="1219200"/>
          </a:xfrm>
          <a:ln>
            <a:solidFill>
              <a:schemeClr val="accent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4400" i="1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</a:rPr>
              <a:t>Подумай, вспомни, реши…</a:t>
            </a:r>
            <a:endParaRPr lang="ru-RU" sz="4400" i="1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nstantia" pitchFamily="18" charset="0"/>
            </a:endParaRPr>
          </a:p>
        </p:txBody>
      </p:sp>
      <p:cxnSp>
        <p:nvCxnSpPr>
          <p:cNvPr id="15" name="Скругленная соединительная линия 14"/>
          <p:cNvCxnSpPr/>
          <p:nvPr/>
        </p:nvCxnSpPr>
        <p:spPr>
          <a:xfrm>
            <a:off x="1357290" y="2428868"/>
            <a:ext cx="914400" cy="914400"/>
          </a:xfrm>
          <a:prstGeom prst="curved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7-конечная звезда 15"/>
          <p:cNvSpPr/>
          <p:nvPr/>
        </p:nvSpPr>
        <p:spPr>
          <a:xfrm>
            <a:off x="2786050" y="1714488"/>
            <a:ext cx="914400" cy="914400"/>
          </a:xfrm>
          <a:prstGeom prst="star7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7-конечная звезда 16"/>
          <p:cNvSpPr/>
          <p:nvPr/>
        </p:nvSpPr>
        <p:spPr>
          <a:xfrm>
            <a:off x="5715008" y="3643314"/>
            <a:ext cx="914400" cy="1000132"/>
          </a:xfrm>
          <a:prstGeom prst="star7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19" name="Скругленная соединительная линия 18"/>
          <p:cNvCxnSpPr/>
          <p:nvPr/>
        </p:nvCxnSpPr>
        <p:spPr>
          <a:xfrm>
            <a:off x="4643438" y="1928802"/>
            <a:ext cx="914400" cy="914400"/>
          </a:xfrm>
          <a:prstGeom prst="curved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Скругленная соединительная линия 20"/>
          <p:cNvCxnSpPr/>
          <p:nvPr/>
        </p:nvCxnSpPr>
        <p:spPr>
          <a:xfrm>
            <a:off x="6500826" y="3143248"/>
            <a:ext cx="914400" cy="914400"/>
          </a:xfrm>
          <a:prstGeom prst="curved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2143108" y="4357694"/>
            <a:ext cx="761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857356" y="4214818"/>
            <a:ext cx="46038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i="1" u="sng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с</a:t>
            </a:r>
            <a:endParaRPr lang="ru-RU" sz="4400" b="1" i="1" u="sng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571736" y="4500570"/>
            <a:ext cx="15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т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285984" y="4214818"/>
            <a:ext cx="69762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i="1" u="sng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т</a:t>
            </a:r>
            <a:endParaRPr lang="ru-RU" sz="4400" b="1" i="1" u="sng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786050" y="4357694"/>
            <a:ext cx="53251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i="1" u="sng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Р</a:t>
            </a:r>
            <a:endParaRPr lang="ru-RU" sz="4400" b="1" i="1" u="sng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286116" y="4214818"/>
            <a:ext cx="54213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i="1" u="sng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у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3214678" y="4857760"/>
            <a:ext cx="5966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i="1" u="sng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Н</a:t>
            </a:r>
            <a:endParaRPr lang="ru-RU" sz="2800" b="1" i="1" u="sng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214810" y="4214818"/>
            <a:ext cx="51167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i="1" u="sng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а</a:t>
            </a:r>
            <a:endParaRPr lang="ru-RU" sz="4400" b="1" i="1" u="sng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2786050" y="6088559"/>
            <a:ext cx="51167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i="1" u="sng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а</a:t>
            </a:r>
            <a:endParaRPr lang="ru-RU" sz="4400" b="1" i="1" u="sng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857488" y="3286124"/>
            <a:ext cx="46038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i="1" u="sng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с</a:t>
            </a:r>
            <a:endParaRPr lang="ru-RU" sz="4400" b="1" i="1" u="sng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5214942" y="3286124"/>
            <a:ext cx="504361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i="1" u="sng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к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6050" y="5643578"/>
            <a:ext cx="504361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i="1" u="sng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к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2786050" y="4714884"/>
            <a:ext cx="39556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i="1" u="sng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и</a:t>
            </a:r>
            <a:endParaRPr lang="ru-RU" sz="4400" b="1" i="1" u="sng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2857488" y="5357826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2786050" y="5286388"/>
            <a:ext cx="58702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u="sng" dirty="0" smtClean="0">
                <a:solidFill>
                  <a:schemeClr val="accent5">
                    <a:lumMod val="75000"/>
                  </a:schemeClr>
                </a:solidFill>
                <a:latin typeface="Constantia" pitchFamily="18" charset="0"/>
              </a:rPr>
              <a:t>П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3286116" y="3286124"/>
            <a:ext cx="411547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i="1" u="sng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м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9" name="Прямоугольник 38"/>
          <p:cNvSpPr/>
          <p:nvPr/>
        </p:nvSpPr>
        <p:spPr>
          <a:xfrm>
            <a:off x="3786182" y="3500438"/>
            <a:ext cx="57259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u="sng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Ы</a:t>
            </a:r>
            <a:endParaRPr lang="ru-RU" sz="2800" b="1" i="1" u="sng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2857488" y="3786190"/>
            <a:ext cx="504361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i="1" u="sng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к</a:t>
            </a:r>
            <a:r>
              <a:rPr lang="ru-RU" u="sng" dirty="0" smtClean="0"/>
              <a:t> </a:t>
            </a:r>
            <a:endParaRPr lang="ru-RU" u="sng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4214810" y="3286124"/>
            <a:ext cx="50687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i="1" u="sng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ч</a:t>
            </a:r>
            <a:endParaRPr lang="ru-RU" sz="4400" b="1" i="1" u="sng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4714876" y="5643578"/>
            <a:ext cx="51488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i="1" u="sng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о</a:t>
            </a:r>
            <a:endParaRPr lang="ru-RU" sz="4400" b="1" i="1" u="sng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3357554" y="5715016"/>
            <a:ext cx="4683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i="1" u="sng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Р</a:t>
            </a:r>
            <a:endParaRPr lang="ru-RU" sz="3600" b="1" i="1" u="sng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4214810" y="5643578"/>
            <a:ext cx="411547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i="1" u="sng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м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4714876" y="3286124"/>
            <a:ext cx="51488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i="1" u="sng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о</a:t>
            </a:r>
            <a:endParaRPr lang="ru-RU" sz="4400" b="1" i="1" u="sng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70" y="5786454"/>
            <a:ext cx="500066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3" name="Прямоугольник 42"/>
          <p:cNvSpPr/>
          <p:nvPr/>
        </p:nvSpPr>
        <p:spPr>
          <a:xfrm>
            <a:off x="5643570" y="5643578"/>
            <a:ext cx="51167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i="1" u="sng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а</a:t>
            </a:r>
            <a:endParaRPr lang="ru-RU" sz="4400" b="1" i="1" u="sng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5214942" y="5214950"/>
            <a:ext cx="58702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i="1" u="sng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Н</a:t>
            </a:r>
            <a:endParaRPr lang="ru-RU" sz="3600" b="1" i="1" u="sng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3786182" y="5643578"/>
            <a:ext cx="28575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i="1" u="sng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е</a:t>
            </a:r>
            <a:endParaRPr lang="ru-RU" sz="4400" b="1" i="1" u="sng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3357554" y="5214950"/>
            <a:ext cx="48122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i="1" u="sng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а</a:t>
            </a:r>
            <a:endParaRPr lang="ru-RU" sz="4000" b="1" i="1" u="sng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4286248" y="5214950"/>
            <a:ext cx="48122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i="1" u="sng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а</a:t>
            </a:r>
            <a:endParaRPr lang="ru-RU" sz="4000" b="1" i="1" u="sng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4714876" y="4786322"/>
            <a:ext cx="58702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i="1" u="sng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Н</a:t>
            </a:r>
            <a:endParaRPr lang="ru-RU" sz="3600" b="1" i="1" u="sng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5643570" y="5286388"/>
            <a:ext cx="61106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i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i="1" u="sng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Н</a:t>
            </a:r>
            <a:endParaRPr lang="ru-RU" sz="3600" b="1" i="1" u="sng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5357818" y="5429264"/>
            <a:ext cx="3241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и</a:t>
            </a:r>
            <a:endParaRPr lang="ru-RU" dirty="0"/>
          </a:p>
        </p:txBody>
      </p:sp>
      <p:sp>
        <p:nvSpPr>
          <p:cNvPr id="50" name="Прямоугольник 49"/>
          <p:cNvSpPr/>
          <p:nvPr/>
        </p:nvSpPr>
        <p:spPr>
          <a:xfrm>
            <a:off x="6215074" y="5357826"/>
            <a:ext cx="3241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и</a:t>
            </a:r>
            <a:endParaRPr lang="ru-RU" dirty="0"/>
          </a:p>
        </p:txBody>
      </p:sp>
      <p:sp>
        <p:nvSpPr>
          <p:cNvPr id="51" name="Прямоугольник 50"/>
          <p:cNvSpPr/>
          <p:nvPr/>
        </p:nvSpPr>
        <p:spPr>
          <a:xfrm>
            <a:off x="5214942" y="5214950"/>
            <a:ext cx="50206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i="1" u="sng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и</a:t>
            </a:r>
            <a:endParaRPr lang="ru-RU" sz="4000" b="1" i="1" u="sng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6215074" y="5214950"/>
            <a:ext cx="50206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i="1" u="sng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и</a:t>
            </a:r>
            <a:endParaRPr lang="ru-RU" sz="4000" b="1" i="1" u="sng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3929058" y="5429264"/>
            <a:ext cx="3393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г </a:t>
            </a:r>
            <a:endParaRPr lang="ru-RU" dirty="0"/>
          </a:p>
        </p:txBody>
      </p:sp>
      <p:sp>
        <p:nvSpPr>
          <p:cNvPr id="54" name="Прямоугольник 53"/>
          <p:cNvSpPr/>
          <p:nvPr/>
        </p:nvSpPr>
        <p:spPr>
          <a:xfrm>
            <a:off x="3857620" y="5214950"/>
            <a:ext cx="56938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i="1" u="sng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г</a:t>
            </a:r>
            <a:r>
              <a:rPr lang="ru-RU" sz="4000" b="1" i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4000" b="1" i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928662" y="6088559"/>
            <a:ext cx="49404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i="1" u="sng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в</a:t>
            </a:r>
            <a:endParaRPr lang="ru-RU" sz="4400" b="1" i="1" u="sng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1357290" y="6088559"/>
            <a:ext cx="42862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i="1" u="sng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и</a:t>
            </a:r>
            <a:endParaRPr lang="ru-RU" sz="4400" b="1" i="1" u="sng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1857356" y="6088559"/>
            <a:ext cx="3097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i="1" u="sng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о</a:t>
            </a:r>
            <a:endParaRPr lang="ru-RU" sz="4400" b="1" i="1" u="sng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2357422" y="6088559"/>
            <a:ext cx="50847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i="1" u="sng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л</a:t>
            </a:r>
            <a:endParaRPr lang="ru-RU" sz="4400" b="1" i="1" u="sng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428596" y="3929066"/>
            <a:ext cx="61747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i="1" u="sng" dirty="0" smtClean="0">
                <a:solidFill>
                  <a:schemeClr val="accent5">
                    <a:lumMod val="75000"/>
                  </a:schemeClr>
                </a:solidFill>
                <a:latin typeface="Constantia" pitchFamily="18" charset="0"/>
              </a:rPr>
              <a:t>П</a:t>
            </a:r>
            <a:r>
              <a:rPr lang="ru-RU" b="1" i="1" u="sng" dirty="0" smtClean="0">
                <a:latin typeface="Constantia" pitchFamily="18" charset="0"/>
              </a:rPr>
              <a:t> </a:t>
            </a:r>
            <a:endParaRPr lang="ru-RU" b="1" i="1" u="sng" dirty="0">
              <a:latin typeface="Constantia" pitchFamily="18" charset="0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928662" y="3786190"/>
            <a:ext cx="42862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i="1" u="sng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и</a:t>
            </a:r>
            <a:endParaRPr lang="ru-RU" sz="4400" b="1" i="1" u="sng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1428728" y="3786190"/>
            <a:ext cx="42862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i="1" u="sng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ц</a:t>
            </a:r>
            <a:endParaRPr lang="ru-RU" sz="4400" b="1" i="1" u="sng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1928794" y="3786190"/>
            <a:ext cx="42862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i="1" u="sng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ц</a:t>
            </a:r>
            <a:endParaRPr lang="ru-RU" sz="4400" b="1" i="1" u="sng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2428860" y="3786190"/>
            <a:ext cx="42862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i="1" u="sng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и</a:t>
            </a:r>
            <a:endParaRPr lang="ru-RU" sz="4400" b="1" i="1" u="sng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3357554" y="3786190"/>
            <a:ext cx="51167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i="1" u="sng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а</a:t>
            </a:r>
            <a:endParaRPr lang="ru-RU" sz="4400" b="1" i="1" u="sng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3714744" y="3786190"/>
            <a:ext cx="69762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i="1" u="sng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т</a:t>
            </a:r>
            <a:endParaRPr lang="ru-RU" sz="4400" b="1" i="1" u="sng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4286248" y="3786190"/>
            <a:ext cx="51488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i="1" u="sng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о</a:t>
            </a:r>
            <a:endParaRPr lang="ru-RU" sz="4400" b="1" i="1" u="sng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3714744" y="4714884"/>
            <a:ext cx="69762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i="1" u="sng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т</a:t>
            </a:r>
            <a:endParaRPr lang="ru-RU" sz="4400" b="1" i="1" u="sng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4286248" y="4714884"/>
            <a:ext cx="51488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i="1" u="sng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о</a:t>
            </a:r>
            <a:endParaRPr lang="ru-RU" sz="4400" b="1" i="1" u="sng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4714876" y="4857760"/>
            <a:ext cx="5966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i="1" u="sng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Н</a:t>
            </a:r>
            <a:endParaRPr lang="ru-RU" sz="2800" b="1" i="1" u="sng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5286380" y="4714884"/>
            <a:ext cx="51167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i="1" u="sng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а</a:t>
            </a:r>
            <a:endParaRPr lang="ru-RU" sz="4400" b="1" i="1" u="sng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5715008" y="4714884"/>
            <a:ext cx="42862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i="1" u="sng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ц</a:t>
            </a:r>
            <a:endParaRPr lang="ru-RU" sz="4400" b="1" i="1" u="sng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6215074" y="4714884"/>
            <a:ext cx="50206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i="1" u="sng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и</a:t>
            </a:r>
            <a:endParaRPr lang="ru-RU" sz="4000" b="1" i="1" u="sng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6715140" y="4643446"/>
            <a:ext cx="42862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i="1" u="sng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я</a:t>
            </a:r>
            <a:endParaRPr lang="ru-RU" sz="4400" b="1" i="1" u="sng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3714744" y="4357694"/>
            <a:ext cx="5966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i="1" u="sng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Н</a:t>
            </a:r>
            <a:endParaRPr lang="ru-RU" sz="2800" b="1" i="1" u="sng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pic>
        <p:nvPicPr>
          <p:cNvPr id="9" name="Рисунок 8" descr="skripka0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9011" y="714356"/>
            <a:ext cx="2204989" cy="55007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3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3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3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3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3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4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6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Учитель: </a:t>
            </a:r>
            <a:r>
              <a:rPr lang="ru-RU" sz="2800" b="1" i="1" dirty="0" smtClean="0"/>
              <a:t>« По богатству интонаций голос скрипки приравнивается к звучанию человеческого голоса-самого прекрасного, совершенного и выразительного музыкального инструмента.Его нужно беречь также, как и скрипку, очень хрупкий инструмент.»</a:t>
            </a:r>
          </a:p>
          <a:p>
            <a:r>
              <a:rPr lang="ru-RU" dirty="0" smtClean="0"/>
              <a:t>Вокально-хоровая работа. Подготовка к исполнению песни( открывается следующий слайд).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gra na skripke.jpg"/>
          <p:cNvPicPr>
            <a:picLocks noChangeAspect="1"/>
          </p:cNvPicPr>
          <p:nvPr/>
        </p:nvPicPr>
        <p:blipFill>
          <a:blip r:embed="rId2">
            <a:lum bright="-40000"/>
          </a:blip>
          <a:stretch>
            <a:fillRect/>
          </a:stretch>
        </p:blipFill>
        <p:spPr>
          <a:xfrm>
            <a:off x="3436262" y="0"/>
            <a:ext cx="5707738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642974" y="3429000"/>
            <a:ext cx="9001156" cy="3429000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endParaRPr lang="ru-RU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>
              <a:buNone/>
            </a:pPr>
            <a:r>
              <a:rPr lang="ru-RU" sz="4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      </a:t>
            </a:r>
            <a:r>
              <a:rPr lang="ru-RU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Норвежская народная песня</a:t>
            </a:r>
          </a:p>
          <a:p>
            <a:pPr>
              <a:buNone/>
            </a:pPr>
            <a:r>
              <a:rPr lang="ru-RU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«Волшебный смычок»</a:t>
            </a:r>
            <a:endParaRPr lang="ru-RU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Работа над образом песни, интонационной выразительностью исполнения.</a:t>
            </a:r>
          </a:p>
          <a:p>
            <a:r>
              <a:rPr lang="ru-RU" dirty="0" smtClean="0"/>
              <a:t>Рефлексия: учащиеся делятся своими впечатлениями, учитель «дирижирует» этим процессом, анализирует, комментирует высказывания, подводит итоги.</a:t>
            </a:r>
          </a:p>
          <a:p>
            <a:r>
              <a:rPr lang="ru-RU" dirty="0" smtClean="0"/>
              <a:t>Учитель: </a:t>
            </a:r>
            <a:r>
              <a:rPr lang="ru-RU" sz="3000" b="1" i="1" dirty="0" smtClean="0"/>
              <a:t>« Я хочу завершить наш урок-импровизацию поэтическими </a:t>
            </a:r>
            <a:r>
              <a:rPr lang="ru-RU" sz="3000" b="1" i="1" dirty="0" smtClean="0"/>
              <a:t>строками, которые выражают мои чувства и переживания...»</a:t>
            </a:r>
            <a:endParaRPr lang="ru-RU" sz="3000" b="1" i="1" dirty="0" smtClean="0"/>
          </a:p>
          <a:p>
            <a:r>
              <a:rPr lang="ru-RU" dirty="0" smtClean="0"/>
              <a:t>Открывается следующий слайд.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85720" y="214290"/>
            <a:ext cx="8229600" cy="642942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sz="4400" b="1" i="1" dirty="0" smtClean="0">
                <a:solidFill>
                  <a:srgbClr val="002060"/>
                </a:solidFill>
                <a:latin typeface="Calibri" pitchFamily="34" charset="0"/>
              </a:rPr>
              <a:t>Когда услышу голос скрипки</a:t>
            </a:r>
          </a:p>
          <a:p>
            <a:pPr>
              <a:buNone/>
            </a:pPr>
            <a:endParaRPr lang="ru-RU" sz="4400" b="1" i="1" dirty="0" smtClean="0">
              <a:solidFill>
                <a:srgbClr val="002060"/>
              </a:solidFill>
              <a:latin typeface="Calibri" pitchFamily="34" charset="0"/>
            </a:endParaRPr>
          </a:p>
          <a:p>
            <a:pPr>
              <a:buNone/>
            </a:pPr>
            <a:r>
              <a:rPr lang="ru-RU" sz="4400" b="1" i="1" dirty="0" smtClean="0">
                <a:solidFill>
                  <a:srgbClr val="002060"/>
                </a:solidFill>
                <a:latin typeface="Calibri" pitchFamily="34" charset="0"/>
              </a:rPr>
              <a:t>                                          нежный,</a:t>
            </a:r>
          </a:p>
          <a:p>
            <a:pPr>
              <a:buNone/>
            </a:pPr>
            <a:r>
              <a:rPr lang="ru-RU" sz="4400" b="1" i="1" dirty="0" smtClean="0">
                <a:solidFill>
                  <a:srgbClr val="002060"/>
                </a:solidFill>
                <a:latin typeface="Calibri" pitchFamily="34" charset="0"/>
              </a:rPr>
              <a:t>                                        </a:t>
            </a:r>
          </a:p>
          <a:p>
            <a:pPr>
              <a:buNone/>
            </a:pPr>
            <a:r>
              <a:rPr lang="ru-RU" sz="4400" b="1" i="1" dirty="0" smtClean="0">
                <a:solidFill>
                  <a:srgbClr val="002060"/>
                </a:solidFill>
                <a:latin typeface="Calibri" pitchFamily="34" charset="0"/>
              </a:rPr>
              <a:t>Я в упоенье в облаках парю...</a:t>
            </a:r>
          </a:p>
          <a:p>
            <a:pPr>
              <a:buNone/>
            </a:pPr>
            <a:endParaRPr lang="ru-RU" sz="4400" b="1" i="1" dirty="0" smtClean="0">
              <a:solidFill>
                <a:srgbClr val="002060"/>
              </a:solidFill>
              <a:latin typeface="Calibri" pitchFamily="34" charset="0"/>
            </a:endParaRPr>
          </a:p>
          <a:p>
            <a:pPr>
              <a:buNone/>
            </a:pPr>
            <a:r>
              <a:rPr lang="ru-RU" sz="4400" b="1" i="1" dirty="0" smtClean="0">
                <a:solidFill>
                  <a:srgbClr val="002060"/>
                </a:solidFill>
                <a:latin typeface="Calibri" pitchFamily="34" charset="0"/>
              </a:rPr>
              <a:t>За этот дар, за  этот мир</a:t>
            </a:r>
          </a:p>
          <a:p>
            <a:pPr>
              <a:buNone/>
            </a:pPr>
            <a:r>
              <a:rPr lang="ru-RU" sz="4400" b="1" i="1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</a:p>
          <a:p>
            <a:pPr>
              <a:buNone/>
            </a:pPr>
            <a:r>
              <a:rPr lang="ru-RU" sz="4400" b="1" i="1" dirty="0" smtClean="0">
                <a:solidFill>
                  <a:srgbClr val="002060"/>
                </a:solidFill>
                <a:latin typeface="Calibri" pitchFamily="34" charset="0"/>
              </a:rPr>
              <a:t>                                  безбрежный,</a:t>
            </a:r>
          </a:p>
          <a:p>
            <a:pPr>
              <a:buNone/>
            </a:pPr>
            <a:endParaRPr lang="ru-RU" sz="4400" b="1" i="1" dirty="0" smtClean="0">
              <a:solidFill>
                <a:srgbClr val="002060"/>
              </a:solidFill>
              <a:latin typeface="Calibri" pitchFamily="34" charset="0"/>
            </a:endParaRPr>
          </a:p>
          <a:p>
            <a:pPr>
              <a:buNone/>
            </a:pPr>
            <a:r>
              <a:rPr lang="ru-RU" sz="4400" b="1" i="1" dirty="0" smtClean="0">
                <a:solidFill>
                  <a:srgbClr val="002060"/>
                </a:solidFill>
                <a:latin typeface="Calibri" pitchFamily="34" charset="0"/>
              </a:rPr>
              <a:t>О,</a:t>
            </a:r>
            <a:r>
              <a:rPr lang="ru-RU" sz="44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</a:rPr>
              <a:t>Музыка</a:t>
            </a:r>
            <a:r>
              <a:rPr lang="ru-RU" sz="4400" b="1" i="1" dirty="0" smtClean="0">
                <a:solidFill>
                  <a:srgbClr val="002060"/>
                </a:solidFill>
                <a:latin typeface="Calibri" pitchFamily="34" charset="0"/>
              </a:rPr>
              <a:t>,тебя благодарю</a:t>
            </a:r>
            <a:r>
              <a:rPr lang="ru-RU" b="1" i="1" dirty="0" smtClean="0">
                <a:solidFill>
                  <a:srgbClr val="002060"/>
                </a:solidFill>
                <a:latin typeface="Calibri" pitchFamily="34" charset="0"/>
              </a:rPr>
              <a:t>!</a:t>
            </a:r>
            <a:endParaRPr lang="ru-RU" b="1" i="1" dirty="0">
              <a:solidFill>
                <a:srgbClr val="00206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3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1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7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7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9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Учитель: </a:t>
            </a:r>
            <a:r>
              <a:rPr lang="ru-RU" sz="3200" b="1" i="1" dirty="0" smtClean="0"/>
              <a:t>« О скрипке, царице в мире музыкальных инструментов, мы говорили с вами много. Сегодня пришло время  обобщить наши знания и увидеть её в зеркале поэзии. »</a:t>
            </a:r>
          </a:p>
          <a:p>
            <a:r>
              <a:rPr lang="ru-RU" dirty="0" smtClean="0"/>
              <a:t>Открывается следующий слайд.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Учитель благодарит детей за урок, выставляет оценки.</a:t>
            </a:r>
          </a:p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Выход из класса под музыку </a:t>
            </a:r>
            <a:r>
              <a:rPr lang="ru-RU" sz="2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(выбирают сами дети по настроению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skripka bi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8860" y="285728"/>
            <a:ext cx="5143536" cy="63579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28596" y="3929074"/>
            <a:ext cx="8229600" cy="292892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8800" b="1" i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nstantia" pitchFamily="18" charset="0"/>
              </a:rPr>
              <a:t>Скрипка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285852" y="142852"/>
            <a:ext cx="8229600" cy="1219200"/>
          </a:xfrm>
        </p:spPr>
        <p:txBody>
          <a:bodyPr/>
          <a:lstStyle/>
          <a:p>
            <a:r>
              <a:rPr lang="ru-RU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Constantia" pitchFamily="18" charset="0"/>
              </a:rPr>
              <a:t>             </a:t>
            </a:r>
            <a:r>
              <a:rPr lang="ru-RU" sz="7200" b="1" i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Constantia" pitchFamily="18" charset="0"/>
              </a:rPr>
              <a:t>Синквейн</a:t>
            </a:r>
            <a:endParaRPr lang="ru-RU" sz="7200" b="1" i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  <a:latin typeface="Constantia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28596" y="214290"/>
            <a:ext cx="8715404" cy="6643710"/>
          </a:xfrm>
        </p:spPr>
        <p:txBody>
          <a:bodyPr>
            <a:normAutofit/>
          </a:bodyPr>
          <a:lstStyle/>
          <a:p>
            <a:r>
              <a:rPr lang="ru-RU" dirty="0" smtClean="0"/>
              <a:t>Учитель: </a:t>
            </a:r>
            <a:r>
              <a:rPr lang="ru-RU" sz="3200" b="1" i="1" dirty="0" smtClean="0"/>
              <a:t>« Что такое синквейн? »</a:t>
            </a:r>
          </a:p>
          <a:p>
            <a:r>
              <a:rPr lang="ru-RU" dirty="0" smtClean="0"/>
              <a:t>Ответы учеников:</a:t>
            </a:r>
          </a:p>
          <a:p>
            <a:pPr>
              <a:buNone/>
            </a:pPr>
            <a:r>
              <a:rPr lang="ru-RU" sz="1800" b="1" i="1" dirty="0" smtClean="0"/>
              <a:t>              1 строка – тема - существительное.</a:t>
            </a:r>
          </a:p>
          <a:p>
            <a:pPr>
              <a:buNone/>
            </a:pPr>
            <a:r>
              <a:rPr lang="ru-RU" sz="1800" b="1" i="1" dirty="0" smtClean="0"/>
              <a:t>              2 строка - два прилагательных.</a:t>
            </a:r>
          </a:p>
          <a:p>
            <a:pPr>
              <a:buNone/>
            </a:pPr>
            <a:r>
              <a:rPr lang="ru-RU" sz="1800" b="1" i="1" dirty="0" smtClean="0"/>
              <a:t>              3 строка - три глагола.</a:t>
            </a:r>
          </a:p>
          <a:p>
            <a:pPr>
              <a:buNone/>
            </a:pPr>
            <a:r>
              <a:rPr lang="ru-RU" sz="1800" b="1" i="1" dirty="0" smtClean="0"/>
              <a:t>              4  строка - фраза из четырех слов (чувство).</a:t>
            </a:r>
          </a:p>
          <a:p>
            <a:pPr>
              <a:buNone/>
            </a:pPr>
            <a:r>
              <a:rPr lang="ru-RU" sz="1800" b="1" i="1" dirty="0" smtClean="0"/>
              <a:t>              5 строка - синоним темы (существительное).</a:t>
            </a:r>
          </a:p>
          <a:p>
            <a:r>
              <a:rPr lang="ru-RU" dirty="0" smtClean="0"/>
              <a:t> Учитель: </a:t>
            </a:r>
            <a:r>
              <a:rPr lang="ru-RU" sz="3200" b="1" i="1" dirty="0" smtClean="0"/>
              <a:t>« Давайте попробуем вместе сочинить синквейн о скрипке .</a:t>
            </a:r>
          </a:p>
          <a:p>
            <a:pPr>
              <a:buNone/>
            </a:pPr>
            <a:r>
              <a:rPr lang="ru-RU" sz="3200" b="1" i="1" dirty="0" smtClean="0"/>
              <a:t>   		СКРИПКА… Она какая?»</a:t>
            </a:r>
          </a:p>
          <a:p>
            <a:r>
              <a:rPr lang="ru-RU" dirty="0" smtClean="0"/>
              <a:t>Ответы учеников.</a:t>
            </a:r>
          </a:p>
          <a:p>
            <a:r>
              <a:rPr lang="ru-RU" dirty="0" smtClean="0"/>
              <a:t>Открывается следующий слайд.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7200" dirty="0" smtClean="0">
                <a:solidFill>
                  <a:srgbClr val="002060"/>
                </a:solidFill>
                <a:latin typeface="Calibri" pitchFamily="34" charset="0"/>
              </a:rPr>
              <a:t> Какая?</a:t>
            </a:r>
            <a:endParaRPr lang="ru-RU" sz="7200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latin typeface="Calibri" pitchFamily="34" charset="0"/>
              </a:rPr>
              <a:t>Красивая                   звучная                  игривая</a:t>
            </a:r>
          </a:p>
          <a:p>
            <a:pPr>
              <a:buNone/>
            </a:pPr>
            <a:r>
              <a:rPr lang="ru-RU" dirty="0" smtClean="0">
                <a:latin typeface="Calibri" pitchFamily="34" charset="0"/>
              </a:rPr>
              <a:t>   весёлая         живая           прекрасная</a:t>
            </a:r>
          </a:p>
          <a:p>
            <a:pPr>
              <a:buNone/>
            </a:pPr>
            <a:r>
              <a:rPr lang="ru-RU" dirty="0" smtClean="0">
                <a:latin typeface="Calibri" pitchFamily="34" charset="0"/>
              </a:rPr>
              <a:t>               изящная        хрупкая</a:t>
            </a:r>
          </a:p>
          <a:p>
            <a:pPr>
              <a:buNone/>
            </a:pPr>
            <a:r>
              <a:rPr lang="ru-RU" dirty="0" smtClean="0">
                <a:latin typeface="Calibri" pitchFamily="34" charset="0"/>
              </a:rPr>
              <a:t>                   старинная              драгоценная</a:t>
            </a:r>
          </a:p>
          <a:p>
            <a:pPr>
              <a:buNone/>
            </a:pPr>
            <a:r>
              <a:rPr lang="ru-RU" dirty="0" smtClean="0">
                <a:latin typeface="Calibri" pitchFamily="34" charset="0"/>
              </a:rPr>
              <a:t>         поющая            таинственная</a:t>
            </a:r>
          </a:p>
          <a:p>
            <a:pPr>
              <a:buNone/>
            </a:pPr>
            <a:r>
              <a:rPr lang="ru-RU" dirty="0" smtClean="0">
                <a:latin typeface="Calibri" pitchFamily="34" charset="0"/>
              </a:rPr>
              <a:t>                       трепетная             волшебная</a:t>
            </a:r>
          </a:p>
          <a:p>
            <a:pPr>
              <a:buNone/>
            </a:pPr>
            <a:r>
              <a:rPr lang="ru-RU" dirty="0" smtClean="0">
                <a:latin typeface="Calibri" pitchFamily="34" charset="0"/>
              </a:rPr>
              <a:t>                               грустная…</a:t>
            </a:r>
            <a:endParaRPr lang="ru-RU" dirty="0">
              <a:latin typeface="Calibri" pitchFamily="34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folHlink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2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folHlink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84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folHlink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440"/>
                            </p:stCondLst>
                            <p:childTnLst>
                              <p:par>
                                <p:cTn id="2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folHlink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280"/>
                            </p:stCondLst>
                            <p:childTnLst>
                              <p:par>
                                <p:cTn id="2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folHlink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40"/>
                            </p:stCondLst>
                            <p:childTnLst>
                              <p:par>
                                <p:cTn id="3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folHlink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800"/>
                            </p:stCondLst>
                            <p:childTnLst>
                              <p:par>
                                <p:cTn id="4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8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folHlink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8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8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Учитель: </a:t>
            </a:r>
            <a:r>
              <a:rPr lang="ru-RU" sz="3600" b="1" i="1" dirty="0" smtClean="0"/>
              <a:t>« Скрипка, она Что делает?»</a:t>
            </a:r>
          </a:p>
          <a:p>
            <a:r>
              <a:rPr lang="ru-RU" dirty="0" smtClean="0"/>
              <a:t>Ответы учащихся.</a:t>
            </a:r>
          </a:p>
          <a:p>
            <a:r>
              <a:rPr lang="ru-RU" dirty="0" smtClean="0"/>
              <a:t>Открывается следующий слайд.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000108"/>
          </a:xfrm>
        </p:spPr>
        <p:txBody>
          <a:bodyPr>
            <a:normAutofit fontScale="90000"/>
          </a:bodyPr>
          <a:lstStyle/>
          <a:p>
            <a:r>
              <a:rPr lang="ru-RU" sz="7200" dirty="0" smtClean="0">
                <a:solidFill>
                  <a:srgbClr val="002060"/>
                </a:solidFill>
                <a:latin typeface="Calibri" pitchFamily="34" charset="0"/>
              </a:rPr>
              <a:t>Что делает?</a:t>
            </a:r>
            <a:endParaRPr lang="ru-RU" sz="7200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28596" y="785794"/>
            <a:ext cx="8229600" cy="5757890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sz="10000" dirty="0" smtClean="0"/>
              <a:t>  </a:t>
            </a:r>
          </a:p>
          <a:p>
            <a:pPr>
              <a:buNone/>
            </a:pPr>
            <a:r>
              <a:rPr lang="ru-RU" sz="16000" b="1" i="1" dirty="0" smtClean="0">
                <a:latin typeface="Calibri" pitchFamily="34" charset="0"/>
              </a:rPr>
              <a:t>поёт             плачет</a:t>
            </a:r>
          </a:p>
          <a:p>
            <a:pPr>
              <a:buNone/>
            </a:pPr>
            <a:endParaRPr lang="ru-RU" sz="12800" b="1" i="1" dirty="0" smtClean="0">
              <a:latin typeface="Calibri" pitchFamily="34" charset="0"/>
            </a:endParaRPr>
          </a:p>
          <a:p>
            <a:pPr>
              <a:buNone/>
            </a:pPr>
            <a:r>
              <a:rPr lang="ru-RU" sz="1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волнует         радует       вдохновляет</a:t>
            </a:r>
          </a:p>
          <a:p>
            <a:pPr>
              <a:buNone/>
            </a:pPr>
            <a:r>
              <a:rPr lang="ru-RU" sz="1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                                живёт                                                 разговаривает</a:t>
            </a:r>
          </a:p>
          <a:p>
            <a:pPr>
              <a:buNone/>
            </a:pPr>
            <a:r>
              <a:rPr lang="ru-RU" sz="12800" b="1" i="1" dirty="0" smtClean="0">
                <a:latin typeface="Calibri" pitchFamily="34" charset="0"/>
              </a:rPr>
              <a:t>  	</a:t>
            </a:r>
            <a:r>
              <a:rPr lang="ru-RU" sz="1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                                  грустит</a:t>
            </a:r>
          </a:p>
          <a:p>
            <a:pPr>
              <a:buNone/>
            </a:pPr>
            <a:r>
              <a:rPr lang="ru-RU" sz="12800" b="1" i="1" dirty="0" smtClean="0">
                <a:latin typeface="Calibri" pitchFamily="34" charset="0"/>
              </a:rPr>
              <a:t> </a:t>
            </a:r>
          </a:p>
          <a:p>
            <a:pPr>
              <a:buNone/>
            </a:pPr>
            <a:r>
              <a:rPr lang="ru-RU" sz="12800" b="1" i="1" dirty="0" smtClean="0">
                <a:latin typeface="Calibri" pitchFamily="34" charset="0"/>
              </a:rPr>
              <a:t>      </a:t>
            </a:r>
            <a:r>
              <a:rPr lang="ru-RU" sz="1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завораживает</a:t>
            </a:r>
          </a:p>
          <a:p>
            <a:pPr>
              <a:buNone/>
            </a:pPr>
            <a:r>
              <a:rPr lang="ru-RU" sz="1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                          </a:t>
            </a:r>
          </a:p>
          <a:p>
            <a:pPr>
              <a:buNone/>
            </a:pPr>
            <a:r>
              <a:rPr lang="ru-RU" sz="1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	  </a:t>
            </a:r>
            <a:r>
              <a:rPr lang="ru-RU" sz="12800" b="1" i="1" dirty="0" smtClean="0">
                <a:latin typeface="Calibri" pitchFamily="34" charset="0"/>
              </a:rPr>
              <a:t>тоскует           смеётся</a:t>
            </a:r>
          </a:p>
          <a:p>
            <a:pPr>
              <a:buNone/>
            </a:pPr>
            <a:r>
              <a:rPr lang="ru-RU" sz="12800" b="1" i="1" dirty="0" smtClean="0">
                <a:latin typeface="Calibri" pitchFamily="34" charset="0"/>
              </a:rPr>
              <a:t>               </a:t>
            </a:r>
            <a:r>
              <a:rPr lang="ru-RU" sz="17600" b="1" i="1" dirty="0" smtClean="0">
                <a:latin typeface="Calibri" pitchFamily="34" charset="0"/>
              </a:rPr>
              <a:t>царит…</a:t>
            </a:r>
            <a:endParaRPr lang="ru-RU" sz="17600" b="1" i="1" dirty="0">
              <a:latin typeface="Calibri" pitchFamily="34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9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800"/>
                            </p:stCondLst>
                            <p:childTnLst>
                              <p:par>
                                <p:cTn id="19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100"/>
                            </p:stCondLst>
                            <p:childTnLst>
                              <p:par>
                                <p:cTn id="26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800"/>
                            </p:stCondLst>
                            <p:childTnLst>
                              <p:par>
                                <p:cTn id="33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400"/>
                            </p:stCondLst>
                            <p:childTnLst>
                              <p:par>
                                <p:cTn id="40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1300"/>
                            </p:stCondLst>
                            <p:childTnLst>
                              <p:par>
                                <p:cTn id="4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3400"/>
                            </p:stCondLst>
                            <p:childTnLst>
                              <p:par>
                                <p:cTn id="54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4300"/>
                            </p:stCondLst>
                            <p:childTnLst>
                              <p:par>
                                <p:cTn id="61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6600"/>
                            </p:stCondLst>
                            <p:childTnLst>
                              <p:par>
                                <p:cTn id="68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1_Бумажная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2_Тема Office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1456</TotalTime>
  <Words>1486</Words>
  <Application>Microsoft Office PowerPoint</Application>
  <PresentationFormat>Экран (4:3)</PresentationFormat>
  <Paragraphs>406</Paragraphs>
  <Slides>40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9</vt:i4>
      </vt:variant>
      <vt:variant>
        <vt:lpstr>Заголовки слайдов</vt:lpstr>
      </vt:variant>
      <vt:variant>
        <vt:i4>40</vt:i4>
      </vt:variant>
    </vt:vector>
  </HeadingPairs>
  <TitlesOfParts>
    <vt:vector size="49" baseType="lpstr">
      <vt:lpstr>1_Бумажная</vt:lpstr>
      <vt:lpstr>1_Апекс</vt:lpstr>
      <vt:lpstr>Бумажная</vt:lpstr>
      <vt:lpstr>Тема Office</vt:lpstr>
      <vt:lpstr>1_Тема Office</vt:lpstr>
      <vt:lpstr>Изящная</vt:lpstr>
      <vt:lpstr>2_Тема Office</vt:lpstr>
      <vt:lpstr>Трек</vt:lpstr>
      <vt:lpstr>Техническая</vt:lpstr>
      <vt:lpstr>Слайд 1</vt:lpstr>
      <vt:lpstr>        Урок-импровизация</vt:lpstr>
      <vt:lpstr>В мире музыкальных инструментов</vt:lpstr>
      <vt:lpstr>Слайд 4</vt:lpstr>
      <vt:lpstr>             Синквейн</vt:lpstr>
      <vt:lpstr>Слайд 6</vt:lpstr>
      <vt:lpstr> Какая?</vt:lpstr>
      <vt:lpstr>Слайд 8</vt:lpstr>
      <vt:lpstr>Что делает?</vt:lpstr>
      <vt:lpstr>Слайд 10</vt:lpstr>
      <vt:lpstr>Подумай, вспомни, реши…</vt:lpstr>
      <vt:lpstr>Слайд 12</vt:lpstr>
      <vt:lpstr>Подумай, вспомни, реши…</vt:lpstr>
      <vt:lpstr>Слайд 14</vt:lpstr>
      <vt:lpstr>Подумай, вспомни, реши…</vt:lpstr>
      <vt:lpstr>Слайд 16</vt:lpstr>
      <vt:lpstr>Подумай, вспомни, реши…</vt:lpstr>
      <vt:lpstr>Слайд 18</vt:lpstr>
      <vt:lpstr>Подумай, вспомни, реши…</vt:lpstr>
      <vt:lpstr>Слайд 20</vt:lpstr>
      <vt:lpstr>Массне «Размышление»</vt:lpstr>
      <vt:lpstr>Слайд 22</vt:lpstr>
      <vt:lpstr>Слайд 23</vt:lpstr>
      <vt:lpstr>Слайд 24</vt:lpstr>
      <vt:lpstr>Расстроенная скрипка</vt:lpstr>
      <vt:lpstr>Слайд 26</vt:lpstr>
      <vt:lpstr>Подумай, вспомни, реши…</vt:lpstr>
      <vt:lpstr>Слайд 28</vt:lpstr>
      <vt:lpstr>Подумай, вспомни, реши…</vt:lpstr>
      <vt:lpstr>Слайд 30</vt:lpstr>
      <vt:lpstr>                            синквейн</vt:lpstr>
      <vt:lpstr>Слайд 32</vt:lpstr>
      <vt:lpstr> Б.Заходер «Скрипач»</vt:lpstr>
      <vt:lpstr>Слайд 34</vt:lpstr>
      <vt:lpstr>Подумай, вспомни, реши…</vt:lpstr>
      <vt:lpstr>Слайд 36</vt:lpstr>
      <vt:lpstr>Слайд 37</vt:lpstr>
      <vt:lpstr>Слайд 38</vt:lpstr>
      <vt:lpstr>Слайд 39</vt:lpstr>
      <vt:lpstr>Слайд 40</vt:lpstr>
    </vt:vector>
  </TitlesOfParts>
  <Company>Wg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 мире музыкальных инструментов</dc:title>
  <dc:creator>Ирина</dc:creator>
  <cp:lastModifiedBy>Ирина</cp:lastModifiedBy>
  <cp:revision>157</cp:revision>
  <dcterms:created xsi:type="dcterms:W3CDTF">2008-11-22T10:14:45Z</dcterms:created>
  <dcterms:modified xsi:type="dcterms:W3CDTF">2009-12-25T08:40:15Z</dcterms:modified>
</cp:coreProperties>
</file>