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9" r:id="rId5"/>
    <p:sldId id="278" r:id="rId6"/>
    <p:sldId id="281" r:id="rId7"/>
    <p:sldId id="266" r:id="rId8"/>
    <p:sldId id="282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" y="0"/>
            <a:ext cx="9131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7544" y="134076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процессов словообразования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дошкольников»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презентации:</a:t>
            </a:r>
          </a:p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Кумакова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Юлия Ивановна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 детский сад комбинированного вида «Колокольчик»</a:t>
            </a:r>
            <a:endParaRPr lang="ru-RU" dirty="0"/>
          </a:p>
          <a:p>
            <a:pPr algn="r"/>
            <a:r>
              <a:rPr lang="ru-RU" b="1" dirty="0"/>
              <a:t> </a:t>
            </a:r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я словообразование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Упражнение «Профессии»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1400" dirty="0"/>
              <a:t>Оборудование: сюжетные картинки по теме «Профессии»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Ход игрового упражнения</a:t>
            </a:r>
          </a:p>
          <a:p>
            <a:r>
              <a:rPr lang="ru-RU" sz="1400" dirty="0"/>
              <a:t> </a:t>
            </a:r>
          </a:p>
          <a:p>
            <a:r>
              <a:rPr lang="ru-RU" sz="1400" smtClean="0"/>
              <a:t>Воспитатель , </a:t>
            </a:r>
            <a:r>
              <a:rPr lang="ru-RU" sz="1400" dirty="0"/>
              <a:t>показывая ребенку картинки, называет занятия людей и просит ребенка назвать их профессии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19455"/>
              </p:ext>
            </p:extLst>
          </p:nvPr>
        </p:nvGraphicFramePr>
        <p:xfrm>
          <a:off x="1763688" y="2197100"/>
          <a:ext cx="7272808" cy="2463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6404"/>
                <a:gridCol w="3636404"/>
              </a:tblGrid>
              <a:tr h="1452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Ребенок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Рыбу ловит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Рыболов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Лес</a:t>
                      </a:r>
                      <a:r>
                        <a:rPr lang="ru-RU" sz="1400" baseline="0" dirty="0" smtClean="0"/>
                        <a:t> рубит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лесоруб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Водит машину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Водитель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Учит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Учитель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Пишет книги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Писатель </a:t>
                      </a:r>
                      <a:endParaRPr lang="ru-RU" sz="1400" dirty="0"/>
                    </a:p>
                  </a:txBody>
                  <a:tcPr/>
                </a:tc>
              </a:tr>
              <a:tr h="1415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Командует кораблем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Капитан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2149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71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презентация словообразование\fon_s_pero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дошкольном детстве не заканчивается для ребенка процесс овладения речью. Да и речь его в целом, не всегда бывает интересной, содержательной, грамматически правильно оформленной. Обогащение словаря, развитие грамматически правильной речи, совершенствование умения при помощи речи выражать свои мысли, интересно и выразительно передавать содержание художественного произведения будет продолжаться школьные годы, на протяжении всей жизни.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670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презентация словообразование\Словообразование существительных\16265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-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916832"/>
            <a:ext cx="51090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я словообразование\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" y="74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8584" y="476672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«Речь может </a:t>
            </a:r>
            <a:r>
              <a:rPr lang="ru-RU" dirty="0"/>
              <a:t>быть такой же разной, как мир, который она описывает». </a:t>
            </a:r>
          </a:p>
          <a:p>
            <a:r>
              <a:rPr lang="ru-RU" dirty="0"/>
              <a:t>В. Л. </a:t>
            </a:r>
            <a:r>
              <a:rPr lang="ru-RU" dirty="0" err="1" smtClean="0"/>
              <a:t>Кошкаров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086444"/>
            <a:ext cx="552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Вопросы словообразования представлены в работах лингвистов: К.А. </a:t>
            </a:r>
            <a:r>
              <a:rPr lang="ru-RU" dirty="0" err="1"/>
              <a:t>Левковской</a:t>
            </a:r>
            <a:r>
              <a:rPr lang="ru-RU" dirty="0"/>
              <a:t> </a:t>
            </a:r>
            <a:r>
              <a:rPr lang="ru-RU" dirty="0" smtClean="0"/>
              <a:t>, В.В</a:t>
            </a:r>
            <a:r>
              <a:rPr lang="ru-RU" dirty="0"/>
              <a:t>. </a:t>
            </a:r>
            <a:r>
              <a:rPr lang="ru-RU" dirty="0" smtClean="0"/>
              <a:t>Лопатина, </a:t>
            </a:r>
            <a:r>
              <a:rPr lang="ru-RU" dirty="0"/>
              <a:t>В.Н. </a:t>
            </a:r>
            <a:r>
              <a:rPr lang="ru-RU" dirty="0" smtClean="0"/>
              <a:t>Немченко, </a:t>
            </a:r>
            <a:r>
              <a:rPr lang="ru-RU" dirty="0"/>
              <a:t>Н.М. </a:t>
            </a:r>
            <a:r>
              <a:rPr lang="ru-RU" dirty="0" err="1"/>
              <a:t>Шанского</a:t>
            </a:r>
            <a:r>
              <a:rPr lang="ru-RU" dirty="0"/>
              <a:t> 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А.А. Леонтьева </a:t>
            </a:r>
            <a:r>
              <a:rPr lang="ru-RU" dirty="0" smtClean="0"/>
              <a:t> </a:t>
            </a:r>
            <a:r>
              <a:rPr lang="ru-RU" dirty="0"/>
              <a:t>и других.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356992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Формирование словообразования в онтогенезе описано в работах: </a:t>
            </a:r>
            <a:r>
              <a:rPr lang="ru-RU" dirty="0" err="1" smtClean="0"/>
              <a:t>А.Н.Гвоздева</a:t>
            </a:r>
            <a:r>
              <a:rPr lang="ru-RU" dirty="0" smtClean="0"/>
              <a:t>, </a:t>
            </a:r>
            <a:r>
              <a:rPr lang="ru-RU" dirty="0" err="1" smtClean="0"/>
              <a:t>Т.Н.Ушаковой</a:t>
            </a:r>
            <a:r>
              <a:rPr lang="ru-RU" dirty="0" smtClean="0"/>
              <a:t>, </a:t>
            </a:r>
            <a:r>
              <a:rPr lang="ru-RU" dirty="0" err="1" smtClean="0"/>
              <a:t>Д.Б.Эльконина</a:t>
            </a:r>
            <a:r>
              <a:rPr lang="ru-RU" dirty="0" smtClean="0"/>
              <a:t>, </a:t>
            </a:r>
            <a:r>
              <a:rPr lang="ru-RU" dirty="0" err="1" smtClean="0"/>
              <a:t>С.Н.Цейтлин</a:t>
            </a:r>
            <a:r>
              <a:rPr lang="ru-RU" dirty="0" smtClean="0"/>
              <a:t>  </a:t>
            </a:r>
            <a:r>
              <a:rPr lang="ru-RU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5950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презентация словообразование\fon_s_pero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908720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ходе речевого развития ребенок постепенно овладевает законами словообразования. Это происходит в основном в период от 2 до 8 лет. При этом наблюдаются определенные возрастные своеобразия. </a:t>
            </a:r>
          </a:p>
        </p:txBody>
      </p:sp>
    </p:spTree>
    <p:extLst>
      <p:ext uri="{BB962C8B-B14F-4D97-AF65-F5344CB8AC3E}">
        <p14:creationId xmlns:p14="http://schemas.microsoft.com/office/powerpoint/2010/main" val="22141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98072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1400" dirty="0"/>
          </a:p>
        </p:txBody>
      </p:sp>
      <p:pic>
        <p:nvPicPr>
          <p:cNvPr id="7" name="Picture 2" descr="C:\Users\user\Desktop\презентация словообразование\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" y="74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13896" y="980728"/>
            <a:ext cx="6887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Согласно периодизации А.Н. Гвоздева, в возрасте пяти – шести лет дети усваивают не только типичные формы словоизменений и словообразований, но и исключения из правил, морфемы также становятся по своим местам, случаев словотворчества становится всё меньше.</a:t>
            </a:r>
          </a:p>
          <a:p>
            <a:r>
              <a:rPr lang="ru-RU" sz="1400" dirty="0"/>
              <a:t>А.Н. Гвоздев отмечает: «Достигаемый к школьному возрасту уровень овладения родным языком является очень высоким. В это время ребёнок в такой мере овладевает всей сложной системой грамматики, </a:t>
            </a:r>
            <a:r>
              <a:rPr lang="ru-RU" sz="1400" dirty="0" smtClean="0"/>
              <a:t>что </a:t>
            </a:r>
            <a:r>
              <a:rPr lang="ru-RU" sz="1400" dirty="0"/>
              <a:t>усваиваемый русский язык становится для него действительно родным. И ребёнок получает в нём совершенное орудие общения и мышления</a:t>
            </a:r>
            <a:r>
              <a:rPr lang="ru-RU" sz="1400" dirty="0" smtClean="0"/>
              <a:t>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992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я словообразование\gallery_889_2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727" y="-243409"/>
            <a:ext cx="9503239" cy="710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059832" y="548680"/>
            <a:ext cx="48965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Этапы работы </a:t>
            </a:r>
            <a:r>
              <a:rPr lang="ru-RU" sz="1400" b="1" dirty="0"/>
              <a:t>по формированию словообразования.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Первый этап – </a:t>
            </a:r>
            <a:r>
              <a:rPr lang="ru-RU" sz="1400" dirty="0"/>
              <a:t>закрепление наиболее продуктивных словообразовательных моделей.</a:t>
            </a:r>
          </a:p>
          <a:p>
            <a:r>
              <a:rPr lang="ru-RU" sz="1400" b="1" i="1" dirty="0"/>
              <a:t>Существительные</a:t>
            </a:r>
          </a:p>
          <a:p>
            <a:r>
              <a:rPr lang="ru-RU" sz="1400" dirty="0"/>
              <a:t>Образование уменьшительно-ласкательных существительных с суффиксами: -к- , -</a:t>
            </a:r>
            <a:r>
              <a:rPr lang="ru-RU" sz="1400" dirty="0" err="1"/>
              <a:t>ик</a:t>
            </a:r>
            <a:r>
              <a:rPr lang="ru-RU" sz="1400" dirty="0"/>
              <a:t>-, -чик-.</a:t>
            </a:r>
          </a:p>
        </p:txBody>
      </p:sp>
    </p:spTree>
    <p:extLst>
      <p:ext uri="{BB962C8B-B14F-4D97-AF65-F5344CB8AC3E}">
        <p14:creationId xmlns:p14="http://schemas.microsoft.com/office/powerpoint/2010/main" val="5652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 словообразование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5" y="260648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                       Упражнение </a:t>
            </a:r>
            <a:r>
              <a:rPr lang="ru-RU" sz="1400" b="1" dirty="0"/>
              <a:t>«Назови  ласково»</a:t>
            </a:r>
            <a:endParaRPr lang="ru-RU" sz="1400" dirty="0"/>
          </a:p>
          <a:p>
            <a:r>
              <a:rPr lang="ru-RU" sz="1400" u="sng" dirty="0"/>
              <a:t>Оборудование</a:t>
            </a:r>
            <a:r>
              <a:rPr lang="ru-RU" sz="1400" dirty="0"/>
              <a:t>: мяч      </a:t>
            </a:r>
            <a:r>
              <a:rPr lang="ru-RU" sz="1400" u="sng" dirty="0" smtClean="0"/>
              <a:t>Ход </a:t>
            </a:r>
            <a:r>
              <a:rPr lang="ru-RU" sz="1400" u="sng" dirty="0"/>
              <a:t>игрового упражнения:</a:t>
            </a:r>
            <a:endParaRPr lang="ru-RU" sz="1400" dirty="0"/>
          </a:p>
          <a:p>
            <a:r>
              <a:rPr lang="ru-RU" sz="1400" dirty="0"/>
              <a:t>Воспитатель , бросая мяч ребенку, </a:t>
            </a:r>
            <a:r>
              <a:rPr lang="ru-RU" sz="1400" dirty="0" smtClean="0"/>
              <a:t>называет </a:t>
            </a:r>
            <a:r>
              <a:rPr lang="ru-RU" sz="1400" dirty="0"/>
              <a:t>предмет. </a:t>
            </a:r>
            <a:r>
              <a:rPr lang="ru-RU" sz="1400" dirty="0" smtClean="0"/>
              <a:t>Ребенок, возвращая мяч, называет его </a:t>
            </a:r>
          </a:p>
          <a:p>
            <a:r>
              <a:rPr lang="ru-RU" sz="1400" dirty="0" smtClean="0"/>
              <a:t>«</a:t>
            </a:r>
            <a:r>
              <a:rPr lang="ru-RU" sz="1400" dirty="0"/>
              <a:t>ласково».</a:t>
            </a:r>
          </a:p>
          <a:p>
            <a:r>
              <a:rPr lang="ru-RU" sz="1400" dirty="0"/>
              <a:t>а) с суффиксом –ИК-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/>
              <a:t>б</a:t>
            </a:r>
            <a:r>
              <a:rPr lang="ru-RU" sz="1400" dirty="0" smtClean="0"/>
              <a:t>)с </a:t>
            </a:r>
            <a:r>
              <a:rPr lang="ru-RU" sz="1400" dirty="0"/>
              <a:t>суффиксов –ЧЕК-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23896"/>
              </p:ext>
            </p:extLst>
          </p:nvPr>
        </p:nvGraphicFramePr>
        <p:xfrm>
          <a:off x="323528" y="1412774"/>
          <a:ext cx="8280920" cy="14401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Пакет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пакетик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Буклет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Буклетик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Билет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билетик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буфет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буфетик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Салат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салатик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халат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халатик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Канат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канатик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мяч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мячик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домик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слон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слоник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632"/>
              </p:ext>
            </p:extLst>
          </p:nvPr>
        </p:nvGraphicFramePr>
        <p:xfrm>
          <a:off x="2627784" y="292494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Каток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каточек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замок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замочек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песок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песочек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кусок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кусочек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моточек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пенечек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03848" y="4077072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в) с </a:t>
            </a:r>
            <a:r>
              <a:rPr lang="ru-RU" dirty="0"/>
              <a:t>суффиксом –К-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75645"/>
              </p:ext>
            </p:extLst>
          </p:nvPr>
        </p:nvGraphicFramePr>
        <p:xfrm>
          <a:off x="4196266" y="4653136"/>
          <a:ext cx="4887556" cy="96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889"/>
                <a:gridCol w="1221889"/>
                <a:gridCol w="1221889"/>
                <a:gridCol w="1221889"/>
              </a:tblGrid>
              <a:tr h="322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банька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хата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хатка</a:t>
                      </a:r>
                      <a:endParaRPr lang="ru-RU" sz="1200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нотка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пенка</a:t>
                      </a:r>
                      <a:endParaRPr lang="ru-RU" sz="1200" dirty="0"/>
                    </a:p>
                  </a:txBody>
                  <a:tcPr/>
                </a:tc>
              </a:tr>
              <a:tr h="322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пулька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ямка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6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тация словообразование\gallery_889_2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764704"/>
            <a:ext cx="5076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Второй этап – </a:t>
            </a:r>
            <a:r>
              <a:rPr lang="ru-RU" sz="1400" dirty="0"/>
              <a:t>работа над словообразованием менее продуктивных моделей.</a:t>
            </a:r>
          </a:p>
          <a:p>
            <a:r>
              <a:rPr lang="ru-RU" sz="1400" i="1" dirty="0"/>
              <a:t>Существительные</a:t>
            </a:r>
            <a:endParaRPr lang="ru-RU" sz="1400" dirty="0"/>
          </a:p>
          <a:p>
            <a:r>
              <a:rPr lang="ru-RU" sz="1400" dirty="0"/>
              <a:t>Образование:</a:t>
            </a:r>
          </a:p>
          <a:p>
            <a:r>
              <a:rPr lang="ru-RU" sz="1400" dirty="0"/>
              <a:t>- уменьшительно-ласкательных существительных с суффиксами: -</a:t>
            </a:r>
            <a:r>
              <a:rPr lang="ru-RU" sz="1400" dirty="0" err="1"/>
              <a:t>оньк</a:t>
            </a:r>
            <a:r>
              <a:rPr lang="ru-RU" sz="1400" dirty="0"/>
              <a:t>-, -</a:t>
            </a:r>
            <a:r>
              <a:rPr lang="ru-RU" sz="1400" dirty="0" err="1"/>
              <a:t>еньк</a:t>
            </a:r>
            <a:r>
              <a:rPr lang="ru-RU" sz="1400" dirty="0"/>
              <a:t>-, -</a:t>
            </a:r>
            <a:r>
              <a:rPr lang="ru-RU" sz="1400" dirty="0" err="1"/>
              <a:t>ышек</a:t>
            </a:r>
            <a:r>
              <a:rPr lang="ru-RU" sz="1400" dirty="0"/>
              <a:t>-, -</a:t>
            </a:r>
            <a:r>
              <a:rPr lang="ru-RU" sz="1400" dirty="0" err="1"/>
              <a:t>ышк</a:t>
            </a:r>
            <a:r>
              <a:rPr lang="ru-RU" sz="1400" dirty="0"/>
              <a:t>-;</a:t>
            </a:r>
          </a:p>
          <a:p>
            <a:r>
              <a:rPr lang="ru-RU" sz="1400" dirty="0"/>
              <a:t>- существительных с суффиксом -ниц- (сахарница);</a:t>
            </a:r>
          </a:p>
          <a:p>
            <a:pPr lvl="0"/>
            <a:r>
              <a:rPr lang="ru-RU" sz="1400" dirty="0"/>
              <a:t>существительных с суффиксами -инк-, -ин- (пылинка,  </a:t>
            </a:r>
          </a:p>
          <a:p>
            <a:r>
              <a:rPr lang="ru-RU" sz="1400" dirty="0"/>
              <a:t>     виноградина).</a:t>
            </a:r>
          </a:p>
        </p:txBody>
      </p:sp>
    </p:spTree>
    <p:extLst>
      <p:ext uri="{BB962C8B-B14F-4D97-AF65-F5344CB8AC3E}">
        <p14:creationId xmlns:p14="http://schemas.microsoft.com/office/powerpoint/2010/main" val="12732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я словообразование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74345"/>
            <a:ext cx="8568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Упражнение «Назови детенышей»</a:t>
            </a:r>
            <a:endParaRPr lang="ru-RU" sz="1400" dirty="0"/>
          </a:p>
          <a:p>
            <a:r>
              <a:rPr lang="ru-RU" sz="1400" dirty="0"/>
              <a:t> </a:t>
            </a:r>
            <a:r>
              <a:rPr lang="ru-RU" sz="1400" u="sng" dirty="0" smtClean="0"/>
              <a:t>Оборудование</a:t>
            </a:r>
            <a:r>
              <a:rPr lang="ru-RU" sz="1400" dirty="0"/>
              <a:t>: предметные картинки: кошка, корова, лосиха, лисица, ежиха, гусыня, утка; котенок, теленок, лосенок, лисенок, ежонок, гусенок, утенок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u="sng" dirty="0"/>
              <a:t>Ход игрового </a:t>
            </a:r>
            <a:r>
              <a:rPr lang="ru-RU" sz="1400" u="sng" dirty="0" smtClean="0"/>
              <a:t>упражнения</a:t>
            </a:r>
            <a:endParaRPr lang="ru-RU" sz="1400" dirty="0"/>
          </a:p>
          <a:p>
            <a:r>
              <a:rPr lang="ru-RU" sz="1400" dirty="0" smtClean="0"/>
              <a:t>Воспитатель  </a:t>
            </a:r>
            <a:r>
              <a:rPr lang="ru-RU" sz="1400" dirty="0"/>
              <a:t>раскладывает перед ребенком картинки с изображением детенышей животных (птиц). Затем, показывая картинку с изображением взрослого животного (птицы), произносит начало предложения. Ребенок заканчивает предложение словом, подходящим по смыслу и подбирает соответствующую картинку.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67789"/>
              </p:ext>
            </p:extLst>
          </p:nvPr>
        </p:nvGraphicFramePr>
        <p:xfrm>
          <a:off x="2724472" y="2204864"/>
          <a:ext cx="60960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Ребенок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 кошки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котенок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 коровы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теленок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 лосихи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лосенок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 лисицы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лисенок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 ежихи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ежонок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 гусыни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гусенок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 утки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утенок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я словообразование\gallery_889_2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05273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Третий этап – </a:t>
            </a:r>
            <a:r>
              <a:rPr lang="ru-RU" sz="1400" dirty="0"/>
              <a:t>уточнение значения и звучания непродуктивных словообразовательных моделей.</a:t>
            </a:r>
          </a:p>
          <a:p>
            <a:r>
              <a:rPr lang="ru-RU" sz="1400" i="1" dirty="0"/>
              <a:t>Существительные</a:t>
            </a:r>
            <a:endParaRPr lang="ru-RU" sz="1400" dirty="0"/>
          </a:p>
          <a:p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dirty="0"/>
              <a:t>Образование названий профессий.</a:t>
            </a:r>
          </a:p>
        </p:txBody>
      </p:sp>
    </p:spTree>
    <p:extLst>
      <p:ext uri="{BB962C8B-B14F-4D97-AF65-F5344CB8AC3E}">
        <p14:creationId xmlns:p14="http://schemas.microsoft.com/office/powerpoint/2010/main" val="41315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423</TotalTime>
  <Words>497</Words>
  <Application>Microsoft Office PowerPoint</Application>
  <PresentationFormat>Экран (4:3)</PresentationFormat>
  <Paragraphs>142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2015-02-10T12:42:52Z</dcterms:created>
  <dcterms:modified xsi:type="dcterms:W3CDTF">2015-02-24T11:13:47Z</dcterms:modified>
</cp:coreProperties>
</file>