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1" r:id="rId4"/>
    <p:sldId id="263" r:id="rId5"/>
    <p:sldId id="265" r:id="rId6"/>
    <p:sldId id="267" r:id="rId7"/>
    <p:sldId id="269" r:id="rId8"/>
    <p:sldId id="271" r:id="rId9"/>
    <p:sldId id="273" r:id="rId10"/>
    <p:sldId id="27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8F98-530A-4427-881A-1F29DBF54851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29999C-05B4-4AB0-97A6-CE697FAA239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8F98-530A-4427-881A-1F29DBF54851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999C-05B4-4AB0-97A6-CE697FAA23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8F98-530A-4427-881A-1F29DBF54851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999C-05B4-4AB0-97A6-CE697FAA23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39F8F98-530A-4427-881A-1F29DBF54851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029999C-05B4-4AB0-97A6-CE697FAA239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8F98-530A-4427-881A-1F29DBF54851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999C-05B4-4AB0-97A6-CE697FAA239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8F98-530A-4427-881A-1F29DBF54851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999C-05B4-4AB0-97A6-CE697FAA239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999C-05B4-4AB0-97A6-CE697FAA239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8F98-530A-4427-881A-1F29DBF54851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8F98-530A-4427-881A-1F29DBF54851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999C-05B4-4AB0-97A6-CE697FAA239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8F98-530A-4427-881A-1F29DBF54851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9999C-05B4-4AB0-97A6-CE697FAA23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39F8F98-530A-4427-881A-1F29DBF54851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029999C-05B4-4AB0-97A6-CE697FAA239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8F98-530A-4427-881A-1F29DBF54851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29999C-05B4-4AB0-97A6-CE697FAA239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39F8F98-530A-4427-881A-1F29DBF54851}" type="datetimeFigureOut">
              <a:rPr lang="ru-RU" smtClean="0"/>
              <a:t>05.03.2015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029999C-05B4-4AB0-97A6-CE697FAA239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2"/>
          <p:cNvSpPr>
            <a:spLocks noEditPoints="1"/>
          </p:cNvSpPr>
          <p:nvPr/>
        </p:nvSpPr>
        <p:spPr bwMode="gray">
          <a:xfrm rot="-1358056">
            <a:off x="1935163" y="3813175"/>
            <a:ext cx="6135687" cy="2119313"/>
          </a:xfrm>
          <a:custGeom>
            <a:avLst/>
            <a:gdLst>
              <a:gd name="T0" fmla="*/ 2147483647 w 4040"/>
              <a:gd name="T1" fmla="*/ 2147483647 h 1888"/>
              <a:gd name="T2" fmla="*/ 2147483647 w 4040"/>
              <a:gd name="T3" fmla="*/ 2147483647 h 1888"/>
              <a:gd name="T4" fmla="*/ 2147483647 w 4040"/>
              <a:gd name="T5" fmla="*/ 2147483647 h 1888"/>
              <a:gd name="T6" fmla="*/ 2147483647 w 4040"/>
              <a:gd name="T7" fmla="*/ 2147483647 h 1888"/>
              <a:gd name="T8" fmla="*/ 2147483647 w 4040"/>
              <a:gd name="T9" fmla="*/ 2147483647 h 1888"/>
              <a:gd name="T10" fmla="*/ 2147483647 w 4040"/>
              <a:gd name="T11" fmla="*/ 2147483647 h 1888"/>
              <a:gd name="T12" fmla="*/ 0 w 4040"/>
              <a:gd name="T13" fmla="*/ 2147483647 h 1888"/>
              <a:gd name="T14" fmla="*/ 2147483647 w 4040"/>
              <a:gd name="T15" fmla="*/ 2147483647 h 1888"/>
              <a:gd name="T16" fmla="*/ 2147483647 w 4040"/>
              <a:gd name="T17" fmla="*/ 2147483647 h 1888"/>
              <a:gd name="T18" fmla="*/ 2147483647 w 4040"/>
              <a:gd name="T19" fmla="*/ 2147483647 h 1888"/>
              <a:gd name="T20" fmla="*/ 2147483647 w 4040"/>
              <a:gd name="T21" fmla="*/ 2147483647 h 1888"/>
              <a:gd name="T22" fmla="*/ 2147483647 w 4040"/>
              <a:gd name="T23" fmla="*/ 2147483647 h 1888"/>
              <a:gd name="T24" fmla="*/ 2147483647 w 4040"/>
              <a:gd name="T25" fmla="*/ 2147483647 h 1888"/>
              <a:gd name="T26" fmla="*/ 2147483647 w 4040"/>
              <a:gd name="T27" fmla="*/ 2147483647 h 1888"/>
              <a:gd name="T28" fmla="*/ 2147483647 w 4040"/>
              <a:gd name="T29" fmla="*/ 2147483647 h 1888"/>
              <a:gd name="T30" fmla="*/ 2147483647 w 4040"/>
              <a:gd name="T31" fmla="*/ 2147483647 h 1888"/>
              <a:gd name="T32" fmla="*/ 2147483647 w 4040"/>
              <a:gd name="T33" fmla="*/ 2147483647 h 1888"/>
              <a:gd name="T34" fmla="*/ 2147483647 w 4040"/>
              <a:gd name="T35" fmla="*/ 2147483647 h 1888"/>
              <a:gd name="T36" fmla="*/ 2147483647 w 4040"/>
              <a:gd name="T37" fmla="*/ 2147483647 h 1888"/>
              <a:gd name="T38" fmla="*/ 2147483647 w 4040"/>
              <a:gd name="T39" fmla="*/ 2147483647 h 1888"/>
              <a:gd name="T40" fmla="*/ 2147483647 w 4040"/>
              <a:gd name="T41" fmla="*/ 2147483647 h 1888"/>
              <a:gd name="T42" fmla="*/ 2147483647 w 4040"/>
              <a:gd name="T43" fmla="*/ 2147483647 h 1888"/>
              <a:gd name="T44" fmla="*/ 2147483647 w 4040"/>
              <a:gd name="T45" fmla="*/ 2147483647 h 1888"/>
              <a:gd name="T46" fmla="*/ 2147483647 w 4040"/>
              <a:gd name="T47" fmla="*/ 2147483647 h 1888"/>
              <a:gd name="T48" fmla="*/ 2147483647 w 4040"/>
              <a:gd name="T49" fmla="*/ 2147483647 h 1888"/>
              <a:gd name="T50" fmla="*/ 2147483647 w 4040"/>
              <a:gd name="T51" fmla="*/ 2147483647 h 1888"/>
              <a:gd name="T52" fmla="*/ 2147483647 w 4040"/>
              <a:gd name="T53" fmla="*/ 0 h 1888"/>
              <a:gd name="T54" fmla="*/ 2147483647 w 4040"/>
              <a:gd name="T55" fmla="*/ 2147483647 h 1888"/>
              <a:gd name="T56" fmla="*/ 2147483647 w 4040"/>
              <a:gd name="T57" fmla="*/ 2147483647 h 1888"/>
              <a:gd name="T58" fmla="*/ 2147483647 w 4040"/>
              <a:gd name="T59" fmla="*/ 2147483647 h 1888"/>
              <a:gd name="T60" fmla="*/ 2147483647 w 4040"/>
              <a:gd name="T61" fmla="*/ 2147483647 h 1888"/>
              <a:gd name="T62" fmla="*/ 2147483647 w 4040"/>
              <a:gd name="T63" fmla="*/ 2147483647 h 1888"/>
              <a:gd name="T64" fmla="*/ 2147483647 w 4040"/>
              <a:gd name="T65" fmla="*/ 2147483647 h 1888"/>
              <a:gd name="T66" fmla="*/ 2147483647 w 4040"/>
              <a:gd name="T67" fmla="*/ 2147483647 h 1888"/>
              <a:gd name="T68" fmla="*/ 2147483647 w 4040"/>
              <a:gd name="T69" fmla="*/ 2147483647 h 1888"/>
              <a:gd name="T70" fmla="*/ 2147483647 w 4040"/>
              <a:gd name="T71" fmla="*/ 2147483647 h 1888"/>
              <a:gd name="T72" fmla="*/ 2147483647 w 4040"/>
              <a:gd name="T73" fmla="*/ 2147483647 h 1888"/>
              <a:gd name="T74" fmla="*/ 2147483647 w 4040"/>
              <a:gd name="T75" fmla="*/ 2147483647 h 1888"/>
              <a:gd name="T76" fmla="*/ 2147483647 w 4040"/>
              <a:gd name="T77" fmla="*/ 2147483647 h 1888"/>
              <a:gd name="T78" fmla="*/ 2147483647 w 4040"/>
              <a:gd name="T79" fmla="*/ 2147483647 h 1888"/>
              <a:gd name="T80" fmla="*/ 2147483647 w 4040"/>
              <a:gd name="T81" fmla="*/ 2147483647 h 1888"/>
              <a:gd name="T82" fmla="*/ 2147483647 w 4040"/>
              <a:gd name="T83" fmla="*/ 2147483647 h 1888"/>
              <a:gd name="T84" fmla="*/ 2147483647 w 4040"/>
              <a:gd name="T85" fmla="*/ 2147483647 h 1888"/>
              <a:gd name="T86" fmla="*/ 2147483647 w 4040"/>
              <a:gd name="T87" fmla="*/ 2147483647 h 1888"/>
              <a:gd name="T88" fmla="*/ 2147483647 w 4040"/>
              <a:gd name="T89" fmla="*/ 2147483647 h 1888"/>
              <a:gd name="T90" fmla="*/ 2147483647 w 4040"/>
              <a:gd name="T91" fmla="*/ 2147483647 h 1888"/>
              <a:gd name="T92" fmla="*/ 2147483647 w 4040"/>
              <a:gd name="T93" fmla="*/ 2147483647 h 1888"/>
              <a:gd name="T94" fmla="*/ 2147483647 w 4040"/>
              <a:gd name="T95" fmla="*/ 2147483647 h 1888"/>
              <a:gd name="T96" fmla="*/ 2147483647 w 4040"/>
              <a:gd name="T97" fmla="*/ 2147483647 h 1888"/>
              <a:gd name="T98" fmla="*/ 2147483647 w 4040"/>
              <a:gd name="T99" fmla="*/ 2147483647 h 1888"/>
              <a:gd name="T100" fmla="*/ 2147483647 w 4040"/>
              <a:gd name="T101" fmla="*/ 2147483647 h 1888"/>
              <a:gd name="T102" fmla="*/ 2147483647 w 4040"/>
              <a:gd name="T103" fmla="*/ 2147483647 h 188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040"/>
              <a:gd name="T157" fmla="*/ 0 h 1888"/>
              <a:gd name="T158" fmla="*/ 4040 w 4040"/>
              <a:gd name="T159" fmla="*/ 1888 h 188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412" name="Oval 9"/>
          <p:cNvSpPr>
            <a:spLocks noChangeArrowheads="1"/>
          </p:cNvSpPr>
          <p:nvPr/>
        </p:nvSpPr>
        <p:spPr bwMode="gray">
          <a:xfrm>
            <a:off x="2879812" y="3501008"/>
            <a:ext cx="1670232" cy="1549264"/>
          </a:xfrm>
          <a:prstGeom prst="ellipse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400" b="1" i="1" dirty="0">
                <a:solidFill>
                  <a:schemeClr val="bg1"/>
                </a:solidFill>
              </a:rPr>
              <a:t>Кластеры</a:t>
            </a:r>
            <a:r>
              <a:rPr lang="ru-RU" sz="2000" b="1" dirty="0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16406" name="Oval 36"/>
          <p:cNvSpPr>
            <a:spLocks noChangeArrowheads="1"/>
          </p:cNvSpPr>
          <p:nvPr/>
        </p:nvSpPr>
        <p:spPr bwMode="gray">
          <a:xfrm>
            <a:off x="6804248" y="2672916"/>
            <a:ext cx="1675487" cy="1585913"/>
          </a:xfrm>
          <a:prstGeom prst="ellipse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400" b="1" i="1" dirty="0" err="1">
                <a:solidFill>
                  <a:schemeClr val="bg1"/>
                </a:solidFill>
              </a:rPr>
              <a:t>Синквейн</a:t>
            </a:r>
            <a:r>
              <a:rPr lang="ru-RU" sz="2000" b="1" dirty="0">
                <a:solidFill>
                  <a:srgbClr val="000066"/>
                </a:solidFill>
              </a:rPr>
              <a:t> </a:t>
            </a:r>
          </a:p>
        </p:txBody>
      </p:sp>
      <p:grpSp>
        <p:nvGrpSpPr>
          <p:cNvPr id="16391" name="Group 30"/>
          <p:cNvGrpSpPr>
            <a:grpSpLocks/>
          </p:cNvGrpSpPr>
          <p:nvPr/>
        </p:nvGrpSpPr>
        <p:grpSpPr bwMode="auto">
          <a:xfrm>
            <a:off x="5400092" y="4257092"/>
            <a:ext cx="2545534" cy="2412268"/>
            <a:chOff x="816" y="768"/>
            <a:chExt cx="1333" cy="1338"/>
          </a:xfrm>
          <a:solidFill>
            <a:srgbClr val="0070C0"/>
          </a:solidFill>
        </p:grpSpPr>
        <p:sp>
          <p:nvSpPr>
            <p:cNvPr id="16403" name="Text Box 33"/>
            <p:cNvSpPr txBox="1">
              <a:spLocks noChangeArrowheads="1"/>
            </p:cNvSpPr>
            <p:nvPr/>
          </p:nvSpPr>
          <p:spPr bwMode="white">
            <a:xfrm>
              <a:off x="1483" y="1208"/>
              <a:ext cx="97" cy="18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endParaRPr lang="en-US" sz="1500" b="1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6404" name="Oval 32"/>
            <p:cNvSpPr>
              <a:spLocks noChangeArrowheads="1"/>
            </p:cNvSpPr>
            <p:nvPr/>
          </p:nvSpPr>
          <p:spPr bwMode="gray">
            <a:xfrm>
              <a:off x="816" y="768"/>
              <a:ext cx="1333" cy="1338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ru-RU" sz="2400" b="1" i="1" dirty="0">
                  <a:solidFill>
                    <a:schemeClr val="bg1"/>
                  </a:solidFill>
                </a:rPr>
                <a:t>Сравнительная </a:t>
              </a:r>
            </a:p>
            <a:p>
              <a:pPr algn="ctr">
                <a:defRPr/>
              </a:pPr>
              <a:r>
                <a:rPr lang="ru-RU" sz="2400" b="1" i="1" dirty="0">
                  <a:solidFill>
                    <a:schemeClr val="bg1"/>
                  </a:solidFill>
                </a:rPr>
                <a:t>диаграмма</a:t>
              </a:r>
            </a:p>
          </p:txBody>
        </p:sp>
      </p:grpSp>
      <p:sp>
        <p:nvSpPr>
          <p:cNvPr id="16400" name="Oval 28"/>
          <p:cNvSpPr>
            <a:spLocks noChangeArrowheads="1"/>
          </p:cNvSpPr>
          <p:nvPr/>
        </p:nvSpPr>
        <p:spPr bwMode="gray">
          <a:xfrm>
            <a:off x="3671900" y="5157192"/>
            <a:ext cx="1620180" cy="1514475"/>
          </a:xfrm>
          <a:prstGeom prst="ellipse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400" b="1" i="1" dirty="0">
                <a:solidFill>
                  <a:schemeClr val="bg1"/>
                </a:solidFill>
              </a:rPr>
              <a:t>Эссе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3816350" y="4473575"/>
            <a:ext cx="2447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Приёмы </a:t>
            </a:r>
          </a:p>
          <a:p>
            <a:pPr algn="ctr" eaLnBrk="0" hangingPunct="0">
              <a:defRPr/>
            </a:pPr>
            <a:r>
              <a:rPr lang="ru-RU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работы</a:t>
            </a:r>
            <a:endParaRPr lang="en-US" b="1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583668" y="188640"/>
            <a:ext cx="5904656" cy="576064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40000"/>
              </a:lnSpc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bg1"/>
                </a:solidFill>
              </a:rPr>
              <a:t>Технология педагогического опыта</a:t>
            </a:r>
          </a:p>
        </p:txBody>
      </p:sp>
      <p:sp>
        <p:nvSpPr>
          <p:cNvPr id="27671" name="Прямоугольник 32"/>
          <p:cNvSpPr>
            <a:spLocks noChangeArrowheads="1"/>
          </p:cNvSpPr>
          <p:nvPr/>
        </p:nvSpPr>
        <p:spPr bwMode="auto">
          <a:xfrm>
            <a:off x="395288" y="765175"/>
            <a:ext cx="8316912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  <a:spcBef>
                <a:spcPct val="50000"/>
              </a:spcBef>
            </a:pPr>
            <a:r>
              <a:rPr lang="ru-RU" sz="2400" b="1">
                <a:solidFill>
                  <a:srgbClr val="0070C0"/>
                </a:solidFill>
              </a:rPr>
              <a:t>Идея педагогического опыта</a:t>
            </a:r>
          </a:p>
          <a:p>
            <a:pPr algn="ctr">
              <a:lnSpc>
                <a:spcPct val="140000"/>
              </a:lnSpc>
              <a:spcBef>
                <a:spcPct val="50000"/>
              </a:spcBef>
            </a:pPr>
            <a:r>
              <a:rPr lang="ru-RU" b="1" u="sng">
                <a:solidFill>
                  <a:srgbClr val="333399"/>
                </a:solidFill>
              </a:rPr>
              <a:t>Формирование  у  обучающихся метапредметных умений через использование  технологии «Развитие критического мышления посредством чтения и письма» на уроках русского языка и литературы</a:t>
            </a: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946A9-F36B-40B8-9483-FE33F445520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442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188" y="981075"/>
            <a:ext cx="8245475" cy="50784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i="1" dirty="0">
                <a:solidFill>
                  <a:srgbClr val="333399"/>
                </a:solidFill>
                <a:latin typeface="+mn-lt"/>
              </a:rPr>
              <a:t> </a:t>
            </a:r>
          </a:p>
          <a:p>
            <a:pPr>
              <a:defRPr/>
            </a:pPr>
            <a:r>
              <a:rPr lang="ru-RU" b="1" i="1" dirty="0">
                <a:solidFill>
                  <a:srgbClr val="333399"/>
                </a:solidFill>
                <a:latin typeface="+mn-lt"/>
              </a:rPr>
              <a:t>1. </a:t>
            </a:r>
            <a:r>
              <a:rPr lang="ru-RU" b="1" i="1" dirty="0" err="1">
                <a:solidFill>
                  <a:srgbClr val="333399"/>
                </a:solidFill>
                <a:latin typeface="+mn-lt"/>
              </a:rPr>
              <a:t>Байбородова</a:t>
            </a:r>
            <a:r>
              <a:rPr lang="ru-RU" b="1" i="1" dirty="0">
                <a:solidFill>
                  <a:srgbClr val="333399"/>
                </a:solidFill>
                <a:latin typeface="+mn-lt"/>
              </a:rPr>
              <a:t> Л.В., Белкина В.В., </a:t>
            </a:r>
            <a:r>
              <a:rPr lang="ru-RU" b="1" i="1" dirty="0" err="1">
                <a:solidFill>
                  <a:srgbClr val="333399"/>
                </a:solidFill>
                <a:latin typeface="+mn-lt"/>
              </a:rPr>
              <a:t>Гаибова</a:t>
            </a:r>
            <a:r>
              <a:rPr lang="ru-RU" b="1" i="1" dirty="0">
                <a:solidFill>
                  <a:srgbClr val="333399"/>
                </a:solidFill>
                <a:latin typeface="+mn-lt"/>
              </a:rPr>
              <a:t> В.Е., Серебренников Л.Н., </a:t>
            </a:r>
          </a:p>
          <a:p>
            <a:pPr>
              <a:defRPr/>
            </a:pPr>
            <a:r>
              <a:rPr lang="ru-RU" b="1" i="1" dirty="0">
                <a:solidFill>
                  <a:srgbClr val="333399"/>
                </a:solidFill>
                <a:latin typeface="+mn-lt"/>
              </a:rPr>
              <a:t>Чернявская А.П., Харисова И.Г.. Образовательные технологии: </a:t>
            </a:r>
            <a:r>
              <a:rPr lang="ru-RU" b="1" i="1" dirty="0" err="1">
                <a:solidFill>
                  <a:srgbClr val="333399"/>
                </a:solidFill>
                <a:latin typeface="+mn-lt"/>
              </a:rPr>
              <a:t>Учебно</a:t>
            </a:r>
            <a:r>
              <a:rPr lang="ru-RU" b="1" i="1" dirty="0">
                <a:solidFill>
                  <a:srgbClr val="333399"/>
                </a:solidFill>
                <a:latin typeface="+mn-lt"/>
              </a:rPr>
              <a:t>-</a:t>
            </a:r>
          </a:p>
          <a:p>
            <a:pPr>
              <a:defRPr/>
            </a:pPr>
            <a:r>
              <a:rPr lang="ru-RU" b="1" i="1" dirty="0">
                <a:solidFill>
                  <a:srgbClr val="333399"/>
                </a:solidFill>
                <a:latin typeface="+mn-lt"/>
              </a:rPr>
              <a:t>методическое пособие. – Ярославль: изд-во ЯГПУ им. К.Д.Ушинского, </a:t>
            </a:r>
          </a:p>
          <a:p>
            <a:pPr>
              <a:defRPr/>
            </a:pPr>
            <a:r>
              <a:rPr lang="ru-RU" b="1" i="1" dirty="0">
                <a:solidFill>
                  <a:srgbClr val="333399"/>
                </a:solidFill>
                <a:latin typeface="+mn-lt"/>
              </a:rPr>
              <a:t>2005. </a:t>
            </a:r>
          </a:p>
          <a:p>
            <a:pPr>
              <a:defRPr/>
            </a:pPr>
            <a:r>
              <a:rPr lang="ru-RU" b="1" i="1" dirty="0">
                <a:solidFill>
                  <a:srgbClr val="333399"/>
                </a:solidFill>
                <a:latin typeface="+mn-lt"/>
              </a:rPr>
              <a:t>2. </a:t>
            </a:r>
            <a:r>
              <a:rPr lang="ru-RU" b="1" i="1" dirty="0" err="1">
                <a:solidFill>
                  <a:srgbClr val="333399"/>
                </a:solidFill>
                <a:latin typeface="+mn-lt"/>
              </a:rPr>
              <a:t>Бутенко</a:t>
            </a:r>
            <a:r>
              <a:rPr lang="ru-RU" b="1" i="1" dirty="0">
                <a:solidFill>
                  <a:srgbClr val="333399"/>
                </a:solidFill>
                <a:latin typeface="+mn-lt"/>
              </a:rPr>
              <a:t> А.В., </a:t>
            </a:r>
            <a:r>
              <a:rPr lang="ru-RU" b="1" i="1" dirty="0" err="1">
                <a:solidFill>
                  <a:srgbClr val="333399"/>
                </a:solidFill>
                <a:latin typeface="+mn-lt"/>
              </a:rPr>
              <a:t>Ходос</a:t>
            </a:r>
            <a:r>
              <a:rPr lang="ru-RU" b="1" i="1" dirty="0">
                <a:solidFill>
                  <a:srgbClr val="333399"/>
                </a:solidFill>
                <a:latin typeface="+mn-lt"/>
              </a:rPr>
              <a:t> Е.А. Критическое мышление: метод, теория, </a:t>
            </a:r>
          </a:p>
          <a:p>
            <a:pPr>
              <a:defRPr/>
            </a:pPr>
            <a:r>
              <a:rPr lang="ru-RU" b="1" i="1" dirty="0">
                <a:solidFill>
                  <a:srgbClr val="333399"/>
                </a:solidFill>
                <a:latin typeface="+mn-lt"/>
              </a:rPr>
              <a:t>практика. </a:t>
            </a:r>
            <a:r>
              <a:rPr lang="ru-RU" b="1" i="1" dirty="0" err="1">
                <a:solidFill>
                  <a:srgbClr val="333399"/>
                </a:solidFill>
                <a:latin typeface="+mn-lt"/>
              </a:rPr>
              <a:t>Учеб.-метод</a:t>
            </a:r>
            <a:r>
              <a:rPr lang="ru-RU" b="1" i="1" dirty="0">
                <a:solidFill>
                  <a:srgbClr val="333399"/>
                </a:solidFill>
                <a:latin typeface="+mn-lt"/>
              </a:rPr>
              <a:t>. Пособие. М.: </a:t>
            </a:r>
            <a:r>
              <a:rPr lang="ru-RU" b="1" i="1" dirty="0" err="1">
                <a:solidFill>
                  <a:srgbClr val="333399"/>
                </a:solidFill>
                <a:latin typeface="+mn-lt"/>
              </a:rPr>
              <a:t>Мирос</a:t>
            </a:r>
            <a:r>
              <a:rPr lang="ru-RU" b="1" i="1" dirty="0">
                <a:solidFill>
                  <a:srgbClr val="333399"/>
                </a:solidFill>
                <a:latin typeface="+mn-lt"/>
              </a:rPr>
              <a:t>, 2002. </a:t>
            </a:r>
          </a:p>
          <a:p>
            <a:pPr>
              <a:defRPr/>
            </a:pPr>
            <a:r>
              <a:rPr lang="ru-RU" b="1" i="1" dirty="0">
                <a:solidFill>
                  <a:srgbClr val="333399"/>
                </a:solidFill>
                <a:latin typeface="+mn-lt"/>
              </a:rPr>
              <a:t>3. Заир-Бек С.И., </a:t>
            </a:r>
            <a:r>
              <a:rPr lang="ru-RU" b="1" i="1" dirty="0" err="1">
                <a:solidFill>
                  <a:srgbClr val="333399"/>
                </a:solidFill>
                <a:latin typeface="+mn-lt"/>
              </a:rPr>
              <a:t>Муштавинская</a:t>
            </a:r>
            <a:r>
              <a:rPr lang="ru-RU" b="1" i="1" dirty="0">
                <a:solidFill>
                  <a:srgbClr val="333399"/>
                </a:solidFill>
                <a:latin typeface="+mn-lt"/>
              </a:rPr>
              <a:t> И.В. Развитие критического мышления на </a:t>
            </a:r>
          </a:p>
          <a:p>
            <a:pPr>
              <a:defRPr/>
            </a:pPr>
            <a:r>
              <a:rPr lang="ru-RU" b="1" i="1" dirty="0">
                <a:solidFill>
                  <a:srgbClr val="333399"/>
                </a:solidFill>
                <a:latin typeface="+mn-lt"/>
              </a:rPr>
              <a:t>уроке: Пособие для учителя. – М.: Просвещение, 2004. </a:t>
            </a:r>
          </a:p>
          <a:p>
            <a:pPr>
              <a:defRPr/>
            </a:pPr>
            <a:r>
              <a:rPr lang="ru-RU" b="1" i="1" dirty="0">
                <a:solidFill>
                  <a:srgbClr val="333399"/>
                </a:solidFill>
                <a:latin typeface="+mn-lt"/>
              </a:rPr>
              <a:t>4. </a:t>
            </a:r>
            <a:r>
              <a:rPr lang="ru-RU" b="1" i="1" dirty="0" err="1">
                <a:solidFill>
                  <a:srgbClr val="333399"/>
                </a:solidFill>
                <a:latin typeface="+mn-lt"/>
              </a:rPr>
              <a:t>Загашев</a:t>
            </a:r>
            <a:r>
              <a:rPr lang="ru-RU" b="1" i="1" dirty="0">
                <a:solidFill>
                  <a:srgbClr val="333399"/>
                </a:solidFill>
                <a:latin typeface="+mn-lt"/>
              </a:rPr>
              <a:t> И.О., Заир – Бек С.И.. Критическое мышление: технология </a:t>
            </a:r>
          </a:p>
          <a:p>
            <a:pPr>
              <a:defRPr/>
            </a:pPr>
            <a:r>
              <a:rPr lang="ru-RU" b="1" i="1" dirty="0">
                <a:solidFill>
                  <a:srgbClr val="333399"/>
                </a:solidFill>
                <a:latin typeface="+mn-lt"/>
              </a:rPr>
              <a:t>развития: Пособие для учителя – СПб; Альянс ―Дельта‖, 2003. </a:t>
            </a:r>
          </a:p>
          <a:p>
            <a:pPr>
              <a:defRPr/>
            </a:pPr>
            <a:r>
              <a:rPr lang="ru-RU" b="1" i="1" dirty="0">
                <a:solidFill>
                  <a:srgbClr val="333399"/>
                </a:solidFill>
                <a:latin typeface="+mn-lt"/>
              </a:rPr>
              <a:t>5. </a:t>
            </a:r>
            <a:r>
              <a:rPr lang="ru-RU" b="1" i="1" dirty="0" err="1">
                <a:solidFill>
                  <a:srgbClr val="333399"/>
                </a:solidFill>
                <a:latin typeface="+mn-lt"/>
              </a:rPr>
              <a:t>Клустер</a:t>
            </a:r>
            <a:r>
              <a:rPr lang="ru-RU" b="1" i="1" dirty="0">
                <a:solidFill>
                  <a:srgbClr val="333399"/>
                </a:solidFill>
                <a:latin typeface="+mn-lt"/>
              </a:rPr>
              <a:t> Д. Что такое критическое мышление.—М. : ЦГЛ, 2005. </a:t>
            </a:r>
          </a:p>
          <a:p>
            <a:pPr>
              <a:defRPr/>
            </a:pPr>
            <a:r>
              <a:rPr lang="ru-RU" b="1" i="1" dirty="0">
                <a:solidFill>
                  <a:srgbClr val="333399"/>
                </a:solidFill>
                <a:latin typeface="+mn-lt"/>
              </a:rPr>
              <a:t>6. Козырь Е.А.. Характеристика приемов технологии РКМЧП. //газ. </a:t>
            </a:r>
          </a:p>
          <a:p>
            <a:pPr>
              <a:defRPr/>
            </a:pPr>
            <a:r>
              <a:rPr lang="ru-RU" b="1" i="1" dirty="0">
                <a:solidFill>
                  <a:srgbClr val="333399"/>
                </a:solidFill>
                <a:latin typeface="+mn-lt"/>
              </a:rPr>
              <a:t>―Русский язык‖, 2009, №7. </a:t>
            </a:r>
          </a:p>
          <a:p>
            <a:pPr>
              <a:defRPr/>
            </a:pPr>
            <a:r>
              <a:rPr lang="ru-RU" b="1" i="1" dirty="0">
                <a:solidFill>
                  <a:srgbClr val="333399"/>
                </a:solidFill>
                <a:latin typeface="+mn-lt"/>
              </a:rPr>
              <a:t>7. </a:t>
            </a:r>
            <a:r>
              <a:rPr lang="ru-RU" b="1" i="1" dirty="0" err="1">
                <a:solidFill>
                  <a:srgbClr val="333399"/>
                </a:solidFill>
                <a:latin typeface="+mn-lt"/>
              </a:rPr>
              <a:t>Мередит</a:t>
            </a:r>
            <a:r>
              <a:rPr lang="ru-RU" b="1" i="1" dirty="0">
                <a:solidFill>
                  <a:srgbClr val="333399"/>
                </a:solidFill>
                <a:latin typeface="+mn-lt"/>
              </a:rPr>
              <a:t> К.С., </a:t>
            </a:r>
            <a:r>
              <a:rPr lang="ru-RU" b="1" i="1" dirty="0" err="1">
                <a:solidFill>
                  <a:srgbClr val="333399"/>
                </a:solidFill>
                <a:latin typeface="+mn-lt"/>
              </a:rPr>
              <a:t>Стилл</a:t>
            </a:r>
            <a:r>
              <a:rPr lang="ru-RU" b="1" i="1" dirty="0">
                <a:solidFill>
                  <a:srgbClr val="333399"/>
                </a:solidFill>
                <a:latin typeface="+mn-lt"/>
              </a:rPr>
              <a:t> Д.Л., Темпл Ч. Как учатся дети: свод основ: учебное </a:t>
            </a:r>
          </a:p>
          <a:p>
            <a:pPr>
              <a:defRPr/>
            </a:pPr>
            <a:r>
              <a:rPr lang="ru-RU" b="1" i="1" dirty="0">
                <a:solidFill>
                  <a:srgbClr val="333399"/>
                </a:solidFill>
                <a:latin typeface="+mn-lt"/>
              </a:rPr>
              <a:t>пособие для проекта ЧПКМ. – М., 1997 </a:t>
            </a:r>
          </a:p>
          <a:p>
            <a:pPr>
              <a:defRPr/>
            </a:pPr>
            <a:r>
              <a:rPr lang="ru-RU" b="1" i="1" dirty="0">
                <a:solidFill>
                  <a:srgbClr val="333399"/>
                </a:solidFill>
                <a:latin typeface="+mn-lt"/>
              </a:rPr>
              <a:t>8. Пиаже Ж. Моральное суждение у ребенка. М.; АК, 2006. </a:t>
            </a:r>
          </a:p>
          <a:p>
            <a:pPr>
              <a:defRPr/>
            </a:pPr>
            <a:r>
              <a:rPr lang="ru-RU" b="1" i="1" dirty="0">
                <a:solidFill>
                  <a:srgbClr val="333399"/>
                </a:solidFill>
                <a:latin typeface="+mn-lt"/>
              </a:rPr>
              <a:t>9. </a:t>
            </a:r>
            <a:r>
              <a:rPr lang="ru-RU" b="1" i="1" dirty="0" err="1">
                <a:solidFill>
                  <a:srgbClr val="333399"/>
                </a:solidFill>
                <a:latin typeface="+mn-lt"/>
              </a:rPr>
              <a:t>Халперн</a:t>
            </a:r>
            <a:r>
              <a:rPr lang="ru-RU" b="1" i="1" dirty="0">
                <a:solidFill>
                  <a:srgbClr val="333399"/>
                </a:solidFill>
                <a:latin typeface="+mn-lt"/>
              </a:rPr>
              <a:t> Д. Психология критического мышления. – СПб., 2000.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3768" y="296652"/>
            <a:ext cx="4140460" cy="540060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</a:rPr>
              <a:t>Список литературы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44A9D-D673-4288-B910-2BAA7B0F1BE3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650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87338" y="1089025"/>
            <a:ext cx="5256212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 u="sng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Синквейн</a:t>
            </a:r>
          </a:p>
          <a:p>
            <a:pPr algn="ctr"/>
            <a:r>
              <a:rPr lang="ru-RU" sz="2400" b="1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-</a:t>
            </a:r>
            <a:r>
              <a:rPr lang="ru-RU" b="1" i="1">
                <a:solidFill>
                  <a:srgbClr val="333399"/>
                </a:solidFill>
                <a:latin typeface="Calibri" pitchFamily="34" charset="0"/>
                <a:cs typeface="Times New Roman" pitchFamily="18" charset="0"/>
              </a:rPr>
              <a:t>Левша</a:t>
            </a:r>
            <a:br>
              <a:rPr lang="ru-RU" b="1" i="1">
                <a:solidFill>
                  <a:srgbClr val="333399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b="1" i="1">
                <a:solidFill>
                  <a:srgbClr val="333399"/>
                </a:solidFill>
                <a:latin typeface="Calibri" pitchFamily="34" charset="0"/>
                <a:cs typeface="Times New Roman" pitchFamily="18" charset="0"/>
              </a:rPr>
              <a:t>-Талантливый, тульский</a:t>
            </a:r>
            <a:br>
              <a:rPr lang="ru-RU" b="1" i="1">
                <a:solidFill>
                  <a:srgbClr val="333399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b="1" i="1">
                <a:solidFill>
                  <a:srgbClr val="333399"/>
                </a:solidFill>
                <a:latin typeface="Calibri" pitchFamily="34" charset="0"/>
                <a:cs typeface="Times New Roman" pitchFamily="18" charset="0"/>
              </a:rPr>
              <a:t> -Мастерил, творил, подковал </a:t>
            </a:r>
            <a:br>
              <a:rPr lang="ru-RU" b="1" i="1">
                <a:solidFill>
                  <a:srgbClr val="333399"/>
                </a:solidFill>
                <a:latin typeface="Calibri" pitchFamily="34" charset="0"/>
                <a:cs typeface="Times New Roman" pitchFamily="18" charset="0"/>
              </a:rPr>
            </a:br>
            <a:r>
              <a:rPr lang="ru-RU" b="1" i="1">
                <a:solidFill>
                  <a:srgbClr val="333399"/>
                </a:solidFill>
                <a:latin typeface="Calibri" pitchFamily="34" charset="0"/>
                <a:cs typeface="Times New Roman" pitchFamily="18" charset="0"/>
              </a:rPr>
              <a:t>-Дело мастера боится!</a:t>
            </a:r>
          </a:p>
          <a:p>
            <a:pPr algn="ctr"/>
            <a:r>
              <a:rPr lang="ru-RU" b="1" i="1">
                <a:solidFill>
                  <a:srgbClr val="333399"/>
                </a:solidFill>
                <a:latin typeface="Calibri" pitchFamily="34" charset="0"/>
                <a:cs typeface="Times New Roman" pitchFamily="18" charset="0"/>
              </a:rPr>
              <a:t>-Талант</a:t>
            </a:r>
            <a:endParaRPr lang="ru-RU" b="1" i="1">
              <a:solidFill>
                <a:srgbClr val="333399"/>
              </a:solidFill>
              <a:latin typeface="Calibri" pitchFamily="34" charset="0"/>
            </a:endParaRPr>
          </a:p>
        </p:txBody>
      </p:sp>
      <p:pic>
        <p:nvPicPr>
          <p:cNvPr id="14340" name="Picture 2" descr="F:\ФОТО К МО\DSCI2126.JPG"/>
          <p:cNvPicPr>
            <a:picLocks noChangeAspect="1" noChangeArrowheads="1"/>
          </p:cNvPicPr>
          <p:nvPr/>
        </p:nvPicPr>
        <p:blipFill>
          <a:blip r:embed="rId2">
            <a:lum bright="12000"/>
          </a:blip>
          <a:srcRect/>
          <a:stretch>
            <a:fillRect/>
          </a:stretch>
        </p:blipFill>
        <p:spPr bwMode="auto">
          <a:xfrm>
            <a:off x="5111750" y="1557338"/>
            <a:ext cx="2447925" cy="1836737"/>
          </a:xfrm>
          <a:prstGeom prst="rect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</p:pic>
      <p:sp>
        <p:nvSpPr>
          <p:cNvPr id="28675" name="Oval 5"/>
          <p:cNvSpPr>
            <a:spLocks noChangeArrowheads="1"/>
          </p:cNvSpPr>
          <p:nvPr/>
        </p:nvSpPr>
        <p:spPr bwMode="auto">
          <a:xfrm>
            <a:off x="3527425" y="4005263"/>
            <a:ext cx="4752975" cy="2303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6" name="Oval 6"/>
          <p:cNvSpPr>
            <a:spLocks noChangeArrowheads="1"/>
          </p:cNvSpPr>
          <p:nvPr/>
        </p:nvSpPr>
        <p:spPr bwMode="auto">
          <a:xfrm>
            <a:off x="468313" y="4005263"/>
            <a:ext cx="4752975" cy="2303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7" name="Text Box 7"/>
          <p:cNvSpPr txBox="1">
            <a:spLocks noChangeArrowheads="1"/>
          </p:cNvSpPr>
          <p:nvPr/>
        </p:nvSpPr>
        <p:spPr bwMode="auto">
          <a:xfrm>
            <a:off x="684213" y="4400550"/>
            <a:ext cx="28432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>
                <a:solidFill>
                  <a:srgbClr val="333399"/>
                </a:solidFill>
              </a:rPr>
              <a:t>Обстоятельства в простом предложении</a:t>
            </a:r>
          </a:p>
        </p:txBody>
      </p:sp>
      <p:sp>
        <p:nvSpPr>
          <p:cNvPr id="28678" name="Text Box 8"/>
          <p:cNvSpPr txBox="1">
            <a:spLocks noChangeArrowheads="1"/>
          </p:cNvSpPr>
          <p:nvPr/>
        </p:nvSpPr>
        <p:spPr bwMode="auto">
          <a:xfrm>
            <a:off x="5184775" y="4329113"/>
            <a:ext cx="3060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>
                <a:solidFill>
                  <a:srgbClr val="333399"/>
                </a:solidFill>
              </a:rPr>
              <a:t>Придаточные обстоятельственные в СПП</a:t>
            </a:r>
          </a:p>
        </p:txBody>
      </p:sp>
      <p:sp>
        <p:nvSpPr>
          <p:cNvPr id="28679" name="Text Box 9"/>
          <p:cNvSpPr txBox="1">
            <a:spLocks noChangeArrowheads="1"/>
          </p:cNvSpPr>
          <p:nvPr/>
        </p:nvSpPr>
        <p:spPr bwMode="auto">
          <a:xfrm>
            <a:off x="3527425" y="4473575"/>
            <a:ext cx="16922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i="1">
                <a:solidFill>
                  <a:srgbClr val="0070C0"/>
                </a:solidFill>
              </a:rPr>
              <a:t>Значения</a:t>
            </a:r>
          </a:p>
          <a:p>
            <a:pPr algn="ctr">
              <a:spcBef>
                <a:spcPct val="50000"/>
              </a:spcBef>
            </a:pPr>
            <a:r>
              <a:rPr lang="ru-RU" sz="1600" b="1" i="1">
                <a:solidFill>
                  <a:srgbClr val="0070C0"/>
                </a:solidFill>
              </a:rPr>
              <a:t>Виды </a:t>
            </a:r>
          </a:p>
          <a:p>
            <a:pPr algn="ctr">
              <a:spcBef>
                <a:spcPct val="50000"/>
              </a:spcBef>
            </a:pPr>
            <a:r>
              <a:rPr lang="ru-RU" sz="1600" b="1" i="1">
                <a:solidFill>
                  <a:srgbClr val="0070C0"/>
                </a:solidFill>
              </a:rPr>
              <a:t>Вопросы</a:t>
            </a:r>
          </a:p>
        </p:txBody>
      </p:sp>
      <p:sp>
        <p:nvSpPr>
          <p:cNvPr id="28680" name="Rectangle 1"/>
          <p:cNvSpPr>
            <a:spLocks noChangeArrowheads="1"/>
          </p:cNvSpPr>
          <p:nvPr/>
        </p:nvSpPr>
        <p:spPr bwMode="auto">
          <a:xfrm>
            <a:off x="2016125" y="3482975"/>
            <a:ext cx="47164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 u="sng">
                <a:solidFill>
                  <a:srgbClr val="0070C0"/>
                </a:solidFill>
                <a:latin typeface="Calibri" pitchFamily="34" charset="0"/>
              </a:rPr>
              <a:t>Сравнительная диаграмма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03648" y="296652"/>
            <a:ext cx="6444716" cy="61206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</a:rPr>
              <a:t>Технология педагогического опыта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4C1DF-0A57-4E42-8AC4-864215E6641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148263" y="1089025"/>
            <a:ext cx="251936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u="sng" dirty="0" err="1">
                <a:solidFill>
                  <a:srgbClr val="0070C0"/>
                </a:solidFill>
                <a:latin typeface="+mn-lt"/>
              </a:rPr>
              <a:t>Взаимоопрос</a:t>
            </a:r>
            <a:endParaRPr lang="ru-RU" sz="2400" b="1" i="1" u="sng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5243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287524" y="5589240"/>
            <a:ext cx="1692312" cy="792088"/>
          </a:xfrm>
          <a:prstGeom prst="roundRect">
            <a:avLst/>
          </a:prstGeom>
          <a:solidFill>
            <a:srgbClr val="0070C0"/>
          </a:solidFill>
          <a:ln w="127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Приёмы</a:t>
            </a:r>
          </a:p>
          <a:p>
            <a:pPr algn="ctr">
              <a:defRPr/>
            </a:pPr>
            <a:r>
              <a:rPr lang="ru-RU" sz="1600" b="1" dirty="0"/>
              <a:t>работы с текстом</a:t>
            </a:r>
          </a:p>
        </p:txBody>
      </p:sp>
      <p:graphicFrame>
        <p:nvGraphicFramePr>
          <p:cNvPr id="27691" name="Group 43"/>
          <p:cNvGraphicFramePr>
            <a:graphicFrameLocks noGrp="1"/>
          </p:cNvGraphicFramePr>
          <p:nvPr/>
        </p:nvGraphicFramePr>
        <p:xfrm>
          <a:off x="250825" y="1016000"/>
          <a:ext cx="8712968" cy="4500501"/>
        </p:xfrm>
        <a:graphic>
          <a:graphicData uri="http://schemas.openxmlformats.org/drawingml/2006/table">
            <a:tbl>
              <a:tblPr/>
              <a:tblGrid>
                <a:gridCol w="2809007"/>
                <a:gridCol w="3060340"/>
                <a:gridCol w="2843621"/>
              </a:tblGrid>
              <a:tr h="405116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Технологические этапы</a:t>
                      </a:r>
                      <a:endParaRPr kumimoji="0" lang="ru-RU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44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Вызов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Осмысление содержания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Рефлексия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0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cs typeface="Arial" charset="0"/>
                        </a:rPr>
                        <a:t>Актуализация знаний о тексте как </a:t>
                      </a:r>
                      <a:r>
                        <a:rPr kumimoji="0" lang="ru-RU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cs typeface="Arial" charset="0"/>
                        </a:rPr>
                        <a:t>многоаспектной</a:t>
                      </a: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cs typeface="Arial" charset="0"/>
                        </a:rPr>
                        <a:t> и глубинной единице речи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cs typeface="Arial" charset="0"/>
                        </a:rPr>
                        <a:t>Приобретение учеником опыта работы с текстом как активным и думающим читателем, способным подойти к литературному произведению с новыми идеями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cs typeface="Arial" charset="0"/>
                        </a:rPr>
                        <a:t>Активное целостное обобщение полученной информации и выработка собственного отношения к изучаемому материалу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683568" y="152636"/>
            <a:ext cx="7920880" cy="648072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bg1"/>
                </a:solidFill>
              </a:rPr>
              <a:t>Стратегии работы с художественными текстами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43808" y="5625244"/>
            <a:ext cx="1908212" cy="756084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/>
              <a:t>Дерево</a:t>
            </a:r>
          </a:p>
          <a:p>
            <a:pPr algn="ctr">
              <a:defRPr/>
            </a:pPr>
            <a:r>
              <a:rPr lang="ru-RU" sz="1600" b="1" i="1" dirty="0"/>
              <a:t>предсказаний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32040" y="5625244"/>
            <a:ext cx="1944216" cy="756084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/>
              <a:t>Чтение с остановками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056276" y="5625244"/>
            <a:ext cx="1908212" cy="756084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/>
              <a:t>«Толстые» и «тонкие»</a:t>
            </a:r>
          </a:p>
          <a:p>
            <a:pPr algn="ctr">
              <a:defRPr/>
            </a:pPr>
            <a:r>
              <a:rPr lang="ru-RU" sz="1600" b="1" i="1" dirty="0"/>
              <a:t>вопросы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2087724" y="5769260"/>
            <a:ext cx="612068" cy="468052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6516688" y="6273800"/>
            <a:ext cx="2133600" cy="365125"/>
          </a:xfrm>
        </p:spPr>
        <p:txBody>
          <a:bodyPr/>
          <a:lstStyle/>
          <a:p>
            <a:pPr>
              <a:defRPr/>
            </a:pPr>
            <a:fld id="{2BA74F9B-3E16-4DF3-BA2A-1EAF14088EBE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067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259632" y="224644"/>
            <a:ext cx="6696744" cy="648072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sz="2800" b="1" dirty="0">
                <a:solidFill>
                  <a:schemeClr val="bg1"/>
                </a:solidFill>
              </a:rPr>
              <a:t>Внеурочная деятельность по предметам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41209" y="5193196"/>
            <a:ext cx="2700300" cy="82809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FFFFFF"/>
                </a:solidFill>
                <a:latin typeface="Arial" charset="0"/>
                <a:cs typeface="Arial" charset="0"/>
              </a:rPr>
              <a:t>Участие в творческих конкурсах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796136" y="5606102"/>
            <a:ext cx="2628292" cy="57606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FFFF"/>
                </a:solidFill>
                <a:latin typeface="Arial" charset="0"/>
                <a:cs typeface="Arial" charset="0"/>
              </a:rPr>
              <a:t>Недели русского языка и литературы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9CE792-C2A1-47DB-9E74-D76A4C0C9C8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35843" name="Picture 3" descr="C:\Users\Школа_2\Desktop\DSC0235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20" y="1592796"/>
            <a:ext cx="4601732" cy="3060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4" name="Picture 4" descr="F:\фото мамы\DSC0235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801" y="1412776"/>
            <a:ext cx="3352962" cy="3978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129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87338" y="152400"/>
            <a:ext cx="85693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005DA2"/>
                </a:solidFill>
                <a:latin typeface="+mj-lt"/>
              </a:rPr>
              <a:t>Новизна опыта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764704"/>
            <a:ext cx="8712968" cy="972108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0" hangingPunct="0">
              <a:defRPr/>
            </a:pPr>
            <a:r>
              <a:rPr lang="ru-RU" b="1" i="1" dirty="0">
                <a:solidFill>
                  <a:schemeClr val="bg1"/>
                </a:solidFill>
                <a:cs typeface="Times New Roman" pitchFamily="18" charset="0"/>
              </a:rPr>
              <a:t>В преобразовании и адаптации известной технологии развития критического мышления, рассчитанной на продвинутого ученика, к условиям  учебного заведения, в котором я работаю.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1844824"/>
            <a:ext cx="8712968" cy="118813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0" hangingPunct="0">
              <a:defRPr/>
            </a:pPr>
            <a:r>
              <a:rPr lang="ru-RU" b="1" i="1" dirty="0">
                <a:solidFill>
                  <a:schemeClr val="bg1"/>
                </a:solidFill>
                <a:cs typeface="Times New Roman" pitchFamily="18" charset="0"/>
              </a:rPr>
              <a:t>Во внедрении в мою педагогическую деятельность  приёмов технологии РКМЧП, которые выводят учеников на более высокий уровень мышления (сравнение, анализ, синтез, оценку и т.д.) и ориентируют на создание условий для свободного развития каждой личности.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3140968"/>
            <a:ext cx="8712968" cy="72008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b="1" i="1" dirty="0">
                <a:solidFill>
                  <a:schemeClr val="bg1"/>
                </a:solidFill>
                <a:cs typeface="Times New Roman" pitchFamily="18" charset="0"/>
              </a:rPr>
              <a:t>В апробировании системы работы по развитию критического мышления обучающихся на уроках русского языка и литературы в условиях внедрения ФГОС.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1520" y="3969060"/>
            <a:ext cx="8676964" cy="50405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 dirty="0">
                <a:solidFill>
                  <a:schemeClr val="bg1"/>
                </a:solidFill>
                <a:cs typeface="Times New Roman" pitchFamily="18" charset="0"/>
              </a:rPr>
              <a:t>В использовании нетрадиционных типов уроков.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4581128"/>
            <a:ext cx="8676964" cy="1764196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b="1" i="1" dirty="0">
                <a:solidFill>
                  <a:schemeClr val="bg1"/>
                </a:solidFill>
                <a:cs typeface="Times New Roman" pitchFamily="18" charset="0"/>
              </a:rPr>
              <a:t>В преобразующей деятельности обучающихся на уроках. Образовательный процесс строится на учебном диалоге ученика и учителя, который направлен на совместное конструирование программной деятельности. При этом обязательно учитываются индивидуальная изобретательность ученика к содержанию, виду и форме учебного материала, его мотивация, стремление использовать полученные знания самостоятельно, по собственной инициативе. 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61649-1965-4443-A212-E70A6A21495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35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483768" y="188640"/>
            <a:ext cx="4356484" cy="576064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</a:rPr>
              <a:t>Результативность опыта</a:t>
            </a:r>
          </a:p>
        </p:txBody>
      </p:sp>
      <p:graphicFrame>
        <p:nvGraphicFramePr>
          <p:cNvPr id="33796" name="Объект 7"/>
          <p:cNvGraphicFramePr>
            <a:graphicFrameLocks/>
          </p:cNvGraphicFramePr>
          <p:nvPr/>
        </p:nvGraphicFramePr>
        <p:xfrm>
          <a:off x="165100" y="857250"/>
          <a:ext cx="6978650" cy="586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3" imgW="6980525" imgH="5858764" progId="Excel.Chart.8">
                  <p:embed/>
                </p:oleObj>
              </mc:Choice>
              <mc:Fallback>
                <p:oleObj r:id="rId3" imgW="6980525" imgH="5858764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00" y="857250"/>
                        <a:ext cx="6978650" cy="5862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EC2C1-2E6D-4547-960B-6D1F99DA99F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008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6" name="Rectangle 7"/>
          <p:cNvSpPr>
            <a:spLocks noChangeArrowheads="1"/>
          </p:cNvSpPr>
          <p:nvPr/>
        </p:nvSpPr>
        <p:spPr bwMode="auto">
          <a:xfrm>
            <a:off x="611188" y="1069975"/>
            <a:ext cx="32750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1400" b="1" u="sng">
                <a:solidFill>
                  <a:srgbClr val="333399"/>
                </a:solidFill>
                <a:cs typeface="Times New Roman" pitchFamily="18" charset="0"/>
              </a:rPr>
              <a:t>Результаты</a:t>
            </a:r>
            <a:r>
              <a:rPr lang="ru-RU" sz="1400" b="1">
                <a:solidFill>
                  <a:srgbClr val="333399"/>
                </a:solidFill>
                <a:cs typeface="Times New Roman" pitchFamily="18" charset="0"/>
              </a:rPr>
              <a:t> </a:t>
            </a:r>
            <a:r>
              <a:rPr lang="ru-RU" sz="1400" b="1" u="sng">
                <a:solidFill>
                  <a:srgbClr val="333399"/>
                </a:solidFill>
                <a:cs typeface="Times New Roman" pitchFamily="18" charset="0"/>
              </a:rPr>
              <a:t>диагностики</a:t>
            </a:r>
            <a:r>
              <a:rPr lang="ru-RU" sz="1400" b="1">
                <a:solidFill>
                  <a:srgbClr val="333399"/>
                </a:solidFill>
                <a:cs typeface="Times New Roman" pitchFamily="18" charset="0"/>
              </a:rPr>
              <a:t> (в %)</a:t>
            </a:r>
            <a:endParaRPr lang="ru-RU" sz="2000" b="1">
              <a:solidFill>
                <a:srgbClr val="333399"/>
              </a:solidFill>
            </a:endParaRPr>
          </a:p>
        </p:txBody>
      </p:sp>
      <p:sp>
        <p:nvSpPr>
          <p:cNvPr id="34827" name="Rectangle 8"/>
          <p:cNvSpPr>
            <a:spLocks noChangeArrowheads="1"/>
          </p:cNvSpPr>
          <p:nvPr/>
        </p:nvSpPr>
        <p:spPr bwMode="auto">
          <a:xfrm>
            <a:off x="4535488" y="1089025"/>
            <a:ext cx="3708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1400" b="1" u="sng">
                <a:solidFill>
                  <a:srgbClr val="333399"/>
                </a:solidFill>
                <a:cs typeface="Times New Roman" pitchFamily="18" charset="0"/>
              </a:rPr>
              <a:t>Показатели</a:t>
            </a:r>
            <a:r>
              <a:rPr lang="ru-RU" sz="1400" b="1">
                <a:solidFill>
                  <a:srgbClr val="333399"/>
                </a:solidFill>
                <a:cs typeface="Times New Roman" pitchFamily="18" charset="0"/>
              </a:rPr>
              <a:t> </a:t>
            </a:r>
            <a:r>
              <a:rPr lang="ru-RU" sz="1400" b="1" u="sng">
                <a:solidFill>
                  <a:srgbClr val="333399"/>
                </a:solidFill>
                <a:cs typeface="Times New Roman" pitchFamily="18" charset="0"/>
              </a:rPr>
              <a:t>коммуникативности</a:t>
            </a:r>
            <a:r>
              <a:rPr lang="ru-RU" sz="1400" b="1">
                <a:solidFill>
                  <a:srgbClr val="333399"/>
                </a:solidFill>
                <a:cs typeface="Times New Roman" pitchFamily="18" charset="0"/>
              </a:rPr>
              <a:t> (в %)</a:t>
            </a:r>
            <a:endParaRPr lang="ru-RU" sz="2000" b="1">
              <a:solidFill>
                <a:srgbClr val="333399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75756" y="152636"/>
            <a:ext cx="4608512" cy="576064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</a:rPr>
              <a:t>Результативность опыта</a:t>
            </a:r>
          </a:p>
        </p:txBody>
      </p:sp>
      <p:graphicFrame>
        <p:nvGraphicFramePr>
          <p:cNvPr id="34822" name="Диаграмма 9"/>
          <p:cNvGraphicFramePr>
            <a:graphicFrameLocks/>
          </p:cNvGraphicFramePr>
          <p:nvPr/>
        </p:nvGraphicFramePr>
        <p:xfrm>
          <a:off x="200025" y="1577975"/>
          <a:ext cx="4386263" cy="312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3" imgW="4383404" imgH="3127519" progId="Excel.Chart.8">
                  <p:embed/>
                </p:oleObj>
              </mc:Choice>
              <mc:Fallback>
                <p:oleObj r:id="rId3" imgW="4383404" imgH="312751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1577975"/>
                        <a:ext cx="4386263" cy="312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Диаграмма 10"/>
          <p:cNvGraphicFramePr>
            <a:graphicFrameLocks/>
          </p:cNvGraphicFramePr>
          <p:nvPr/>
        </p:nvGraphicFramePr>
        <p:xfrm>
          <a:off x="4737100" y="1541463"/>
          <a:ext cx="4241800" cy="309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r:id="rId5" imgW="4243184" imgH="3090940" progId="Excel.Chart.8">
                  <p:embed/>
                </p:oleObj>
              </mc:Choice>
              <mc:Fallback>
                <p:oleObj r:id="rId5" imgW="4243184" imgH="309094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7100" y="1541463"/>
                        <a:ext cx="4241800" cy="3090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Диаграмма 11"/>
          <p:cNvGraphicFramePr>
            <a:graphicFrameLocks/>
          </p:cNvGraphicFramePr>
          <p:nvPr/>
        </p:nvGraphicFramePr>
        <p:xfrm>
          <a:off x="525463" y="4638675"/>
          <a:ext cx="3125787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r:id="rId7" imgW="3127519" imgH="2011854" progId="Excel.Chart.8">
                  <p:embed/>
                </p:oleObj>
              </mc:Choice>
              <mc:Fallback>
                <p:oleObj r:id="rId7" imgW="3127519" imgH="2011854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4638675"/>
                        <a:ext cx="3125787" cy="200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5" name="Диаграмма 12"/>
          <p:cNvGraphicFramePr>
            <a:graphicFrameLocks/>
          </p:cNvGraphicFramePr>
          <p:nvPr/>
        </p:nvGraphicFramePr>
        <p:xfrm>
          <a:off x="4916488" y="4602163"/>
          <a:ext cx="3594100" cy="192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r:id="rId9" imgW="3590855" imgH="1920406" progId="Excel.Chart.8">
                  <p:embed/>
                </p:oleObj>
              </mc:Choice>
              <mc:Fallback>
                <p:oleObj r:id="rId9" imgW="3590855" imgH="1920406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6488" y="4602163"/>
                        <a:ext cx="3594100" cy="192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91B09-326C-43C3-AC6E-2F7504192FC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784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Прямоугольник 1"/>
          <p:cNvSpPr>
            <a:spLocks noChangeArrowheads="1"/>
          </p:cNvSpPr>
          <p:nvPr/>
        </p:nvSpPr>
        <p:spPr bwMode="auto">
          <a:xfrm>
            <a:off x="358775" y="944563"/>
            <a:ext cx="8281988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ru-RU" b="1">
              <a:solidFill>
                <a:srgbClr val="990000"/>
              </a:solidFill>
            </a:endParaRPr>
          </a:p>
          <a:p>
            <a:pPr algn="r"/>
            <a:endParaRPr lang="ru-RU" b="1">
              <a:solidFill>
                <a:srgbClr val="990000"/>
              </a:solidFill>
            </a:endParaRPr>
          </a:p>
          <a:p>
            <a:pPr algn="r"/>
            <a:endParaRPr lang="ru-RU" b="1">
              <a:solidFill>
                <a:srgbClr val="990000"/>
              </a:solidFill>
            </a:endParaRPr>
          </a:p>
          <a:p>
            <a:pPr algn="r"/>
            <a:r>
              <a:rPr lang="ru-RU" sz="2000" b="1" u="sng">
                <a:solidFill>
                  <a:srgbClr val="0070C0"/>
                </a:solidFill>
              </a:rPr>
              <a:t>Ожидаемая модель выпускника,</a:t>
            </a:r>
          </a:p>
          <a:p>
            <a:pPr algn="r"/>
            <a:r>
              <a:rPr lang="ru-RU" sz="2000" b="1">
                <a:solidFill>
                  <a:srgbClr val="0070C0"/>
                </a:solidFill>
              </a:rPr>
              <a:t> </a:t>
            </a:r>
            <a:r>
              <a:rPr lang="ru-RU" sz="2000" b="1" u="sng">
                <a:solidFill>
                  <a:srgbClr val="0070C0"/>
                </a:solidFill>
              </a:rPr>
              <a:t> который должен:</a:t>
            </a:r>
          </a:p>
          <a:p>
            <a:endParaRPr lang="ru-RU" b="1" i="1">
              <a:solidFill>
                <a:srgbClr val="333399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b="1" i="1">
                <a:solidFill>
                  <a:srgbClr val="333399"/>
                </a:solidFill>
              </a:rPr>
              <a:t>уметь самостоятельно приобретать необходимые ему знания; 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i="1">
                <a:solidFill>
                  <a:srgbClr val="333399"/>
                </a:solidFill>
              </a:rPr>
              <a:t>умело применять их на практике для решения разнообразных проблем; 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i="1">
                <a:solidFill>
                  <a:srgbClr val="333399"/>
                </a:solidFill>
              </a:rPr>
              <a:t>самостоятельно критически мыслить; 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i="1">
                <a:solidFill>
                  <a:srgbClr val="333399"/>
                </a:solidFill>
              </a:rPr>
              <a:t>видеть возникающие в реальной действительности проблемы и, </a:t>
            </a:r>
          </a:p>
          <a:p>
            <a:pPr algn="just"/>
            <a:r>
              <a:rPr lang="ru-RU" b="1" i="1">
                <a:solidFill>
                  <a:srgbClr val="333399"/>
                </a:solidFill>
              </a:rPr>
              <a:t>используя современные технологии, искать пути рационального их  решения; 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i="1">
                <a:solidFill>
                  <a:srgbClr val="333399"/>
                </a:solidFill>
              </a:rPr>
              <a:t> четко осознавать, где и каким образом приобретаемые им знания могут быть применены в окружающей его действительности; 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i="1">
                <a:solidFill>
                  <a:srgbClr val="333399"/>
                </a:solidFill>
              </a:rPr>
              <a:t> быть способным генерировать новые идеи, творчески мыслить; </a:t>
            </a:r>
          </a:p>
          <a:p>
            <a:pPr algn="just">
              <a:buFont typeface="Wingdings" pitchFamily="2" charset="2"/>
              <a:buChar char="ü"/>
            </a:pPr>
            <a:r>
              <a:rPr lang="ru-RU" b="1" i="1">
                <a:solidFill>
                  <a:srgbClr val="333399"/>
                </a:solidFill>
              </a:rPr>
              <a:t> грамотно работать с информацией.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71600" y="188640"/>
            <a:ext cx="7164796" cy="86409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</a:rPr>
              <a:t>Характеристика  прогностического аспекта </a:t>
            </a:r>
          </a:p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</a:rPr>
              <a:t>педагогического опыта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663E42-77AC-4B47-9EAD-253A09AA328C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779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87338" y="696913"/>
            <a:ext cx="8532812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ru-RU" b="1" u="sng">
                <a:solidFill>
                  <a:srgbClr val="0070C0"/>
                </a:solidFill>
                <a:cs typeface="Times New Roman" pitchFamily="18" charset="0"/>
              </a:rPr>
              <a:t>Трудоёмкость опыта</a:t>
            </a:r>
          </a:p>
          <a:p>
            <a:pPr algn="just" eaLnBrk="0" hangingPunct="0">
              <a:tabLst>
                <a:tab pos="457200" algn="l"/>
              </a:tabLst>
            </a:pPr>
            <a:r>
              <a:rPr lang="ru-RU" sz="1400" b="1" i="1">
                <a:solidFill>
                  <a:srgbClr val="333399"/>
                </a:solidFill>
                <a:cs typeface="Times New Roman" pitchFamily="18" charset="0"/>
              </a:rPr>
              <a:t>Необходимость в:</a:t>
            </a:r>
            <a:endParaRPr lang="ru-RU" sz="1400" b="1" i="1">
              <a:solidFill>
                <a:srgbClr val="333399"/>
              </a:solidFill>
            </a:endParaRPr>
          </a:p>
          <a:p>
            <a:pPr algn="just" eaLnBrk="0" hangingPunct="0">
              <a:buFont typeface="Wingdings" pitchFamily="2" charset="2"/>
              <a:buChar char="ü"/>
              <a:tabLst>
                <a:tab pos="457200" algn="l"/>
              </a:tabLst>
            </a:pPr>
            <a:r>
              <a:rPr lang="ru-RU" sz="1400" b="1" i="1">
                <a:solidFill>
                  <a:srgbClr val="333399"/>
                </a:solidFill>
                <a:cs typeface="Times New Roman" pitchFamily="18" charset="0"/>
              </a:rPr>
              <a:t>осуществлении коррекции  и разработке рабочих программ по русскому языку и литературе;</a:t>
            </a:r>
            <a:endParaRPr lang="ru-RU" sz="1400" b="1" i="1">
              <a:solidFill>
                <a:srgbClr val="333399"/>
              </a:solidFill>
            </a:endParaRPr>
          </a:p>
          <a:p>
            <a:pPr algn="just" eaLnBrk="0" hangingPunct="0">
              <a:buFont typeface="Wingdings" pitchFamily="2" charset="2"/>
              <a:buChar char="ü"/>
              <a:tabLst>
                <a:tab pos="457200" algn="l"/>
              </a:tabLst>
            </a:pPr>
            <a:r>
              <a:rPr lang="ru-RU" sz="1400" b="1" i="1">
                <a:solidFill>
                  <a:srgbClr val="333399"/>
                </a:solidFill>
                <a:cs typeface="Times New Roman" pitchFamily="18" charset="0"/>
              </a:rPr>
              <a:t>разработке уроков с использованием технологии развития критического мышления;</a:t>
            </a:r>
            <a:endParaRPr lang="ru-RU" sz="1400" b="1" i="1">
              <a:solidFill>
                <a:srgbClr val="333399"/>
              </a:solidFill>
            </a:endParaRPr>
          </a:p>
          <a:p>
            <a:pPr algn="just" eaLnBrk="0" hangingPunct="0">
              <a:buFont typeface="Wingdings" pitchFamily="2" charset="2"/>
              <a:buChar char="ü"/>
              <a:tabLst>
                <a:tab pos="457200" algn="l"/>
              </a:tabLst>
            </a:pPr>
            <a:r>
              <a:rPr lang="ru-RU" sz="1400" b="1" i="1">
                <a:solidFill>
                  <a:srgbClr val="333399"/>
                </a:solidFill>
                <a:cs typeface="Times New Roman" pitchFamily="18" charset="0"/>
              </a:rPr>
              <a:t>в освоении большого пласта дополнительной литературы и самостоятельном подборе учебного текстового, электронного  и наглядно-иллюстративного материала;</a:t>
            </a:r>
            <a:endParaRPr lang="ru-RU" sz="1400" b="1" i="1">
              <a:solidFill>
                <a:srgbClr val="333399"/>
              </a:solidFill>
            </a:endParaRPr>
          </a:p>
          <a:p>
            <a:pPr algn="just" eaLnBrk="0" hangingPunct="0">
              <a:buFont typeface="Wingdings" pitchFamily="2" charset="2"/>
              <a:buChar char="ü"/>
              <a:tabLst>
                <a:tab pos="457200" algn="l"/>
              </a:tabLst>
            </a:pPr>
            <a:r>
              <a:rPr lang="ru-RU" sz="1400" b="1" i="1">
                <a:solidFill>
                  <a:srgbClr val="333399"/>
                </a:solidFill>
                <a:cs typeface="Times New Roman" pitchFamily="18" charset="0"/>
              </a:rPr>
              <a:t>моделировании наглядных пособий, компьютерных презентаций, раздаточного материала;</a:t>
            </a:r>
            <a:endParaRPr lang="ru-RU" sz="1400" b="1" i="1">
              <a:solidFill>
                <a:srgbClr val="333399"/>
              </a:solidFill>
            </a:endParaRPr>
          </a:p>
          <a:p>
            <a:pPr algn="just" eaLnBrk="0" hangingPunct="0">
              <a:buFont typeface="Wingdings" pitchFamily="2" charset="2"/>
              <a:buChar char="ü"/>
              <a:tabLst>
                <a:tab pos="457200" algn="l"/>
              </a:tabLst>
            </a:pPr>
            <a:r>
              <a:rPr lang="ru-RU" sz="1400" b="1" i="1">
                <a:solidFill>
                  <a:srgbClr val="333399"/>
                </a:solidFill>
                <a:cs typeface="Times New Roman" pitchFamily="18" charset="0"/>
              </a:rPr>
              <a:t>в органичном использовании учебных дисков, электронных учебников, учебных фильмов и других средств сопровождения образовательной деятельности в сочетании с вербальными средствами в контексте работы с текстами.</a:t>
            </a:r>
          </a:p>
          <a:p>
            <a:pPr algn="just" eaLnBrk="0" hangingPunct="0">
              <a:buFont typeface="Wingdings" pitchFamily="2" charset="2"/>
              <a:buChar char="ü"/>
              <a:tabLst>
                <a:tab pos="457200" algn="l"/>
              </a:tabLst>
            </a:pPr>
            <a:endParaRPr lang="ru-RU" sz="1400" b="1" i="1">
              <a:solidFill>
                <a:srgbClr val="0070C0"/>
              </a:solidFill>
              <a:cs typeface="Times New Roman" pitchFamily="18" charset="0"/>
            </a:endParaRPr>
          </a:p>
          <a:p>
            <a:pPr>
              <a:tabLst>
                <a:tab pos="457200" algn="l"/>
              </a:tabLst>
            </a:pPr>
            <a:r>
              <a:rPr lang="ru-RU" b="1" u="sng">
                <a:solidFill>
                  <a:srgbClr val="0070C0"/>
                </a:solidFill>
                <a:cs typeface="Times New Roman" pitchFamily="18" charset="0"/>
              </a:rPr>
              <a:t>Адресная направленность и область применения опыта</a:t>
            </a:r>
            <a:endParaRPr lang="ru-RU" b="1" u="sng">
              <a:solidFill>
                <a:srgbClr val="0070C0"/>
              </a:solidFill>
            </a:endParaRPr>
          </a:p>
          <a:p>
            <a:pPr algn="just" eaLnBrk="0" hangingPunct="0">
              <a:tabLst>
                <a:tab pos="457200" algn="l"/>
              </a:tabLst>
            </a:pPr>
            <a:r>
              <a:rPr lang="ru-RU" sz="1400" b="1" i="1">
                <a:solidFill>
                  <a:srgbClr val="333399"/>
                </a:solidFill>
                <a:cs typeface="Times New Roman" pitchFamily="18" charset="0"/>
              </a:rPr>
              <a:t>Данный опыт предлагается  учителям, работающим в основной и старшей школе. Опыт доступен любому учителю и рассчитан на ученика среднего и высокого уровня интеллектуального развития, его элементы могут быть использованы и в слабых классах. </a:t>
            </a:r>
            <a:endParaRPr lang="ru-RU" sz="1400" b="1" i="1">
              <a:solidFill>
                <a:srgbClr val="333399"/>
              </a:solidFill>
            </a:endParaRPr>
          </a:p>
          <a:p>
            <a:pPr algn="just" eaLnBrk="0" hangingPunct="0">
              <a:buFontTx/>
              <a:buChar char="•"/>
              <a:tabLst>
                <a:tab pos="457200" algn="l"/>
              </a:tabLst>
            </a:pPr>
            <a:endParaRPr lang="ru-RU" sz="1400">
              <a:solidFill>
                <a:srgbClr val="FF0000"/>
              </a:solidFill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endParaRPr lang="ru-RU" sz="800"/>
          </a:p>
          <a:p>
            <a:pPr eaLnBrk="0" hangingPunct="0">
              <a:tabLst>
                <a:tab pos="457200" algn="l"/>
              </a:tabLst>
            </a:pPr>
            <a:endParaRPr lang="ru-RU"/>
          </a:p>
        </p:txBody>
      </p:sp>
      <p:sp>
        <p:nvSpPr>
          <p:cNvPr id="36866" name="Прямоугольник 5"/>
          <p:cNvSpPr>
            <a:spLocks noChangeArrowheads="1"/>
          </p:cNvSpPr>
          <p:nvPr/>
        </p:nvSpPr>
        <p:spPr bwMode="auto">
          <a:xfrm>
            <a:off x="250825" y="4797425"/>
            <a:ext cx="8569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u="sng">
                <a:solidFill>
                  <a:srgbClr val="0070C0"/>
                </a:solidFill>
              </a:rPr>
              <a:t>Распространение опыта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67644" y="188640"/>
            <a:ext cx="6804756" cy="540060"/>
          </a:xfrm>
          <a:prstGeom prst="roundRect">
            <a:avLst/>
          </a:prstGeom>
          <a:solidFill>
            <a:srgbClr val="005DA2"/>
          </a:solidFill>
          <a:ln>
            <a:solidFill>
              <a:srgbClr val="005DA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latin typeface="Arial" charset="0"/>
                <a:cs typeface="Arial" charset="0"/>
              </a:rPr>
              <a:t>П</a:t>
            </a:r>
            <a:r>
              <a:rPr lang="ru-RU" sz="2800" b="1">
                <a:solidFill>
                  <a:schemeClr val="bg1"/>
                </a:solidFill>
                <a:cs typeface="Arial" charset="0"/>
              </a:rPr>
              <a:t>едагогическ</a:t>
            </a:r>
            <a:r>
              <a:rPr lang="ru-RU" sz="2800" b="1">
                <a:solidFill>
                  <a:schemeClr val="bg1"/>
                </a:solidFill>
                <a:latin typeface="Arial" charset="0"/>
                <a:cs typeface="Arial" charset="0"/>
              </a:rPr>
              <a:t>ий</a:t>
            </a:r>
            <a:r>
              <a:rPr lang="ru-RU" sz="2800" b="1">
                <a:solidFill>
                  <a:schemeClr val="bg1"/>
                </a:solidFill>
                <a:cs typeface="Arial" charset="0"/>
              </a:rPr>
              <a:t> опыт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44FBA9E-06EC-447F-8D86-0287D9EED59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36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</TotalTime>
  <Words>745</Words>
  <Application>Microsoft Office PowerPoint</Application>
  <PresentationFormat>Экран (4:3)</PresentationFormat>
  <Paragraphs>107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Бумажная</vt:lpstr>
      <vt:lpstr>Диаграмма Microsoft Excel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Школа_2</dc:creator>
  <cp:lastModifiedBy>Школа_2</cp:lastModifiedBy>
  <cp:revision>1</cp:revision>
  <dcterms:created xsi:type="dcterms:W3CDTF">2015-03-05T08:56:24Z</dcterms:created>
  <dcterms:modified xsi:type="dcterms:W3CDTF">2015-03-05T09:02:02Z</dcterms:modified>
</cp:coreProperties>
</file>