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3" r:id="rId24"/>
    <p:sldId id="282" r:id="rId25"/>
    <p:sldId id="280" r:id="rId26"/>
    <p:sldId id="281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DE430-777D-4A11-BB53-2DEC6988AB8D}" type="datetimeFigureOut">
              <a:rPr lang="ru-RU" smtClean="0"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127A-755E-40F7-B039-436D969F5C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127A-755E-40F7-B039-436D969F5CE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36510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/>
            <a:r>
              <a:rPr lang="ru-RU" sz="2400" b="1" i="1" dirty="0" smtClean="0">
                <a:solidFill>
                  <a:srgbClr val="002060"/>
                </a:solidFill>
              </a:rPr>
              <a:t>Презентацию подготовила</a:t>
            </a:r>
          </a:p>
          <a:p>
            <a:pPr marL="26988"/>
            <a:r>
              <a:rPr lang="ru-RU" sz="2400" b="1" i="1" dirty="0" smtClean="0">
                <a:solidFill>
                  <a:srgbClr val="002060"/>
                </a:solidFill>
              </a:rPr>
              <a:t>учитель-дефектолог  </a:t>
            </a:r>
          </a:p>
          <a:p>
            <a:pPr marL="26988"/>
            <a:r>
              <a:rPr lang="ru-RU" sz="2400" b="1" i="1" dirty="0" smtClean="0">
                <a:solidFill>
                  <a:srgbClr val="002060"/>
                </a:solidFill>
              </a:rPr>
              <a:t>Карасева Марина Алексеевна</a:t>
            </a:r>
          </a:p>
          <a:p>
            <a:pPr marL="26988"/>
            <a:r>
              <a:rPr lang="ru-RU" sz="2400" b="1" i="1" dirty="0" smtClean="0">
                <a:solidFill>
                  <a:srgbClr val="002060"/>
                </a:solidFill>
              </a:rPr>
              <a:t>ГБОУ   СКОШИ №7  г.Зеленограда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1772816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Орган зрения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1" y="11247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Строение глазного </a:t>
            </a:r>
            <a:r>
              <a:rPr lang="ru-RU" sz="3600" b="1" dirty="0" smtClean="0">
                <a:solidFill>
                  <a:srgbClr val="7030A0"/>
                </a:solidFill>
              </a:rPr>
              <a:t>яблока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Глазное яблоко имеет шаровидную форму.</a:t>
            </a:r>
            <a:endParaRPr lang="ru-RU" sz="2800" b="1" dirty="0"/>
          </a:p>
        </p:txBody>
      </p:sp>
      <p:pic>
        <p:nvPicPr>
          <p:cNvPr id="5" name="Picture 3" descr="C:\Richard Cœur de Lion\7377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5663540" cy="35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0728"/>
            <a:ext cx="5904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Белочная </a:t>
            </a:r>
            <a:r>
              <a:rPr lang="ru-RU" sz="3600" b="1" dirty="0" smtClean="0">
                <a:solidFill>
                  <a:srgbClr val="7030A0"/>
                </a:solidFill>
              </a:rPr>
              <a:t>оболочка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189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 Снаружи глазное яблоко покрыто плотной белочной оболочкой (склерой). </a:t>
            </a:r>
          </a:p>
        </p:txBody>
      </p:sp>
      <p:pic>
        <p:nvPicPr>
          <p:cNvPr id="6" name="Picture 3" descr="C:\Richard Cœur de Lion\000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36912"/>
            <a:ext cx="45365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5" y="3284984"/>
            <a:ext cx="3384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Функция: защитная              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148064" y="242088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83968" y="2420888"/>
            <a:ext cx="1368152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105273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Глазные мышцы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К белочной оболочке глаза прикрепляются глазные мышцы. </a:t>
            </a:r>
            <a:endParaRPr lang="ru-RU" sz="2400" b="1" dirty="0" smtClean="0"/>
          </a:p>
        </p:txBody>
      </p:sp>
      <p:pic>
        <p:nvPicPr>
          <p:cNvPr id="5" name="Picture 7" descr="C:\Richard Cœur de Lion\glaz01_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16242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3105835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Функция: повороты глаза в разные стороны</a:t>
            </a:r>
            <a:r>
              <a:rPr lang="en-US" sz="2800" b="1" dirty="0" smtClean="0">
                <a:solidFill>
                  <a:srgbClr val="7030A0"/>
                </a:solidFill>
              </a:rPr>
              <a:t>,</a:t>
            </a:r>
            <a:r>
              <a:rPr lang="ru-RU" sz="2800" b="1" dirty="0" smtClean="0">
                <a:solidFill>
                  <a:srgbClr val="7030A0"/>
                </a:solidFill>
              </a:rPr>
              <a:t> объёмное зрение.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292080" y="2492896"/>
            <a:ext cx="19442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6056" y="2564904"/>
            <a:ext cx="576064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052736"/>
            <a:ext cx="72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Роговица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Передняя часть белочной оболочки называется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роговицей. Она прозрачная.</a:t>
            </a:r>
          </a:p>
          <a:p>
            <a:pPr algn="ctr">
              <a:defRPr/>
            </a:pPr>
            <a:r>
              <a:rPr lang="ru-RU" sz="2400" b="1" dirty="0" smtClean="0"/>
              <a:t>Роговица составляет </a:t>
            </a:r>
            <a:r>
              <a:rPr lang="en-US" sz="2400" b="1" dirty="0" smtClean="0"/>
              <a:t>1/6 </a:t>
            </a:r>
            <a:r>
              <a:rPr lang="ru-RU" sz="2400" b="1" dirty="0" smtClean="0"/>
              <a:t>часть нашего глаза.</a:t>
            </a:r>
            <a:endParaRPr lang="ru-RU" sz="2400" b="1" dirty="0" smtClean="0"/>
          </a:p>
        </p:txBody>
      </p:sp>
      <p:pic>
        <p:nvPicPr>
          <p:cNvPr id="5" name="Picture 4" descr="C:\Richard Cœur de Lion\1008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3789040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Функция: фокусирование света и передача его на сетчатую оболочку глаза.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68144" y="285293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19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10527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Сосудистая </a:t>
            </a:r>
            <a:r>
              <a:rPr lang="ru-RU" sz="4000" b="1" dirty="0" smtClean="0">
                <a:solidFill>
                  <a:srgbClr val="7030A0"/>
                </a:solidFill>
              </a:rPr>
              <a:t>оболочка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4482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Является внутренней оболочкой глаза</a:t>
            </a:r>
            <a:r>
              <a:rPr lang="en-US" sz="2800" b="1" dirty="0" smtClean="0"/>
              <a:t>,</a:t>
            </a:r>
            <a:r>
              <a:rPr lang="ru-RU" sz="2800" b="1" dirty="0" smtClean="0"/>
              <a:t> пронизана сосудами. </a:t>
            </a:r>
            <a:endParaRPr lang="ru-RU" sz="2800" b="1" dirty="0" smtClean="0"/>
          </a:p>
        </p:txBody>
      </p:sp>
      <p:pic>
        <p:nvPicPr>
          <p:cNvPr id="8" name="Picture 2" descr="C:\Richard Cœur de Lion\anatomy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068960"/>
            <a:ext cx="4546946" cy="3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3" y="3244334"/>
            <a:ext cx="2952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Функция: снабжает глаза кровью.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20072" y="2708920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196753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При длительном напряжении глаз  сосуды могут лопнуть.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53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3" descr="C:\Richard Cœur de Lion\x_6f750a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80928"/>
            <a:ext cx="47180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26876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7030A0"/>
                </a:solidFill>
              </a:rPr>
              <a:t>Гимнастика для глаз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Richard Cœur de Lion\70739725_delaytegimnastikudlyagl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2399614" cy="17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28498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b="1" dirty="0" smtClean="0"/>
              <a:t>Глубоко вздохнуть, сильно зажмурить глаза. Напрячь мышцы шеи, лица, головы. </a:t>
            </a:r>
            <a:endParaRPr lang="ru-RU" sz="2800" b="1" dirty="0" smtClean="0"/>
          </a:p>
          <a:p>
            <a:pPr marL="457200" indent="-457200"/>
            <a:r>
              <a:rPr lang="ru-RU" sz="2800" b="1" dirty="0" smtClean="0"/>
              <a:t>На</a:t>
            </a:r>
            <a:r>
              <a:rPr lang="ru-RU" sz="2800" b="1" dirty="0" smtClean="0"/>
              <a:t>  3 секунды задержать дыхание, потом быстро выдохнуть, при этом широко раскрыв на выдохе глаза. Повторить упражнение 5 раз.</a:t>
            </a:r>
            <a:endParaRPr lang="ru-RU" sz="28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58010" y="1412776"/>
            <a:ext cx="5074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7030A0"/>
                </a:solidFill>
              </a:rPr>
              <a:t>Гимнастика для глаз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/>
              <a:t>2. Сильно </a:t>
            </a:r>
            <a:r>
              <a:rPr lang="ru-RU" sz="2800" b="1" dirty="0" smtClean="0"/>
              <a:t>зажмурить глаза на несколько секунд, затем открыть и посмотреть вдаль.</a:t>
            </a:r>
          </a:p>
          <a:p>
            <a:pPr marL="457200" indent="-457200">
              <a:buFontTx/>
              <a:buAutoNum type="arabicPeriod"/>
            </a:pPr>
            <a:endParaRPr lang="ru-RU" sz="2800" b="1" dirty="0" smtClean="0"/>
          </a:p>
          <a:p>
            <a:pPr marL="457200" indent="-457200"/>
            <a:r>
              <a:rPr lang="ru-RU" sz="2800" b="1" dirty="0" smtClean="0"/>
              <a:t>3. Глаза </a:t>
            </a:r>
            <a:r>
              <a:rPr lang="ru-RU" sz="2800" b="1" dirty="0" smtClean="0"/>
              <a:t>закрыть. Легко нажать на верхнее веко обоих глаз подушечками трех пальцев(1-2 секунды). Сделать перерыв на 5 секунд. Повторить 5 раз.</a:t>
            </a:r>
            <a:endParaRPr lang="ru-RU" sz="2800" b="1" dirty="0"/>
          </a:p>
        </p:txBody>
      </p:sp>
      <p:pic>
        <p:nvPicPr>
          <p:cNvPr id="5" name="Picture 2" descr="C:\Richard Cœur de Lion\70739725_delaytegimnastikudlyagl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2399614" cy="174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Радужная </a:t>
            </a:r>
            <a:r>
              <a:rPr lang="ru-RU" sz="4000" b="1" dirty="0" smtClean="0">
                <a:solidFill>
                  <a:srgbClr val="7030A0"/>
                </a:solidFill>
              </a:rPr>
              <a:t>оболочка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Расположена за роговицей перед хрусталиком.</a:t>
            </a:r>
          </a:p>
          <a:p>
            <a:pPr algn="ctr">
              <a:defRPr/>
            </a:pPr>
            <a:r>
              <a:rPr lang="ru-RU" sz="2800" b="1" dirty="0" smtClean="0"/>
              <a:t>Цвет радужной оболочки определяет цвет глаз.</a:t>
            </a:r>
            <a:endParaRPr lang="ru-RU" sz="2800" b="1" dirty="0" smtClean="0"/>
          </a:p>
        </p:txBody>
      </p:sp>
      <p:pic>
        <p:nvPicPr>
          <p:cNvPr id="5" name="Picture 6" descr="C:\Richard Cœur de Lion\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32448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3105835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Функция: помогает управлять количеством света</a:t>
            </a:r>
            <a:r>
              <a:rPr lang="en-US" sz="2800" b="1" dirty="0" smtClean="0">
                <a:solidFill>
                  <a:srgbClr val="7030A0"/>
                </a:solidFill>
              </a:rPr>
              <a:t>,</a:t>
            </a:r>
            <a:r>
              <a:rPr lang="ru-RU" sz="2800" b="1" dirty="0" smtClean="0">
                <a:solidFill>
                  <a:srgbClr val="7030A0"/>
                </a:solidFill>
              </a:rPr>
              <a:t> проникающего в глаз.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7" name="Picture 5" descr="C:\Richard Cœur de Lion\vse_goroda_ukrainy-cvetnye_linzy_Maxima__podarok_2140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301208"/>
            <a:ext cx="5715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4427984" y="2780928"/>
            <a:ext cx="21602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05273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Зрачок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В центре  </a:t>
            </a:r>
            <a:r>
              <a:rPr lang="ru-RU" sz="2800" dirty="0" smtClean="0"/>
              <a:t>радужной оболочки находится </a:t>
            </a:r>
            <a:r>
              <a:rPr lang="ru-RU" sz="2800" b="1" dirty="0" smtClean="0"/>
              <a:t>зрачок.</a:t>
            </a:r>
          </a:p>
          <a:p>
            <a:pPr algn="ctr">
              <a:defRPr/>
            </a:pPr>
            <a:r>
              <a:rPr lang="ru-RU" sz="2800" b="1" dirty="0" smtClean="0"/>
              <a:t>Зрачок</a:t>
            </a:r>
            <a:r>
              <a:rPr lang="ru-RU" sz="2800" dirty="0" smtClean="0"/>
              <a:t>- это отверстие</a:t>
            </a:r>
            <a:r>
              <a:rPr lang="en-US" sz="2800" dirty="0" smtClean="0"/>
              <a:t>,</a:t>
            </a:r>
            <a:r>
              <a:rPr lang="ru-RU" sz="2800" dirty="0" smtClean="0"/>
              <a:t> через которое внутрь глаза</a:t>
            </a:r>
          </a:p>
          <a:p>
            <a:pPr algn="ctr">
              <a:defRPr/>
            </a:pPr>
            <a:r>
              <a:rPr lang="ru-RU" sz="2800" dirty="0" smtClean="0"/>
              <a:t>проникает свет.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105835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При ярком свете зрачки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суживаются</a:t>
            </a:r>
          </a:p>
        </p:txBody>
      </p:sp>
      <p:pic>
        <p:nvPicPr>
          <p:cNvPr id="6" name="Picture 4" descr="C:\Richard Cœur de Lion\9819719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2808312" cy="19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64088" y="3140968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В темноте зрачки расширяются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6447" y="3982998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rgbClr val="0070C0"/>
              </a:solidFill>
            </a:endParaRPr>
          </a:p>
        </p:txBody>
      </p:sp>
      <p:pic>
        <p:nvPicPr>
          <p:cNvPr id="9" name="Picture 3" descr="C:\Richard Cœur de Lion\0b2f8772f68d44ce68770264c798da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3096344" cy="20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6732240" y="3861048"/>
            <a:ext cx="7200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39752" y="3717032"/>
            <a:ext cx="50405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105273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Орган  зрения  </a:t>
            </a:r>
            <a:r>
              <a:rPr lang="ru-RU" sz="4000" b="1" dirty="0" smtClean="0">
                <a:solidFill>
                  <a:srgbClr val="002060"/>
                </a:solidFill>
              </a:rPr>
              <a:t>человека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 smtClean="0"/>
          </a:p>
          <a:p>
            <a:pPr algn="ctr">
              <a:defRPr/>
            </a:pPr>
            <a:r>
              <a:rPr lang="ru-RU" sz="2400" b="1" dirty="0" smtClean="0"/>
              <a:t>       Образовательные </a:t>
            </a:r>
            <a:r>
              <a:rPr lang="ru-RU" sz="2400" b="1" dirty="0" smtClean="0"/>
              <a:t>задачи: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  Обобщить и систематизировать знания о строении, функции и  значении  органов  зрения человека.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  Повторить  основные правила по сохранению зрения.</a:t>
            </a:r>
          </a:p>
          <a:p>
            <a:pPr algn="ctr">
              <a:defRPr/>
            </a:pPr>
            <a:r>
              <a:rPr lang="ru-RU" sz="2400" b="1" dirty="0" smtClean="0"/>
              <a:t> Коррекционные: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  Развивать  наблюдательность, память, мышление и речь.</a:t>
            </a:r>
          </a:p>
          <a:p>
            <a:pPr algn="ctr">
              <a:defRPr/>
            </a:pPr>
            <a:r>
              <a:rPr lang="ru-RU" sz="2400" b="1" dirty="0" smtClean="0"/>
              <a:t> Воспитательные: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  Показать необходимость  соблюдения    гигиенических требований для сохранения  зрения.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/>
              <a:t>   Воспитывать  интерес у детей  к  красотам  природы.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pic>
        <p:nvPicPr>
          <p:cNvPr id="3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1124744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Хрусталик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84482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За зрачком расположен прозрачный хрусталик</a:t>
            </a:r>
            <a:r>
              <a:rPr lang="en-US" sz="2400" b="1" dirty="0" smtClean="0"/>
              <a:t>,</a:t>
            </a:r>
            <a:r>
              <a:rPr lang="ru-RU" sz="2400" b="1" dirty="0" smtClean="0"/>
              <a:t> который имеет форму выпуклой линзы.</a:t>
            </a:r>
            <a:endParaRPr lang="ru-RU" sz="24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967335"/>
            <a:ext cx="53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C:\Richard Cœur de Lion\presbi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0576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3429000"/>
            <a:ext cx="3384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Функция : собирает солнечные лучи на сетчатке глаза.</a:t>
            </a:r>
            <a:endParaRPr lang="ru-RU" sz="2800" b="1" dirty="0" smtClean="0">
              <a:solidFill>
                <a:srgbClr val="7030A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156176" y="2204864"/>
            <a:ext cx="72008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pic>
        <p:nvPicPr>
          <p:cNvPr id="3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Найди правильный ответ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49289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sz="2800" b="1" dirty="0" smtClean="0">
                <a:solidFill>
                  <a:srgbClr val="002060"/>
                </a:solidFill>
              </a:rPr>
              <a:t>. Оболочка глаза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 которая имеет белый</a:t>
            </a:r>
            <a:r>
              <a:rPr lang="en-US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>
                <a:solidFill>
                  <a:srgbClr val="002060"/>
                </a:solidFill>
              </a:rPr>
              <a:t> слегка голубоватый цвет: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</a:rPr>
              <a:t>Сосудистая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Белочная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Радужная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41277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Найди правильный ответ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9033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r>
              <a:rPr lang="ru-RU" sz="2800" b="1" dirty="0" smtClean="0">
                <a:solidFill>
                  <a:srgbClr val="002060"/>
                </a:solidFill>
              </a:rPr>
              <a:t>. Передняя прозрачная часть оболочки глаза: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     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хрусталик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    зрачок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    роговица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pic>
        <p:nvPicPr>
          <p:cNvPr id="3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0"/>
            <a:ext cx="9144000" cy="684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34076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Найди правильный ответ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51837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3. Круглое отверстие, через которое  внутрь  глаза попадает свет: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2800" dirty="0" smtClean="0">
                <a:solidFill>
                  <a:srgbClr val="002060"/>
                </a:solidFill>
              </a:rPr>
              <a:t>           </a:t>
            </a:r>
            <a:r>
              <a:rPr lang="ru-RU" sz="2800" b="1" dirty="0" smtClean="0">
                <a:solidFill>
                  <a:srgbClr val="7030A0"/>
                </a:solidFill>
              </a:rPr>
              <a:t>радужка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      хрусталик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           зрачок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852936"/>
            <a:ext cx="79208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4. Прозрачное тело, расположенное  позади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зрачка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</a:rPr>
              <a:t>              </a:t>
            </a:r>
            <a:r>
              <a:rPr lang="ru-RU" sz="4000" b="1" dirty="0" err="1" smtClean="0">
                <a:solidFill>
                  <a:srgbClr val="7030A0"/>
                </a:solidFill>
              </a:rPr>
              <a:t>х</a:t>
            </a:r>
            <a:r>
              <a:rPr lang="ru-RU" sz="4000" b="1" dirty="0" smtClean="0">
                <a:solidFill>
                  <a:srgbClr val="7030A0"/>
                </a:solidFill>
              </a:rPr>
              <a:t>  </a:t>
            </a:r>
            <a:r>
              <a:rPr lang="ru-RU" sz="4000" b="1" dirty="0" smtClean="0">
                <a:solidFill>
                  <a:srgbClr val="7030A0"/>
                </a:solidFill>
              </a:rPr>
              <a:t>-   -   -   -   -   -   -   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Найди правильный ответ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980728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Сетчатка.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772816"/>
            <a:ext cx="3960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Состоит из нервов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012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Richard Cœur de Lion\fziafg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245868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2636912"/>
            <a:ext cx="3168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Функция: воспринимает свет и создаёт импульсы</a:t>
            </a:r>
            <a:r>
              <a:rPr lang="en-US" sz="2800" b="1" dirty="0" smtClean="0">
                <a:solidFill>
                  <a:srgbClr val="7030A0"/>
                </a:solidFill>
              </a:rPr>
              <a:t>,</a:t>
            </a:r>
            <a:r>
              <a:rPr lang="ru-RU" sz="2800" b="1" dirty="0" smtClean="0">
                <a:solidFill>
                  <a:srgbClr val="7030A0"/>
                </a:solidFill>
              </a:rPr>
              <a:t> которые через зрительный нерв попадают в  мозг</a:t>
            </a:r>
            <a:r>
              <a:rPr lang="ru-RU" b="1" dirty="0" smtClean="0"/>
              <a:t>.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84168" y="227687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720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Как мы видим?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51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7992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Когда свет попадает на сетчатку</a:t>
            </a:r>
            <a:r>
              <a:rPr lang="en-US" sz="2400" b="1" dirty="0" smtClean="0"/>
              <a:t>,</a:t>
            </a:r>
            <a:r>
              <a:rPr lang="ru-RU" sz="2400" b="1" dirty="0" smtClean="0"/>
              <a:t> он вызывает возбуждение в нервных окончаниях глаза – рецепторах.</a:t>
            </a:r>
          </a:p>
          <a:p>
            <a:pPr algn="ctr">
              <a:defRPr/>
            </a:pPr>
            <a:r>
              <a:rPr lang="ru-RU" sz="2400" b="1" dirty="0" smtClean="0"/>
              <a:t>От них возбуждение передаётся в головной мозг – кору больших полушарий. </a:t>
            </a:r>
          </a:p>
          <a:p>
            <a:pPr algn="ctr">
              <a:defRPr/>
            </a:pPr>
            <a:r>
              <a:rPr lang="ru-RU" sz="2400" b="1" dirty="0" smtClean="0"/>
              <a:t>Здесь возникает зрительное ощущение и мы </a:t>
            </a:r>
            <a:r>
              <a:rPr lang="ru-RU" sz="2800" b="1" dirty="0" smtClean="0"/>
              <a:t>видим.</a:t>
            </a:r>
            <a:endParaRPr lang="ru-RU" sz="2800" b="1" dirty="0"/>
          </a:p>
        </p:txBody>
      </p:sp>
      <p:pic>
        <p:nvPicPr>
          <p:cNvPr id="6" name="Picture 2" descr="C:\Richard Cœur de Lion\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919663" cy="25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052737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Какое чтение приводит к ухудшению зрения?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http://doctor.itop.net/pictures/NewsPictures/14.09.2011/2313/System/rot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2-tub-ru.yandex.net/i?id=182251522-0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56992"/>
            <a:ext cx="3852863" cy="262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pic>
        <p:nvPicPr>
          <p:cNvPr id="3" name="Picture 7" descr="C:\Richard Cœur de Lion\42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832648" cy="437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pic>
        <p:nvPicPr>
          <p:cNvPr id="3" name="Picture 6" descr="C:\Richard Cœur de Lion\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3240360" cy="377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7704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А  </a:t>
            </a:r>
            <a:r>
              <a:rPr lang="ru-RU" sz="4000" b="1" dirty="0" smtClean="0">
                <a:solidFill>
                  <a:srgbClr val="7030A0"/>
                </a:solidFill>
              </a:rPr>
              <a:t>как  пишешь  ты?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980729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Зрение – это счастье, которого ты не </a:t>
            </a:r>
            <a:r>
              <a:rPr lang="ru-RU" sz="4000" b="1" dirty="0" smtClean="0">
                <a:solidFill>
                  <a:srgbClr val="002060"/>
                </a:solidFill>
              </a:rPr>
              <a:t>замечаешь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Picture 4" descr="C:\Richard Cœur de Lion\206613-Sep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6408712" cy="39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pic>
        <p:nvPicPr>
          <p:cNvPr id="3" name="Picture 2" descr="C:\Richard Cœur de Lion\0007-007-Vnim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12776"/>
            <a:ext cx="7488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pic>
        <p:nvPicPr>
          <p:cNvPr id="3" name="Picture 1" descr="C:\Richard Cœur de Lion\55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373313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155679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cs typeface="Arial" charset="0"/>
              </a:rPr>
              <a:t>Спасибо за 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cs typeface="Arial" charset="0"/>
              </a:rPr>
              <a:t>урок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4" name="5-конечная звезда 3"/>
          <p:cNvSpPr/>
          <p:nvPr/>
        </p:nvSpPr>
        <p:spPr>
          <a:xfrm>
            <a:off x="755576" y="2636912"/>
            <a:ext cx="1944688" cy="1706563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7984" y="3429000"/>
            <a:ext cx="720725" cy="5048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5085184"/>
            <a:ext cx="1800225" cy="1203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05273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Назови  форму, цвет, размер и взаимное  расположение  </a:t>
            </a:r>
            <a:r>
              <a:rPr lang="ru-RU" sz="3600" b="1" dirty="0" smtClean="0">
                <a:solidFill>
                  <a:srgbClr val="002060"/>
                </a:solidFill>
              </a:rPr>
              <a:t>предметов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55576" y="4653136"/>
            <a:ext cx="1800225" cy="1584325"/>
          </a:xfrm>
          <a:prstGeom prst="triangle">
            <a:avLst>
              <a:gd name="adj" fmla="val 4937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944" y="4869160"/>
            <a:ext cx="1512888" cy="14398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2996952"/>
            <a:ext cx="1366837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24744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Назови, что ты </a:t>
            </a:r>
            <a:r>
              <a:rPr lang="ru-RU" sz="4000" b="1" dirty="0" smtClean="0">
                <a:solidFill>
                  <a:srgbClr val="002060"/>
                </a:solidFill>
              </a:rPr>
              <a:t>видишь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1" descr="C:\Richard Cœur de Lion\prirod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5976763" cy="416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052736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Строение органа </a:t>
            </a:r>
            <a:r>
              <a:rPr lang="ru-RU" sz="3600" b="1" dirty="0" smtClean="0">
                <a:solidFill>
                  <a:srgbClr val="002060"/>
                </a:solidFill>
              </a:rPr>
              <a:t>зрения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Веки и ресницы защищают глаза от пыли и яркого</a:t>
            </a:r>
          </a:p>
          <a:p>
            <a:pPr algn="ctr">
              <a:defRPr/>
            </a:pPr>
            <a:r>
              <a:rPr lang="ru-RU" sz="2400" b="1" dirty="0" smtClean="0"/>
              <a:t>света.</a:t>
            </a:r>
            <a:endParaRPr lang="ru-RU" sz="2400" b="1" dirty="0"/>
          </a:p>
        </p:txBody>
      </p:sp>
      <p:pic>
        <p:nvPicPr>
          <p:cNvPr id="5" name="Picture 4" descr="C:\Richard Cœur de Lion\8faa1c9ed2265ec0673d9eae9659c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Richard Cœur de Lion\0_34f4_bfc4de2b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29000"/>
            <a:ext cx="23209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Richard Cœur de Lion\grupanya-2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08920"/>
            <a:ext cx="2259445" cy="15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0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7" y="105273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Слёзы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008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/>
              <a:t>Слёзы стекают по особому каналу (слёзному) в носовую полость.</a:t>
            </a:r>
            <a:endParaRPr lang="ru-RU" sz="2400" b="1" dirty="0" smtClean="0"/>
          </a:p>
        </p:txBody>
      </p:sp>
      <p:pic>
        <p:nvPicPr>
          <p:cNvPr id="5" name="Picture 2" descr="C:\Richard Cœur de Lion\7377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85293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2924944"/>
            <a:ext cx="2160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Функция: защитная, слёзы увлажняют и согревают глаза.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5" y="1124744"/>
            <a:ext cx="4536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Брови.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063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Richard Cœur de Lion\timthumb.ph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32856"/>
            <a:ext cx="36703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Richard Cœur de Lion\492_parasite_e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33845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70088" y="5013176"/>
            <a:ext cx="4603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Функция</a:t>
            </a:r>
            <a:r>
              <a:rPr lang="ru-RU" sz="2800" b="1" dirty="0" smtClean="0">
                <a:solidFill>
                  <a:srgbClr val="002060"/>
                </a:solidFill>
                <a:hlinkClick r:id="rId5" action="ppaction://hlinksldjump"/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</a:rPr>
              <a:t> брови отводят от глаз пот со  лба. </a:t>
            </a:r>
            <a:endParaRPr lang="ru-RU" sz="2800" b="1" dirty="0">
              <a:solidFill>
                <a:srgbClr val="002060"/>
              </a:solidFill>
              <a:hlinkClick r:id="rId5" action="ppaction://hlinksldjump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69675-2_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9" y="112474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Проверь себя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782" indent="-514350"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1. Дугообразные, покрытые  волосами полоски, которые отводят от глаз пот со лба.                   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3"/>
            <a:ext cx="82089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2. Тонкие волоски по краям век, предохраняющие глаз от пыли.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50912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3. Жидкость, которая смачивает поверхность глаза, предохраняя его от высыхания.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604</Words>
  <Application>Microsoft Office PowerPoint</Application>
  <PresentationFormat>Экран (4:3)</PresentationFormat>
  <Paragraphs>104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</cp:revision>
  <dcterms:created xsi:type="dcterms:W3CDTF">2013-03-26T11:41:25Z</dcterms:created>
  <dcterms:modified xsi:type="dcterms:W3CDTF">2013-03-26T14:05:23Z</dcterms:modified>
</cp:coreProperties>
</file>