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66" r:id="rId5"/>
    <p:sldId id="267" r:id="rId6"/>
    <p:sldId id="269" r:id="rId7"/>
    <p:sldId id="270" r:id="rId8"/>
    <p:sldId id="271" r:id="rId9"/>
    <p:sldId id="275" r:id="rId10"/>
    <p:sldId id="274" r:id="rId11"/>
    <p:sldId id="276" r:id="rId12"/>
    <p:sldId id="279" r:id="rId13"/>
    <p:sldId id="277" r:id="rId14"/>
    <p:sldId id="283" r:id="rId15"/>
    <p:sldId id="280" r:id="rId16"/>
    <p:sldId id="284" r:id="rId17"/>
    <p:sldId id="28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DEAB9-602E-49A7-A900-FB2A417EE669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0E753-D243-4D01-9E51-434AEE2F10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964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49145D81-6963-4694-A275-36D4185811F6}" type="slidenum">
              <a:rPr lang="ru-RU" altLang="ru-RU" smtClean="0">
                <a:latin typeface="Arial" charset="0"/>
              </a:rPr>
              <a:pPr/>
              <a:t>6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3D4A046-5258-41C9-92B7-D39E7039333F}" type="slidenum">
              <a:rPr lang="ru-RU" altLang="ru-RU" smtClean="0">
                <a:latin typeface="Arial" charset="0"/>
              </a:rPr>
              <a:pPr/>
              <a:t>7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B4F8BF0-6888-42A7-A8FE-570DBB1EB0A7}" type="slidenum">
              <a:rPr lang="ru-RU" altLang="ru-RU" smtClean="0">
                <a:latin typeface="Arial" charset="0"/>
              </a:rPr>
              <a:pPr/>
              <a:t>8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B3E7BD1-7409-4C73-BE68-2AC4076AF589}" type="slidenum">
              <a:rPr lang="ru-RU" altLang="ru-RU" smtClean="0">
                <a:latin typeface="Arial" charset="0"/>
              </a:rPr>
              <a:pPr/>
              <a:t>9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8EE2CE94-CFD7-4BD4-BF76-B40789C79147}" type="slidenum">
              <a:rPr lang="ru-RU" altLang="ru-RU" smtClean="0">
                <a:latin typeface="Arial" charset="0"/>
              </a:rPr>
              <a:pPr/>
              <a:t>10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943DD74A-D278-4736-AD8F-1C6AFA9A900A}" type="slidenum">
              <a:rPr lang="ru-RU" altLang="ru-RU" smtClean="0">
                <a:latin typeface="Arial" charset="0"/>
              </a:rPr>
              <a:pPr/>
              <a:t>11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2F7E619-4164-4CB1-AE1D-ECCFDD97136E}" type="slidenum">
              <a:rPr lang="ru-RU" altLang="ru-RU" smtClean="0">
                <a:latin typeface="Arial" charset="0"/>
              </a:rPr>
              <a:pPr/>
              <a:t>12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752702DC-5129-41BC-A6FF-CC86C8751F77}" type="slidenum">
              <a:rPr lang="ru-RU" altLang="ru-RU" smtClean="0">
                <a:latin typeface="Arial" charset="0"/>
              </a:rPr>
              <a:pPr/>
              <a:t>13</a:t>
            </a:fld>
            <a:endParaRPr lang="ru-RU" alt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1340-7B0D-4FF9-9BC2-FC6CDCD139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6BAF-7C7F-41B7-96C0-B3516B88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200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1340-7B0D-4FF9-9BC2-FC6CDCD139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6BAF-7C7F-41B7-96C0-B3516B88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4419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1340-7B0D-4FF9-9BC2-FC6CDCD139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6BAF-7C7F-41B7-96C0-B3516B88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69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1340-7B0D-4FF9-9BC2-FC6CDCD139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6BAF-7C7F-41B7-96C0-B3516B88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49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1340-7B0D-4FF9-9BC2-FC6CDCD139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6BAF-7C7F-41B7-96C0-B3516B88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06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1340-7B0D-4FF9-9BC2-FC6CDCD139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6BAF-7C7F-41B7-96C0-B3516B88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052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1340-7B0D-4FF9-9BC2-FC6CDCD139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6BAF-7C7F-41B7-96C0-B3516B88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603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1340-7B0D-4FF9-9BC2-FC6CDCD139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6BAF-7C7F-41B7-96C0-B3516B88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5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1340-7B0D-4FF9-9BC2-FC6CDCD139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6BAF-7C7F-41B7-96C0-B3516B88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31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1340-7B0D-4FF9-9BC2-FC6CDCD139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6BAF-7C7F-41B7-96C0-B3516B88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03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B1340-7B0D-4FF9-9BC2-FC6CDCD139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36BAF-7C7F-41B7-96C0-B3516B88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864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B1340-7B0D-4FF9-9BC2-FC6CDCD13943}" type="datetimeFigureOut">
              <a:rPr lang="ru-RU" smtClean="0"/>
              <a:t>24.11.2013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36BAF-7C7F-41B7-96C0-B3516B88BC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09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A3%D0%9A_%D0%A0%D0%A4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hyperlink" Target="http://ru.wikipedia.org/wiki/%D0%97%D0%B0%D0%B6%D0%B8%D0%B3%D0%B0%D0%BD%D0%B8%D0%B5_%D0%BE%D0%B3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ru-RU" dirty="0" smtClean="0"/>
              <a:t>Спички-это не игрушка!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8424936" cy="53255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60"/>
            <a:ext cx="8424936" cy="566124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20072" y="5934670"/>
            <a:ext cx="3923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altLang="ru-RU" b="1" i="1" dirty="0">
                <a:solidFill>
                  <a:srgbClr val="0070C0"/>
                </a:solidFill>
              </a:rPr>
              <a:t>учитель начальных классов</a:t>
            </a:r>
            <a:endParaRPr lang="ru-RU" altLang="ru-RU" b="1" dirty="0">
              <a:solidFill>
                <a:srgbClr val="0070C0"/>
              </a:solidFill>
            </a:endParaRPr>
          </a:p>
          <a:p>
            <a:pPr algn="r"/>
            <a:r>
              <a:rPr lang="ru-RU" altLang="ru-RU" b="1" i="1" dirty="0" smtClean="0">
                <a:solidFill>
                  <a:srgbClr val="0070C0"/>
                </a:solidFill>
              </a:rPr>
              <a:t>ГБОУ СОШ </a:t>
            </a:r>
            <a:r>
              <a:rPr lang="ru-RU" altLang="ru-RU" b="1" i="1" dirty="0">
                <a:solidFill>
                  <a:srgbClr val="0070C0"/>
                </a:solidFill>
              </a:rPr>
              <a:t>№ </a:t>
            </a:r>
            <a:r>
              <a:rPr lang="ru-RU" altLang="ru-RU" b="1" i="1" dirty="0" smtClean="0">
                <a:solidFill>
                  <a:srgbClr val="0070C0"/>
                </a:solidFill>
              </a:rPr>
              <a:t>14 </a:t>
            </a:r>
            <a:r>
              <a:rPr lang="ru-RU" altLang="ru-RU" b="1" i="1" dirty="0">
                <a:solidFill>
                  <a:srgbClr val="0070C0"/>
                </a:solidFill>
              </a:rPr>
              <a:t>г. </a:t>
            </a:r>
            <a:r>
              <a:rPr lang="ru-RU" altLang="ru-RU" b="1" i="1" dirty="0" smtClean="0">
                <a:solidFill>
                  <a:srgbClr val="0070C0"/>
                </a:solidFill>
              </a:rPr>
              <a:t>Жигулевска</a:t>
            </a:r>
            <a:endParaRPr lang="ru-RU" altLang="ru-RU" b="1" i="1" dirty="0">
              <a:solidFill>
                <a:srgbClr val="0070C0"/>
              </a:solidFill>
            </a:endParaRPr>
          </a:p>
          <a:p>
            <a:pPr algn="r"/>
            <a:r>
              <a:rPr lang="ru-RU" altLang="ru-RU" b="1" i="1" dirty="0" err="1" smtClean="0">
                <a:solidFill>
                  <a:srgbClr val="0070C0"/>
                </a:solidFill>
              </a:rPr>
              <a:t>Рахматулина</a:t>
            </a:r>
            <a:r>
              <a:rPr lang="ru-RU" altLang="ru-RU" b="1" i="1" dirty="0" smtClean="0">
                <a:solidFill>
                  <a:srgbClr val="0070C0"/>
                </a:solidFill>
              </a:rPr>
              <a:t> Екатерина Юрьевна</a:t>
            </a:r>
            <a:endParaRPr lang="ru-RU" alt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9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750" y="1700213"/>
            <a:ext cx="7472363" cy="936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Пусть знает каждый гражданин –</a:t>
            </a:r>
            <a:br>
              <a:rPr lang="ru-RU" sz="36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i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Пожарный номер -</a:t>
            </a:r>
            <a:endParaRPr lang="ru-RU" sz="36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708400" y="2924175"/>
            <a:ext cx="5168900" cy="288766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z="22200" dirty="0" smtClean="0">
                <a:solidFill>
                  <a:srgbClr val="FF0000"/>
                </a:solidFill>
              </a:rPr>
              <a:t>01</a:t>
            </a:r>
          </a:p>
        </p:txBody>
      </p:sp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323850" y="1700213"/>
            <a:ext cx="8351838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altLang="ru-RU" sz="3600" b="1" i="1" dirty="0">
                <a:solidFill>
                  <a:srgbClr val="0070C0"/>
                </a:solidFill>
              </a:rPr>
              <a:t>01 -  простой  номер  его  всякий  запомнит </a:t>
            </a:r>
          </a:p>
          <a:p>
            <a:pPr>
              <a:buFont typeface="Wingdings" pitchFamily="2" charset="2"/>
              <a:buNone/>
            </a:pPr>
            <a:r>
              <a:rPr lang="ru-RU" altLang="ru-RU" sz="3600" b="1" i="1" dirty="0">
                <a:solidFill>
                  <a:srgbClr val="0070C0"/>
                </a:solidFill>
              </a:rPr>
              <a:t>01 – короткий  номер , при  пожаре  дорога  каждая  минута</a:t>
            </a:r>
          </a:p>
          <a:p>
            <a:pPr>
              <a:buFont typeface="Wingdings" pitchFamily="2" charset="2"/>
              <a:buNone/>
            </a:pPr>
            <a:r>
              <a:rPr lang="ru-RU" altLang="ru-RU" sz="3600" b="1" i="1" dirty="0">
                <a:solidFill>
                  <a:srgbClr val="0070C0"/>
                </a:solidFill>
              </a:rPr>
              <a:t>01 -  удобный  номер , его  легко  набрать  даже  в  темноте </a:t>
            </a:r>
          </a:p>
        </p:txBody>
      </p:sp>
    </p:spTree>
    <p:extLst>
      <p:ext uri="{BB962C8B-B14F-4D97-AF65-F5344CB8AC3E}">
        <p14:creationId xmlns:p14="http://schemas.microsoft.com/office/powerpoint/2010/main" val="350042446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kids.barabir.com/images/kids_img/Uchitelyu/OBZH_i_ZOZH/Pozharnaya_bezopasnost/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5" y="138113"/>
            <a:ext cx="4968875" cy="662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Прямоугольник 1"/>
          <p:cNvSpPr>
            <a:spLocks noChangeArrowheads="1"/>
          </p:cNvSpPr>
          <p:nvPr/>
        </p:nvSpPr>
        <p:spPr bwMode="auto">
          <a:xfrm>
            <a:off x="0" y="1557338"/>
            <a:ext cx="45720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400" b="1" i="1" dirty="0">
                <a:solidFill>
                  <a:srgbClr val="FFC000"/>
                </a:solidFill>
              </a:rPr>
              <a:t>Мы в лесу костёр зажгли,</a:t>
            </a:r>
          </a:p>
          <a:p>
            <a:r>
              <a:rPr lang="ru-RU" altLang="ru-RU" sz="2400" b="1" i="1" dirty="0">
                <a:solidFill>
                  <a:srgbClr val="FFC000"/>
                </a:solidFill>
              </a:rPr>
              <a:t>Посидели и пошли.</a:t>
            </a:r>
          </a:p>
          <a:p>
            <a:r>
              <a:rPr lang="ru-RU" altLang="ru-RU" sz="2400" b="1" i="1" dirty="0">
                <a:solidFill>
                  <a:srgbClr val="FFC000"/>
                </a:solidFill>
              </a:rPr>
              <a:t>А огонь не затушили.</a:t>
            </a:r>
          </a:p>
          <a:p>
            <a:r>
              <a:rPr lang="ru-RU" altLang="ru-RU" sz="2400" b="1" i="1" dirty="0">
                <a:solidFill>
                  <a:srgbClr val="FFC000"/>
                </a:solidFill>
              </a:rPr>
              <a:t>« Сам погаснет»,- мы решили.</a:t>
            </a:r>
          </a:p>
          <a:p>
            <a:r>
              <a:rPr lang="ru-RU" altLang="ru-RU" sz="2400" b="1" i="1" dirty="0">
                <a:solidFill>
                  <a:srgbClr val="FFC000"/>
                </a:solidFill>
              </a:rPr>
              <a:t>Ветром пламя разметало,</a:t>
            </a:r>
          </a:p>
          <a:p>
            <a:r>
              <a:rPr lang="ru-RU" altLang="ru-RU" sz="2400" b="1" i="1" dirty="0">
                <a:solidFill>
                  <a:srgbClr val="FFC000"/>
                </a:solidFill>
              </a:rPr>
              <a:t>И вокруг, как в печке, стало.</a:t>
            </a:r>
          </a:p>
          <a:p>
            <a:r>
              <a:rPr lang="ru-RU" altLang="ru-RU" sz="2400" b="1" i="1" dirty="0">
                <a:solidFill>
                  <a:srgbClr val="FFC000"/>
                </a:solidFill>
              </a:rPr>
              <a:t>До небес огонь поднялся</a:t>
            </a:r>
          </a:p>
          <a:p>
            <a:r>
              <a:rPr lang="ru-RU" altLang="ru-RU" sz="2400" b="1" i="1" dirty="0">
                <a:solidFill>
                  <a:srgbClr val="FFC000"/>
                </a:solidFill>
              </a:rPr>
              <a:t>И за нами вслед погнался. </a:t>
            </a:r>
          </a:p>
        </p:txBody>
      </p:sp>
    </p:spTree>
    <p:extLst>
      <p:ext uri="{BB962C8B-B14F-4D97-AF65-F5344CB8AC3E}">
        <p14:creationId xmlns:p14="http://schemas.microsoft.com/office/powerpoint/2010/main" val="349747777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http://30astr-mdou10.caduk.ru/images/p44_stixi-pozharnaya-bezopasnost-dlya-detej-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127000"/>
            <a:ext cx="4710113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Прямоугольник 1"/>
          <p:cNvSpPr>
            <a:spLocks noChangeArrowheads="1"/>
          </p:cNvSpPr>
          <p:nvPr/>
        </p:nvSpPr>
        <p:spPr bwMode="auto">
          <a:xfrm>
            <a:off x="4867275" y="1474788"/>
            <a:ext cx="410368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400" b="1" i="1" dirty="0">
                <a:solidFill>
                  <a:srgbClr val="FF0000"/>
                </a:solidFill>
              </a:rPr>
              <a:t>У костра играли дети.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Куртка вспыхнула на Пете.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Заметался он с испугу,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Но помог Никита другу: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Петю на бок повалил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И водой его облил…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Забросать землёй пришлось,</a:t>
            </a:r>
          </a:p>
          <a:p>
            <a:r>
              <a:rPr lang="ru-RU" altLang="ru-RU" sz="2400" b="1" i="1" dirty="0">
                <a:solidFill>
                  <a:srgbClr val="FF0000"/>
                </a:solidFill>
              </a:rPr>
              <a:t>Чтобы пламя унялось. </a:t>
            </a:r>
          </a:p>
        </p:txBody>
      </p:sp>
    </p:spTree>
    <p:extLst>
      <p:ext uri="{BB962C8B-B14F-4D97-AF65-F5344CB8AC3E}">
        <p14:creationId xmlns:p14="http://schemas.microsoft.com/office/powerpoint/2010/main" val="22484598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g1.liveinternet.ru/images/attach/c/7/95/143/95143521_large_4979214_oblojka_001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260350"/>
            <a:ext cx="4391025" cy="619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Прямоугольник 1"/>
          <p:cNvSpPr>
            <a:spLocks noChangeArrowheads="1"/>
          </p:cNvSpPr>
          <p:nvPr/>
        </p:nvSpPr>
        <p:spPr bwMode="auto">
          <a:xfrm>
            <a:off x="4572000" y="1844675"/>
            <a:ext cx="4572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400" b="1" i="1" dirty="0">
                <a:solidFill>
                  <a:schemeClr val="tx2">
                    <a:lumMod val="75000"/>
                  </a:schemeClr>
                </a:solidFill>
              </a:rPr>
              <a:t>Подожгли мальчишки пух,</a:t>
            </a:r>
          </a:p>
          <a:p>
            <a:r>
              <a:rPr lang="ru-RU" altLang="ru-RU" sz="2400" b="1" i="1" dirty="0">
                <a:solidFill>
                  <a:schemeClr val="tx2">
                    <a:lumMod val="75000"/>
                  </a:schemeClr>
                </a:solidFill>
              </a:rPr>
              <a:t>А огонь – то не потух.</a:t>
            </a:r>
          </a:p>
          <a:p>
            <a:r>
              <a:rPr lang="ru-RU" altLang="ru-RU" sz="2400" b="1" i="1" dirty="0">
                <a:solidFill>
                  <a:schemeClr val="tx2">
                    <a:lumMod val="75000"/>
                  </a:schemeClr>
                </a:solidFill>
              </a:rPr>
              <a:t>Тополиный пух горит,</a:t>
            </a:r>
          </a:p>
          <a:p>
            <a:r>
              <a:rPr lang="ru-RU" altLang="ru-RU" sz="2400" b="1" i="1" dirty="0">
                <a:solidFill>
                  <a:schemeClr val="tx2">
                    <a:lumMod val="75000"/>
                  </a:schemeClr>
                </a:solidFill>
              </a:rPr>
              <a:t>Пламя по двору бежит…</a:t>
            </a:r>
          </a:p>
          <a:p>
            <a:r>
              <a:rPr lang="ru-RU" altLang="ru-RU" sz="2400" b="1" i="1" dirty="0">
                <a:solidFill>
                  <a:schemeClr val="tx2">
                    <a:lumMod val="75000"/>
                  </a:schemeClr>
                </a:solidFill>
              </a:rPr>
              <a:t>Чья – то вспыхнула машина – </a:t>
            </a:r>
          </a:p>
          <a:p>
            <a:r>
              <a:rPr lang="ru-RU" altLang="ru-RU" sz="2400" b="1" i="1" dirty="0">
                <a:solidFill>
                  <a:schemeClr val="tx2">
                    <a:lumMod val="75000"/>
                  </a:schemeClr>
                </a:solidFill>
              </a:rPr>
              <a:t>Очень страшная картина!</a:t>
            </a:r>
          </a:p>
        </p:txBody>
      </p:sp>
    </p:spTree>
    <p:extLst>
      <p:ext uri="{BB962C8B-B14F-4D97-AF65-F5344CB8AC3E}">
        <p14:creationId xmlns:p14="http://schemas.microsoft.com/office/powerpoint/2010/main" val="18439873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64704"/>
            <a:ext cx="69847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Поджог</a:t>
            </a:r>
            <a:r>
              <a:rPr lang="ru-RU" sz="4000" dirty="0"/>
              <a:t> — умышленное нанесение ущерба имуществу с использованием огня. В России уничтожение или повреждение имущества путём поджога является преступлением, предусмотренным ч. 2 статьи 167 </a:t>
            </a:r>
            <a:r>
              <a:rPr lang="ru-RU" sz="4000" dirty="0">
                <a:hlinkClick r:id="rId2" tooltip="УК РФ"/>
              </a:rPr>
              <a:t>УК РФ</a:t>
            </a:r>
            <a:r>
              <a:rPr lang="ru-RU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4445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432164"/>
            <a:ext cx="69847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наказание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9879" y="1556792"/>
            <a:ext cx="69127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4000" dirty="0">
                <a:solidFill>
                  <a:srgbClr val="FF0000"/>
                </a:solidFill>
              </a:rPr>
              <a:t>ш</a:t>
            </a:r>
            <a:r>
              <a:rPr lang="ru-RU" sz="4000" dirty="0" smtClean="0">
                <a:solidFill>
                  <a:srgbClr val="FF0000"/>
                </a:solidFill>
              </a:rPr>
              <a:t>траф</a:t>
            </a:r>
            <a:endParaRPr lang="ru-RU" sz="4000" dirty="0"/>
          </a:p>
          <a:p>
            <a:r>
              <a:rPr lang="ru-RU" sz="4000" dirty="0" smtClean="0"/>
              <a:t>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FF0000"/>
                </a:solidFill>
              </a:rPr>
              <a:t>принудительные работы </a:t>
            </a:r>
            <a:endParaRPr lang="ru-RU" sz="4000" dirty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endParaRPr lang="ru-RU" sz="40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sz="4000" dirty="0" smtClean="0">
                <a:solidFill>
                  <a:srgbClr val="FF0000"/>
                </a:solidFill>
              </a:rPr>
              <a:t> лишение свободы</a:t>
            </a:r>
            <a:r>
              <a:rPr lang="ru-RU" sz="4000" dirty="0">
                <a:solidFill>
                  <a:srgbClr val="FF0000"/>
                </a:solidFill>
              </a:rPr>
              <a:t/>
            </a:r>
            <a:br>
              <a:rPr lang="ru-RU" sz="4000" dirty="0">
                <a:solidFill>
                  <a:srgbClr val="FF0000"/>
                </a:solidFill>
              </a:rPr>
            </a:br>
            <a:endParaRPr lang="ru-RU" sz="4000" dirty="0" smtClean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6532" y="20618"/>
            <a:ext cx="950505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41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0"/>
            <a:ext cx="8928992" cy="5733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290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2776"/>
            <a:ext cx="9144000" cy="54452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40" y="620688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Способы добычи огня в первобытном обществе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19" y="1886531"/>
            <a:ext cx="2232998" cy="2188349"/>
          </a:xfrm>
        </p:spPr>
      </p:pic>
      <p:sp>
        <p:nvSpPr>
          <p:cNvPr id="5" name="TextBox 4"/>
          <p:cNvSpPr txBox="1"/>
          <p:nvPr/>
        </p:nvSpPr>
        <p:spPr>
          <a:xfrm flipH="1">
            <a:off x="899592" y="4526329"/>
            <a:ext cx="14714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трение</a:t>
            </a:r>
            <a:endParaRPr lang="ru-RU" sz="24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318" y="1807875"/>
            <a:ext cx="2110114" cy="218873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76696" y="4233870"/>
            <a:ext cx="1568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сверление</a:t>
            </a:r>
            <a:endParaRPr lang="ru-RU" sz="2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1589255"/>
            <a:ext cx="2916967" cy="26259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020271" y="4787939"/>
            <a:ext cx="1692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высекание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653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969" y="0"/>
            <a:ext cx="9144000" cy="68580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9" y="-99392"/>
            <a:ext cx="9144000" cy="7173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5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err="1"/>
              <a:t>Спи́чка</a:t>
            </a:r>
            <a:r>
              <a:rPr lang="ru-RU" sz="3100" dirty="0"/>
              <a:t> — палочка (черенок, соломка) из горючего материала, снабжённая на конце зажигательной головкой, служащая для </a:t>
            </a:r>
            <a:r>
              <a:rPr lang="ru-RU" sz="3100" dirty="0">
                <a:hlinkClick r:id="rId2" tooltip="Зажигание огня"/>
              </a:rPr>
              <a:t>получения открытого огня</a:t>
            </a:r>
            <a:r>
              <a:rPr lang="ru-RU" dirty="0"/>
              <a:t>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916832"/>
            <a:ext cx="2794000" cy="4191000"/>
          </a:xfrm>
        </p:spPr>
      </p:pic>
      <p:sp>
        <p:nvSpPr>
          <p:cNvPr id="5" name="TextBox 4"/>
          <p:cNvSpPr txBox="1"/>
          <p:nvPr/>
        </p:nvSpPr>
        <p:spPr>
          <a:xfrm>
            <a:off x="4499992" y="2492896"/>
            <a:ext cx="38884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prstClr val="black"/>
                </a:solidFill>
              </a:rPr>
              <a:t>В 1805 году появились первые спички</a:t>
            </a:r>
            <a:endParaRPr lang="ru-RU" sz="3200" dirty="0">
              <a:solidFill>
                <a:prstClr val="black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542276"/>
            <a:ext cx="4464496" cy="50405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542276"/>
            <a:ext cx="4464496" cy="512378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503933"/>
            <a:ext cx="4608512" cy="51621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0196" y="1621258"/>
            <a:ext cx="4932040" cy="5078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5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76672"/>
            <a:ext cx="3456384" cy="396953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707891"/>
            <a:ext cx="4638675" cy="34766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95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2" name="Picture 6" descr="http://serge-bevz.narod.ru/olderfiles/1/pozh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2001838"/>
            <a:ext cx="4922838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78" name="Picture 2" descr="http://yarnovosti.com/gallery/news/45552/pojar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068638"/>
            <a:ext cx="4679950" cy="358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4" descr="http://www.vsluh.ru/system/post_images/original/231/231608/%D0%BF%D0%BE%D0%B6%D0%B0%D1%80%20%D1%87%D0%B0%D1%81%D1%82%D0%BD%D1%8B%D0%B5%20%D0%B4%D0%BE%D0%BC%20lotas.fotoblog.by.jpg?13109594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0675" y="188913"/>
            <a:ext cx="4983163" cy="373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http://serge-bevz.narod.ru/olderfiles/1/pozha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031" y="2001837"/>
            <a:ext cx="4922838" cy="369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30280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50825" y="1166813"/>
            <a:ext cx="856932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4000" b="1" i="1" u="sng" dirty="0">
                <a:solidFill>
                  <a:srgbClr val="FF0000"/>
                </a:solidFill>
              </a:rPr>
              <a:t>Пожар</a:t>
            </a:r>
            <a:r>
              <a:rPr lang="ru-RU" altLang="ru-RU" sz="4000" b="1" i="1" dirty="0">
                <a:solidFill>
                  <a:srgbClr val="FFFF00"/>
                </a:solidFill>
              </a:rPr>
              <a:t> – </a:t>
            </a:r>
            <a:r>
              <a:rPr lang="ru-RU" altLang="ru-RU" sz="4000" b="1" i="1" dirty="0">
                <a:solidFill>
                  <a:schemeClr val="accent3">
                    <a:lumMod val="75000"/>
                  </a:schemeClr>
                </a:solidFill>
              </a:rPr>
              <a:t>это разрушительная сила, приносящая неисчислимые бедствия. </a:t>
            </a:r>
          </a:p>
        </p:txBody>
      </p:sp>
      <p:pic>
        <p:nvPicPr>
          <p:cNvPr id="12291" name="Picture 2" descr="http://www.tvoya-gazeta.com/images/stories/02_2012/000p6a3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25" y="3429000"/>
            <a:ext cx="4149725" cy="311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2" descr="http://us.123rf.com/400wm/400/400/solgas/solgas1204/solgas120400054/13268284-n--n--n-----n--n--n--------n-----n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3429000"/>
            <a:ext cx="3998912" cy="305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65672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img1.liveinternet.ru/images/attach/c/7/95/143/95143523_large_4979214_oblojka_00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13" y="157163"/>
            <a:ext cx="4632325" cy="661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Прямоугольник 1"/>
          <p:cNvSpPr>
            <a:spLocks noChangeArrowheads="1"/>
          </p:cNvSpPr>
          <p:nvPr/>
        </p:nvSpPr>
        <p:spPr bwMode="auto">
          <a:xfrm>
            <a:off x="74613" y="1387475"/>
            <a:ext cx="50419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2400" b="1" i="1" dirty="0">
                <a:solidFill>
                  <a:srgbClr val="00B050"/>
                </a:solidFill>
              </a:rPr>
              <a:t>Жарко вспыхнула квартира,</a:t>
            </a:r>
          </a:p>
          <a:p>
            <a:r>
              <a:rPr lang="ru-RU" altLang="ru-RU" sz="2400" b="1" i="1" dirty="0">
                <a:solidFill>
                  <a:srgbClr val="00B050"/>
                </a:solidFill>
              </a:rPr>
              <a:t>Плачет маленькая Ира.</a:t>
            </a:r>
          </a:p>
          <a:p>
            <a:r>
              <a:rPr lang="ru-RU" altLang="ru-RU" sz="2400" b="1" i="1" dirty="0">
                <a:solidFill>
                  <a:srgbClr val="00B050"/>
                </a:solidFill>
              </a:rPr>
              <a:t>Ваня – старший брат – кричит:</a:t>
            </a:r>
          </a:p>
          <a:p>
            <a:r>
              <a:rPr lang="ru-RU" altLang="ru-RU" sz="2400" b="1" i="1" dirty="0">
                <a:solidFill>
                  <a:srgbClr val="00B050"/>
                </a:solidFill>
              </a:rPr>
              <a:t>«Убегаем, дом горит!»</a:t>
            </a:r>
          </a:p>
          <a:p>
            <a:r>
              <a:rPr lang="ru-RU" altLang="ru-RU" sz="2400" b="1" i="1" dirty="0">
                <a:solidFill>
                  <a:srgbClr val="00B050"/>
                </a:solidFill>
              </a:rPr>
              <a:t>Ире боязно бежать:</a:t>
            </a:r>
          </a:p>
          <a:p>
            <a:r>
              <a:rPr lang="ru-RU" altLang="ru-RU" sz="2400" b="1" i="1" dirty="0">
                <a:solidFill>
                  <a:srgbClr val="00B050"/>
                </a:solidFill>
              </a:rPr>
              <a:t>«Лучше спрячусь под кровать».</a:t>
            </a:r>
          </a:p>
          <a:p>
            <a:r>
              <a:rPr lang="ru-RU" altLang="ru-RU" sz="2400" b="1" i="1" dirty="0">
                <a:solidFill>
                  <a:srgbClr val="00B050"/>
                </a:solidFill>
              </a:rPr>
              <a:t>А Иван – не оробел</a:t>
            </a:r>
          </a:p>
          <a:p>
            <a:r>
              <a:rPr lang="ru-RU" altLang="ru-RU" sz="2400" b="1" i="1" dirty="0">
                <a:solidFill>
                  <a:srgbClr val="00B050"/>
                </a:solidFill>
              </a:rPr>
              <a:t>И сестру спасти успел.</a:t>
            </a:r>
          </a:p>
          <a:p>
            <a:r>
              <a:rPr lang="ru-RU" altLang="ru-RU" sz="2400" b="1" i="1" dirty="0">
                <a:solidFill>
                  <a:srgbClr val="00B050"/>
                </a:solidFill>
              </a:rPr>
              <a:t>Теперь малышка точно знает</a:t>
            </a:r>
            <a:r>
              <a:rPr lang="ru-RU" altLang="ru-RU" sz="2400" b="1" i="1" dirty="0">
                <a:solidFill>
                  <a:srgbClr val="FFFF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6858818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img0.liveinternet.ru/images/attach/c/7/95/143/95143516_large_4979214_oblojka_00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7759"/>
            <a:ext cx="903649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181464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256</Words>
  <Application>Microsoft Office PowerPoint</Application>
  <PresentationFormat>Экран (4:3)</PresentationFormat>
  <Paragraphs>63</Paragraphs>
  <Slides>17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Спички-это не игрушка!</vt:lpstr>
      <vt:lpstr>Способы добычи огня в первобытном обществе</vt:lpstr>
      <vt:lpstr>Презентация PowerPoint</vt:lpstr>
      <vt:lpstr>Спи́чка — палочка (черенок, соломка) из горючего материала, снабжённая на конце зажигательной головкой, служащая для получения открытого огня.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Пусть знает каждый гражданин – Пожарный номер -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Спички-это не игрушка!</dc:title>
  <dc:creator>Евгений</dc:creator>
  <cp:lastModifiedBy>Евгений</cp:lastModifiedBy>
  <cp:revision>21</cp:revision>
  <dcterms:created xsi:type="dcterms:W3CDTF">2013-11-19T17:29:57Z</dcterms:created>
  <dcterms:modified xsi:type="dcterms:W3CDTF">2013-11-23T21:08:40Z</dcterms:modified>
</cp:coreProperties>
</file>