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D8F4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3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B2DBF-4CD0-44D3-8AB0-0956C074D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B7073-4054-4F09-B363-9BFDE05D2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6C623-D12F-42DC-B4FC-C5102DA15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768D3-7B68-4723-9E33-363CDFF98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309E-58C3-494B-9BA8-6AB796D29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FCD27-6AC2-49DA-BD3B-8D01AA146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EDCBB-925C-4365-88F2-78F58AA49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6F123-792D-4E0E-88BF-7F1ADD5A4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69D56-B599-4599-88A5-FE5F4F428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93D45-65DB-4B9B-9A19-DDA794C37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B31F1-0E07-4D97-BFC5-1CF8CB90D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FA3CE-6061-4E0E-97DA-DB6EACD4F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D418F54-A2B7-4294-B57B-16FA4FB1A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0"/>
            <a:ext cx="6705600" cy="3429000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rgbClr val="3333FF"/>
                </a:solidFill>
              </a:rPr>
              <a:t/>
            </a:r>
            <a:br>
              <a:rPr lang="ru-RU" sz="1600" b="1" smtClean="0">
                <a:solidFill>
                  <a:srgbClr val="3333FF"/>
                </a:solidFill>
              </a:rPr>
            </a:br>
            <a:r>
              <a:rPr lang="ru-RU" sz="2000" smtClean="0">
                <a:solidFill>
                  <a:srgbClr val="3333FF"/>
                </a:solidFill>
              </a:rPr>
              <a:t/>
            </a:r>
            <a:br>
              <a:rPr lang="ru-RU" sz="2000" smtClean="0">
                <a:solidFill>
                  <a:srgbClr val="3333FF"/>
                </a:solidFill>
              </a:rPr>
            </a:br>
            <a:r>
              <a:rPr lang="ru-RU" sz="2000" smtClean="0">
                <a:solidFill>
                  <a:srgbClr val="3333FF"/>
                </a:solidFill>
              </a:rPr>
              <a:t>              </a:t>
            </a:r>
            <a:br>
              <a:rPr lang="ru-RU" sz="2000" smtClean="0">
                <a:solidFill>
                  <a:srgbClr val="3333FF"/>
                </a:solidFill>
              </a:rPr>
            </a:br>
            <a:r>
              <a:rPr lang="ru-RU" sz="2000" smtClean="0">
                <a:solidFill>
                  <a:srgbClr val="3333FF"/>
                </a:solidFill>
              </a:rPr>
              <a:t>             </a:t>
            </a:r>
            <a:br>
              <a:rPr lang="ru-RU" sz="2000" smtClean="0">
                <a:solidFill>
                  <a:srgbClr val="3333FF"/>
                </a:solidFill>
              </a:rPr>
            </a:br>
            <a:r>
              <a:rPr lang="ru-RU" sz="2000" smtClean="0">
                <a:solidFill>
                  <a:srgbClr val="3333FF"/>
                </a:solidFill>
              </a:rPr>
              <a:t/>
            </a:r>
            <a:br>
              <a:rPr lang="ru-RU" sz="2000" smtClean="0">
                <a:solidFill>
                  <a:srgbClr val="3333FF"/>
                </a:solidFill>
              </a:rPr>
            </a:br>
            <a:r>
              <a:rPr lang="ru-RU" sz="2000" smtClean="0">
                <a:solidFill>
                  <a:srgbClr val="3333FF"/>
                </a:solidFill>
              </a:rPr>
              <a:t>Автор материалов: </a:t>
            </a:r>
            <a:br>
              <a:rPr lang="ru-RU" sz="2000" smtClean="0">
                <a:solidFill>
                  <a:srgbClr val="3333FF"/>
                </a:solidFill>
              </a:rPr>
            </a:br>
            <a:r>
              <a:rPr lang="ru-RU" sz="2000" smtClean="0">
                <a:solidFill>
                  <a:srgbClr val="3333FF"/>
                </a:solidFill>
              </a:rPr>
              <a:t>   Безруких  Марьяна Михайловна</a:t>
            </a:r>
            <a:br>
              <a:rPr lang="ru-RU" sz="2000" smtClean="0">
                <a:solidFill>
                  <a:srgbClr val="3333FF"/>
                </a:solidFill>
              </a:rPr>
            </a:br>
            <a:r>
              <a:rPr lang="ru-RU" sz="2000" smtClean="0">
                <a:solidFill>
                  <a:srgbClr val="3333FF"/>
                </a:solidFill>
              </a:rPr>
              <a:t/>
            </a:r>
            <a:br>
              <a:rPr lang="ru-RU" sz="2000" smtClean="0">
                <a:solidFill>
                  <a:srgbClr val="3333FF"/>
                </a:solidFill>
              </a:rPr>
            </a:br>
            <a:r>
              <a:rPr lang="ru-RU" sz="2000" smtClean="0">
                <a:solidFill>
                  <a:srgbClr val="3333FF"/>
                </a:solidFill>
              </a:rPr>
              <a:t/>
            </a:r>
            <a:br>
              <a:rPr lang="ru-RU" sz="2000" smtClean="0">
                <a:solidFill>
                  <a:srgbClr val="3333FF"/>
                </a:solidFill>
              </a:rPr>
            </a:br>
            <a:r>
              <a:rPr lang="ru-RU" sz="5400" b="1" smtClean="0">
                <a:latin typeface="Monotype Corsiva" pitchFamily="66" charset="0"/>
              </a:rPr>
              <a:t>Трудности обучения письму и чтению в начальной школе.</a:t>
            </a:r>
            <a:r>
              <a:rPr lang="ru-RU" sz="5400" b="1" smtClean="0"/>
              <a:t/>
            </a:r>
            <a:br>
              <a:rPr lang="ru-RU" sz="5400" b="1" smtClean="0"/>
            </a:br>
            <a:endParaRPr lang="ru-RU" sz="5400" b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86200"/>
            <a:ext cx="8001000" cy="2819400"/>
          </a:xfrm>
        </p:spPr>
        <p:txBody>
          <a:bodyPr/>
          <a:lstStyle/>
          <a:p>
            <a:pPr eaLnBrk="1" hangingPunct="1"/>
            <a:endParaRPr lang="ru-RU" sz="2800" b="1" dirty="0" smtClean="0">
              <a:solidFill>
                <a:srgbClr val="3333FF"/>
              </a:solidFill>
            </a:endParaRPr>
          </a:p>
          <a:p>
            <a:pPr eaLnBrk="1" hangingPunct="1"/>
            <a:r>
              <a:rPr lang="ru-RU" sz="2800" b="1" dirty="0" smtClean="0">
                <a:solidFill>
                  <a:srgbClr val="3333FF"/>
                </a:solidFill>
              </a:rPr>
              <a:t>Родительское собрание</a:t>
            </a:r>
          </a:p>
          <a:p>
            <a:pPr eaLnBrk="1" hangingPunct="1"/>
            <a:r>
              <a:rPr lang="ru-RU" sz="2800" b="1" dirty="0" smtClean="0">
                <a:solidFill>
                  <a:srgbClr val="3333FF"/>
                </a:solidFill>
              </a:rPr>
              <a:t>в 1 классе</a:t>
            </a:r>
          </a:p>
          <a:p>
            <a:pPr eaLnBrk="1" hangingPunct="1"/>
            <a:endParaRPr lang="ru-RU" sz="1400" b="1" dirty="0" smtClean="0">
              <a:solidFill>
                <a:srgbClr val="3333FF"/>
              </a:solidFill>
            </a:endParaRPr>
          </a:p>
          <a:p>
            <a:pPr eaLnBrk="1" hangingPunct="1"/>
            <a:r>
              <a:rPr lang="ru-RU" sz="1800" b="1" dirty="0" smtClean="0">
                <a:solidFill>
                  <a:srgbClr val="3333FF"/>
                </a:solidFill>
              </a:rPr>
              <a:t>Классный руководитель: Селемет Светлана Викторовна</a:t>
            </a:r>
          </a:p>
          <a:p>
            <a:pPr eaLnBrk="1" hangingPunct="1"/>
            <a:endParaRPr lang="ru-RU" sz="1800" b="1" dirty="0" smtClean="0">
              <a:solidFill>
                <a:srgbClr val="3333FF"/>
              </a:solidFill>
            </a:endParaRPr>
          </a:p>
          <a:p>
            <a:pPr eaLnBrk="1" hangingPunct="1"/>
            <a:r>
              <a:rPr lang="ru-RU" sz="2400" b="1" dirty="0" smtClean="0"/>
              <a:t>Март 2013                                                       </a:t>
            </a:r>
          </a:p>
          <a:p>
            <a:pPr eaLnBrk="1" hangingPunct="1"/>
            <a:r>
              <a:rPr lang="ru-RU" sz="2400" b="1" dirty="0" smtClean="0"/>
              <a:t> </a:t>
            </a:r>
          </a:p>
        </p:txBody>
      </p:sp>
      <p:pic>
        <p:nvPicPr>
          <p:cNvPr id="3076" name="Picture 5" descr="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2149475" cy="2633663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52400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      </a:t>
            </a:r>
            <a:r>
              <a:rPr lang="ru-RU" sz="4400" b="1" smtClean="0">
                <a:solidFill>
                  <a:srgbClr val="3333FF"/>
                </a:solidFill>
                <a:latin typeface="Monotype Corsiva" pitchFamily="66" charset="0"/>
              </a:rPr>
              <a:t>Симптомы невнимательности:</a:t>
            </a:r>
          </a:p>
          <a:p>
            <a:pPr eaLnBrk="1" hangingPunct="1"/>
            <a:r>
              <a:rPr lang="ru-RU" b="1" smtClean="0"/>
              <a:t>недостаточно внимателен к деталям;</a:t>
            </a:r>
          </a:p>
          <a:p>
            <a:pPr eaLnBrk="1" hangingPunct="1"/>
            <a:r>
              <a:rPr lang="ru-RU" b="1" smtClean="0"/>
              <a:t>с трудом удерживает внимание;</a:t>
            </a:r>
          </a:p>
          <a:p>
            <a:pPr eaLnBrk="1" hangingPunct="1"/>
            <a:r>
              <a:rPr lang="ru-RU" b="1" smtClean="0"/>
              <a:t>как бы не слушает говорящего;</a:t>
            </a:r>
          </a:p>
          <a:p>
            <a:pPr eaLnBrk="1" hangingPunct="1"/>
            <a:r>
              <a:rPr lang="ru-RU" b="1" smtClean="0"/>
              <a:t>не может довести дело до конца;</a:t>
            </a:r>
          </a:p>
          <a:p>
            <a:pPr eaLnBrk="1" hangingPunct="1"/>
            <a:r>
              <a:rPr lang="ru-RU" b="1" smtClean="0"/>
              <a:t>с трудом организует свою деятельность;</a:t>
            </a:r>
          </a:p>
          <a:p>
            <a:pPr eaLnBrk="1" hangingPunct="1"/>
            <a:r>
              <a:rPr lang="ru-RU" b="1" smtClean="0"/>
              <a:t>избегает выполнения задания;</a:t>
            </a:r>
          </a:p>
          <a:p>
            <a:pPr eaLnBrk="1" hangingPunct="1"/>
            <a:r>
              <a:rPr lang="ru-RU" b="1" smtClean="0"/>
              <a:t>теряет предметы;</a:t>
            </a:r>
          </a:p>
          <a:p>
            <a:pPr eaLnBrk="1" hangingPunct="1"/>
            <a:r>
              <a:rPr lang="ru-RU" b="1" smtClean="0"/>
              <a:t>отвлекается на внешние раздражители;</a:t>
            </a:r>
          </a:p>
          <a:p>
            <a:pPr eaLnBrk="1" hangingPunct="1"/>
            <a:r>
              <a:rPr lang="ru-RU" b="1" smtClean="0"/>
              <a:t>всё забывает.</a:t>
            </a:r>
          </a:p>
          <a:p>
            <a:pPr eaLnBrk="1" hangingPunct="1">
              <a:buFontTx/>
              <a:buNone/>
            </a:pPr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52400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b="1" smtClean="0">
                <a:solidFill>
                  <a:srgbClr val="3333FF"/>
                </a:solidFill>
                <a:latin typeface="Monotype Corsiva" pitchFamily="66" charset="0"/>
              </a:rPr>
              <a:t>Симптомы гиперактивности:</a:t>
            </a:r>
          </a:p>
          <a:p>
            <a:pPr eaLnBrk="1" hangingPunct="1"/>
            <a:r>
              <a:rPr lang="ru-RU" b="1" smtClean="0"/>
              <a:t>дрыгает руками или ногами, крутится;</a:t>
            </a:r>
          </a:p>
          <a:p>
            <a:pPr eaLnBrk="1" hangingPunct="1"/>
            <a:r>
              <a:rPr lang="ru-RU" b="1" smtClean="0"/>
              <a:t>не может усидеть на месте, когда это требуется;</a:t>
            </a:r>
          </a:p>
          <a:p>
            <a:pPr eaLnBrk="1" hangingPunct="1"/>
            <a:r>
              <a:rPr lang="ru-RU" b="1" smtClean="0"/>
              <a:t>чрезмерно разговорчив;</a:t>
            </a:r>
          </a:p>
          <a:p>
            <a:pPr eaLnBrk="1" hangingPunct="1"/>
            <a:r>
              <a:rPr lang="ru-RU" b="1" smtClean="0"/>
              <a:t>носится или лезет куда – либо, когда это не разрешается;</a:t>
            </a:r>
          </a:p>
          <a:p>
            <a:pPr eaLnBrk="1" hangingPunct="1"/>
            <a:r>
              <a:rPr lang="ru-RU" b="1" smtClean="0"/>
              <a:t>с трудом может тихо играть;</a:t>
            </a:r>
          </a:p>
          <a:p>
            <a:pPr eaLnBrk="1" hangingPunct="1"/>
            <a:r>
              <a:rPr lang="ru-RU" b="1" smtClean="0"/>
              <a:t>всегда «заведён», «как будто внутри мотор».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76200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b="1" smtClean="0">
                <a:solidFill>
                  <a:srgbClr val="3333FF"/>
                </a:solidFill>
                <a:latin typeface="Monotype Corsiva" pitchFamily="66" charset="0"/>
              </a:rPr>
              <a:t>Симптомы импульсивности:</a:t>
            </a:r>
          </a:p>
          <a:p>
            <a:pPr eaLnBrk="1" hangingPunct="1"/>
            <a:r>
              <a:rPr lang="ru-RU" b="1" smtClean="0"/>
              <a:t>выпаливает ответы;</a:t>
            </a:r>
          </a:p>
          <a:p>
            <a:pPr eaLnBrk="1" hangingPunct="1"/>
            <a:r>
              <a:rPr lang="ru-RU" b="1" smtClean="0"/>
              <a:t>чрезмерно разговорчив;</a:t>
            </a:r>
          </a:p>
          <a:p>
            <a:pPr eaLnBrk="1" hangingPunct="1"/>
            <a:r>
              <a:rPr lang="ru-RU" b="1" smtClean="0"/>
              <a:t>с трудом дожидается своей очереди;</a:t>
            </a:r>
          </a:p>
          <a:p>
            <a:pPr eaLnBrk="1" hangingPunct="1"/>
            <a:r>
              <a:rPr lang="ru-RU" b="1" smtClean="0"/>
              <a:t>прерывает других;</a:t>
            </a:r>
          </a:p>
          <a:p>
            <a:pPr eaLnBrk="1" hangingPunct="1"/>
            <a:r>
              <a:rPr lang="ru-RU" b="1" smtClean="0"/>
              <a:t>вмешивается в чужой разговор.</a:t>
            </a:r>
          </a:p>
          <a:p>
            <a:pPr eaLnBrk="1" hangingPunct="1"/>
            <a:endParaRPr lang="ru-RU" b="1" smtClean="0"/>
          </a:p>
          <a:p>
            <a:pPr eaLnBrk="1" hangingPunct="1"/>
            <a:endParaRPr lang="ru-RU" b="1" smtClean="0"/>
          </a:p>
          <a:p>
            <a:pPr algn="ctr" eaLnBrk="1" hangingPunct="1">
              <a:buFontTx/>
              <a:buNone/>
            </a:pPr>
            <a:r>
              <a:rPr lang="ru-RU" sz="3600" b="1" smtClean="0">
                <a:solidFill>
                  <a:srgbClr val="3333FF"/>
                </a:solidFill>
              </a:rPr>
              <a:t>У гиперактивных детей эти симптомы </a:t>
            </a:r>
          </a:p>
          <a:p>
            <a:pPr algn="ctr" eaLnBrk="1" hangingPunct="1">
              <a:buFontTx/>
              <a:buNone/>
            </a:pPr>
            <a:r>
              <a:rPr lang="ru-RU" sz="3600" b="1" smtClean="0">
                <a:solidFill>
                  <a:srgbClr val="3333FF"/>
                </a:solidFill>
              </a:rPr>
              <a:t>постоянны.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-228600"/>
            <a:ext cx="8229600" cy="76200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705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smtClean="0">
                <a:solidFill>
                  <a:srgbClr val="3333FF"/>
                </a:solidFill>
              </a:rPr>
              <a:t>Нарушения концентрации внимания является причиной трудностей в выполнении всех учебных заданий, в том числе письма и чтения.</a:t>
            </a:r>
          </a:p>
          <a:p>
            <a:pPr eaLnBrk="1" hangingPunct="1"/>
            <a:r>
              <a:rPr lang="ru-RU" sz="2800" b="1" smtClean="0"/>
              <a:t>Удовольствие, удовлетворение являются важным фактором организации психической деятельности ребёнка, оказывают на него стимулирующее влияние.</a:t>
            </a:r>
          </a:p>
          <a:p>
            <a:pPr eaLnBrk="1" hangingPunct="1"/>
            <a:r>
              <a:rPr lang="ru-RU" sz="2800" b="1" smtClean="0"/>
              <a:t>Хуже всего гиперактивные дети выполняют задания, которые кажутся им скучными, трудными и не подкрепляются поощрениями.</a:t>
            </a:r>
          </a:p>
          <a:p>
            <a:pPr eaLnBrk="1" hangingPunct="1"/>
            <a:r>
              <a:rPr lang="ru-RU" sz="2800" b="1" smtClean="0"/>
              <a:t>Во время занятий им сложно порой справится с заданием не потому, что они не способны их выполнить, а потому, что испытывают трудности в организации своей деятельности. </a:t>
            </a:r>
          </a:p>
          <a:p>
            <a:pPr eaLnBrk="1" hangingPunct="1"/>
            <a:endParaRPr lang="ru-RU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57200"/>
            <a:ext cx="8229600" cy="228600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ru-RU" sz="3600" b="1" smtClean="0">
                <a:solidFill>
                  <a:srgbClr val="3333FF"/>
                </a:solidFill>
                <a:latin typeface="Monotype Corsiva" pitchFamily="66" charset="0"/>
              </a:rPr>
              <a:t>Как помочь гиперактивному ребёнку освоить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ru-RU" sz="3600" b="1" smtClean="0">
                <a:solidFill>
                  <a:srgbClr val="3333FF"/>
                </a:solidFill>
                <a:latin typeface="Monotype Corsiva" pitchFamily="66" charset="0"/>
              </a:rPr>
              <a:t>письмо и чтение?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800" b="1" smtClean="0"/>
              <a:t>Выясните со специалистами, действительно ли ребёнок гиперактивный.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800" b="1" smtClean="0"/>
              <a:t>Научитесь общаться со своим непоседой: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      не допускайте грубость, унижение, злость.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3.   Не разговаривайте раздражённо, если вас отвлекает ребёнок между делом, просто извинитесь.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4.   Ваша речь должна быть чёткой, неторопливой, а задание ясным и однозначным.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5.   Не начинайте говорить, пока не убедитесь, что ребёнок слушает вас.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ru-RU" sz="2800" b="1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ru-RU" sz="280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76200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/>
              <a:t>6. Для привлечения внимания используйте систему жестов, дополнительные средства.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7. Обязательна работа «глаза в глаза», зрительный контакт помогает сосредоточиться.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8. Избегайте слов «Неправильно», «Не так», целесообразнее говорить «Попробуем сделать еще раз», «Уже лучше, я знаю, что у тебя всё получится».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9. Не акцентируйте внимание ребёнка на неудаче,    он должен быть уверен, что успех возможен.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10. Необходимы подбадривание и поддержка по ходу выполнения, это придаёт им уверенность и стимулирует продолжение работы.</a:t>
            </a:r>
          </a:p>
          <a:p>
            <a:pPr eaLnBrk="1" hangingPunct="1">
              <a:buFontTx/>
              <a:buNone/>
            </a:pPr>
            <a:endParaRPr lang="ru-RU" sz="2800" b="1" smtClean="0"/>
          </a:p>
          <a:p>
            <a:pPr eaLnBrk="1" hangingPunct="1">
              <a:buFontTx/>
              <a:buNone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3255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3333FF"/>
                </a:solidFill>
                <a:latin typeface="Monotype Corsiva" pitchFamily="66" charset="0"/>
              </a:rPr>
              <a:t>Работа родителей с ребёнком, имеющим школьные проблемы.</a:t>
            </a:r>
            <a:br>
              <a:rPr lang="ru-RU" b="1" smtClean="0">
                <a:solidFill>
                  <a:srgbClr val="3333FF"/>
                </a:solidFill>
                <a:latin typeface="Monotype Corsiva" pitchFamily="66" charset="0"/>
              </a:rPr>
            </a:br>
            <a:endParaRPr lang="ru-RU" b="1" smtClean="0">
              <a:solidFill>
                <a:srgbClr val="3333FF"/>
              </a:solidFill>
              <a:latin typeface="Monotype Corsiva" pitchFamily="66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   Помощь родителей не должна ограничиваться только контролем за выполнением домашних заданий. Родители должны знать, как нужно организовать занятие, как взаимодействовать с ребёнком.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3333FF"/>
                </a:solidFill>
              </a:rPr>
              <a:t>   </a:t>
            </a:r>
            <a:r>
              <a:rPr lang="ru-RU" sz="2800" b="1" i="1" smtClean="0">
                <a:solidFill>
                  <a:srgbClr val="3333FF"/>
                </a:solidFill>
              </a:rPr>
              <a:t>Они должны соблюдать основные правила</a:t>
            </a:r>
            <a:r>
              <a:rPr lang="ru-RU" sz="2800" b="1" smtClean="0">
                <a:solidFill>
                  <a:srgbClr val="3333FF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/>
              <a:t>Успешное продвижение возможно лишь в том случае, если трудность и сложность заданий не увеличиваются, а уменьшаются.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/>
              <a:t>Работать необходимо регулярно и ежедневно, но никогда по воскресеньям и на каникулах.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/>
              <a:t>Начинать занятия следует с 10 -15 минут.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/>
              <a:t>Начинать занятия с игровых упражнений.</a:t>
            </a:r>
          </a:p>
          <a:p>
            <a:pPr eaLnBrk="1" hangingPunct="1">
              <a:lnSpc>
                <a:spcPct val="90000"/>
              </a:lnSpc>
            </a:pPr>
            <a:endParaRPr lang="ru-RU" sz="28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76200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ru-RU" sz="2800" b="1" smtClean="0"/>
              <a:t>Не заниматься, если ребёнок очень устал, утомлён или произошли какие – то особые события.</a:t>
            </a:r>
          </a:p>
          <a:p>
            <a:pPr eaLnBrk="1" hangingPunct="1"/>
            <a:r>
              <a:rPr lang="ru-RU" sz="2800" b="1" smtClean="0"/>
              <a:t>В занятия должны быть включены задания, которые ребёнок обязательно сможет выполнить, или достаточно лёгкие, не вызывающие серьёзного напряжения. Это позволит ему настроится на успех, а родителям – использовать принцип положительного подкрепления: «Видишь, как хорошо всё получилось!», «У тебя сегодня хорошо всё получается», - и т. п.</a:t>
            </a:r>
          </a:p>
          <a:p>
            <a:pPr eaLnBrk="1" hangingPunct="1"/>
            <a:r>
              <a:rPr lang="ru-RU" sz="2800" b="1" smtClean="0"/>
              <a:t>Во время длительных занятий через 15 минут обязательно должны быть паузы, упражнения на расслабление.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-228600"/>
            <a:ext cx="8229600" cy="76200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0"/>
            <a:ext cx="9296400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r>
              <a:rPr lang="ru-RU" sz="4400" b="1" smtClean="0">
                <a:solidFill>
                  <a:srgbClr val="3333FF"/>
                </a:solidFill>
                <a:latin typeface="Monotype Corsiva" pitchFamily="66" charset="0"/>
              </a:rPr>
              <a:t>Успех такой работы во многом зависит от того, сможет ли ребёнок поверить в свой успех, но сначала в это должны поверить взрослые, учитель и родители.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язык</a:t>
            </a:r>
            <a:endParaRPr lang="ru-RU" dirty="0"/>
          </a:p>
        </p:txBody>
      </p:sp>
      <p:pic>
        <p:nvPicPr>
          <p:cNvPr id="5" name="Picture 2" descr="C:\Users\user\Desktop\CAM00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4267200" cy="4267200"/>
          </a:xfrm>
          <a:prstGeom prst="rect">
            <a:avLst/>
          </a:prstGeom>
          <a:noFill/>
        </p:spPr>
      </p:pic>
      <p:pic>
        <p:nvPicPr>
          <p:cNvPr id="6" name="Picture 3" descr="C:\Users\user\Desktop\CAM00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6400"/>
            <a:ext cx="44958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85800"/>
            <a:ext cx="8991600" cy="5334000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solidFill>
                  <a:srgbClr val="3333FF"/>
                </a:solidFill>
              </a:rPr>
              <a:t>«Письмо должно быть осмысленно </a:t>
            </a:r>
            <a:br>
              <a:rPr lang="ru-RU" sz="2000" b="1" i="1" smtClean="0">
                <a:solidFill>
                  <a:srgbClr val="3333FF"/>
                </a:solidFill>
              </a:rPr>
            </a:br>
            <a:r>
              <a:rPr lang="ru-RU" sz="2000" b="1" i="1" smtClean="0">
                <a:solidFill>
                  <a:srgbClr val="3333FF"/>
                </a:solidFill>
              </a:rPr>
              <a:t>для ребёнка, должно быть вызвано естественной  потребностью, надобностью, включено в жизненную , необходимую для ребёнка задачу. Только тогда мы можем быть уверены, что оно будет развиваться у ребёнка не как привычки руки и пальцев.»</a:t>
            </a:r>
            <a:br>
              <a:rPr lang="ru-RU" sz="2000" b="1" i="1" smtClean="0">
                <a:solidFill>
                  <a:srgbClr val="3333FF"/>
                </a:solidFill>
              </a:rPr>
            </a:br>
            <a:r>
              <a:rPr lang="ru-RU" sz="2000" b="1" i="1" smtClean="0">
                <a:solidFill>
                  <a:srgbClr val="3333FF"/>
                </a:solidFill>
              </a:rPr>
              <a:t>                                                                                                Выготский Л.С.</a:t>
            </a:r>
            <a:br>
              <a:rPr lang="ru-RU" sz="2000" b="1" i="1" smtClean="0">
                <a:solidFill>
                  <a:srgbClr val="3333FF"/>
                </a:solidFill>
              </a:rPr>
            </a:br>
            <a:r>
              <a:rPr lang="ru-RU" sz="5400" b="1" smtClean="0">
                <a:latin typeface="Monotype Corsiva" pitchFamily="66" charset="0"/>
              </a:rPr>
              <a:t>Методические рекомендации для родителей</a:t>
            </a:r>
            <a:r>
              <a:rPr lang="ru-RU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9144000" y="6781800"/>
            <a:ext cx="152400" cy="7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  <p:pic>
        <p:nvPicPr>
          <p:cNvPr id="4100" name="Picture 4" descr="SANY2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343400"/>
            <a:ext cx="3073400" cy="22288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101" name="Picture 5" descr="SANY2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337050"/>
            <a:ext cx="2590800" cy="22002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CAM000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4343400" cy="4267200"/>
          </a:xfrm>
          <a:prstGeom prst="rect">
            <a:avLst/>
          </a:prstGeom>
          <a:noFill/>
        </p:spPr>
      </p:pic>
      <p:pic>
        <p:nvPicPr>
          <p:cNvPr id="6" name="Picture 3" descr="E:\DCIM\100LGDSC\CAM00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02315" y="4021387"/>
            <a:ext cx="4441685" cy="2836613"/>
          </a:xfrm>
          <a:prstGeom prst="rect">
            <a:avLst/>
          </a:prstGeom>
          <a:noFill/>
        </p:spPr>
      </p:pic>
      <p:pic>
        <p:nvPicPr>
          <p:cNvPr id="7" name="Picture 4" descr="E:\DCIM\100LGDSC\CAM000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59814" y="0"/>
            <a:ext cx="468418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1782" indent="-514350">
              <a:lnSpc>
                <a:spcPct val="120000"/>
              </a:lnSpc>
            </a:pPr>
            <a:r>
              <a:rPr lang="ru-RU" sz="2400" dirty="0" smtClean="0"/>
              <a:t>1.Запись числа ( цифрой) месяц прописью. Классная (домашняя ) работа. Упражнение 12.</a:t>
            </a:r>
          </a:p>
          <a:p>
            <a:pPr marL="541782" indent="-514350">
              <a:lnSpc>
                <a:spcPct val="120000"/>
              </a:lnSpc>
            </a:pPr>
            <a:r>
              <a:rPr lang="ru-RU" sz="2400" dirty="0" smtClean="0"/>
              <a:t>2.Не пропускать строки от заданий.</a:t>
            </a:r>
          </a:p>
          <a:p>
            <a:pPr marL="432000" indent="-514350"/>
            <a:r>
              <a:rPr lang="ru-RU" sz="2400" dirty="0" smtClean="0"/>
              <a:t>3. При исправлении ошибок пользоваться</a:t>
            </a:r>
          </a:p>
          <a:p>
            <a:pPr marL="432000" indent="-514350"/>
            <a:r>
              <a:rPr lang="ru-RU" sz="2400" dirty="0" smtClean="0"/>
              <a:t>                                                                     </a:t>
            </a:r>
          </a:p>
          <a:p>
            <a:pPr marL="432000" indent="-514350"/>
            <a:r>
              <a:rPr lang="ru-RU" sz="2400" dirty="0" smtClean="0"/>
              <a:t>                                            о         </a:t>
            </a:r>
            <a:r>
              <a:rPr lang="ru-RU" sz="2400" dirty="0" err="1" smtClean="0"/>
              <a:t>р</a:t>
            </a:r>
            <a:r>
              <a:rPr lang="ru-RU" sz="2400" dirty="0" smtClean="0"/>
              <a:t>      </a:t>
            </a:r>
          </a:p>
          <a:p>
            <a:pPr marL="432000" indent="-514350"/>
            <a:r>
              <a:rPr lang="ru-RU" sz="2400" dirty="0" smtClean="0"/>
              <a:t>простым карандашом. ( </a:t>
            </a:r>
            <a:r>
              <a:rPr lang="ru-RU" sz="2400" dirty="0" err="1" smtClean="0"/>
              <a:t>мароз</a:t>
            </a:r>
            <a:r>
              <a:rPr lang="ru-RU" sz="2400" dirty="0" smtClean="0"/>
              <a:t>, </a:t>
            </a:r>
            <a:r>
              <a:rPr lang="ru-RU" sz="2400" dirty="0" err="1" smtClean="0"/>
              <a:t>тава</a:t>
            </a:r>
            <a:r>
              <a:rPr lang="ru-RU" sz="2400" dirty="0" smtClean="0"/>
              <a:t>).</a:t>
            </a:r>
          </a:p>
          <a:p>
            <a:pPr marL="432000" indent="-514350"/>
            <a:r>
              <a:rPr lang="ru-RU" sz="2400" dirty="0" smtClean="0"/>
              <a:t>4 . Между классной работой и домашней работой отступаем 2 строки.</a:t>
            </a:r>
          </a:p>
          <a:p>
            <a:pPr>
              <a:buNone/>
            </a:pPr>
            <a:r>
              <a:rPr lang="ru-RU" sz="2400" dirty="0" smtClean="0"/>
              <a:t>5. Используем зелёную ручку для подчёркивания вставленных букв.</a:t>
            </a:r>
            <a:endParaRPr lang="ru-RU" sz="2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4652962" y="4491038"/>
            <a:ext cx="357190" cy="2143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5688817" y="4293383"/>
            <a:ext cx="323840" cy="27147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5450681" y="4302919"/>
            <a:ext cx="285752" cy="2143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математика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24511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2655" y="1143000"/>
            <a:ext cx="476134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167969"/>
            <a:ext cx="3714776" cy="269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ошибки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4038600" cy="262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027635"/>
            <a:ext cx="4724400" cy="383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570038"/>
          </a:xfrm>
        </p:spPr>
        <p:txBody>
          <a:bodyPr/>
          <a:lstStyle/>
          <a:p>
            <a:pPr eaLnBrk="1" hangingPunct="1"/>
            <a:r>
              <a:rPr lang="ru-RU" sz="6000" b="1" smtClean="0">
                <a:latin typeface="Monotype Corsiva" pitchFamily="66" charset="0"/>
              </a:rPr>
              <a:t>Причины трудностей</a:t>
            </a:r>
            <a:r>
              <a:rPr lang="ru-RU" smtClean="0"/>
              <a:t> </a:t>
            </a:r>
          </a:p>
        </p:txBody>
      </p:sp>
      <p:graphicFrame>
        <p:nvGraphicFramePr>
          <p:cNvPr id="1026" name="Organization Chart 6"/>
          <p:cNvGraphicFramePr>
            <a:graphicFrameLocks/>
          </p:cNvGraphicFramePr>
          <p:nvPr>
            <p:ph type="dgm" idx="1"/>
          </p:nvPr>
        </p:nvGraphicFramePr>
        <p:xfrm>
          <a:off x="457200" y="1614488"/>
          <a:ext cx="8229600" cy="44958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3333FF"/>
                </a:solidFill>
                <a:latin typeface="Monotype Corsiva" pitchFamily="66" charset="0"/>
              </a:rPr>
              <a:t>Внешние факторы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algn="ctr" eaLnBrk="1" hangingPunct="1"/>
            <a:r>
              <a:rPr lang="ru-RU" sz="3600" b="1" smtClean="0"/>
              <a:t>Экологические</a:t>
            </a:r>
          </a:p>
          <a:p>
            <a:pPr algn="ctr" eaLnBrk="1" hangingPunct="1"/>
            <a:r>
              <a:rPr lang="ru-RU" sz="3600" b="1" smtClean="0"/>
              <a:t>Социальные</a:t>
            </a:r>
          </a:p>
          <a:p>
            <a:pPr algn="ctr" eaLnBrk="1" hangingPunct="1"/>
            <a:r>
              <a:rPr lang="ru-RU" sz="3600" b="1" smtClean="0"/>
              <a:t>Социокультурные</a:t>
            </a:r>
          </a:p>
          <a:p>
            <a:pPr algn="ctr" eaLnBrk="1" hangingPunct="1"/>
            <a:r>
              <a:rPr lang="ru-RU" sz="3600" b="1" smtClean="0"/>
              <a:t>Школьные факторы риска</a:t>
            </a:r>
          </a:p>
          <a:p>
            <a:pPr algn="ctr" eaLnBrk="1" hangingPunct="1">
              <a:buFontTx/>
              <a:buNone/>
            </a:pPr>
            <a:r>
              <a:rPr lang="ru-RU" i="1" smtClean="0"/>
              <a:t>- стресс</a:t>
            </a:r>
          </a:p>
          <a:p>
            <a:pPr algn="ctr" eaLnBrk="1" hangingPunct="1">
              <a:buFontTx/>
              <a:buNone/>
            </a:pPr>
            <a:r>
              <a:rPr lang="ru-RU" i="1" smtClean="0"/>
              <a:t>- интенсивность учебного процесса</a:t>
            </a:r>
          </a:p>
          <a:p>
            <a:pPr algn="ctr" eaLnBrk="1" hangingPunct="1">
              <a:buFontTx/>
              <a:buNone/>
            </a:pPr>
            <a:r>
              <a:rPr lang="ru-RU" i="1" smtClean="0"/>
              <a:t>- неадекватность требований и меток</a:t>
            </a:r>
          </a:p>
          <a:p>
            <a:pPr eaLnBrk="1" hangingPunct="1">
              <a:buFontTx/>
              <a:buNone/>
            </a:pPr>
            <a:endParaRPr lang="ru-RU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3333FF"/>
                </a:solidFill>
                <a:latin typeface="Monotype Corsiva" pitchFamily="66" charset="0"/>
              </a:rPr>
              <a:t>Смешанные факторы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3600" b="1" smtClean="0"/>
              <a:t>Первичная неграмотность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3600" b="1" smtClean="0"/>
              <a:t>Функциональная неграмотность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3600" b="1" smtClean="0"/>
              <a:t>Особые группы риска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</a:pPr>
            <a:r>
              <a:rPr lang="ru-RU" i="1" smtClean="0"/>
              <a:t>часто болеющие дети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</a:pPr>
            <a:r>
              <a:rPr lang="ru-RU" i="1" smtClean="0"/>
              <a:t>медлительные дети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</a:pPr>
            <a:r>
              <a:rPr lang="ru-RU" i="1" smtClean="0"/>
              <a:t>гиперактивные дети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</a:pPr>
            <a:r>
              <a:rPr lang="ru-RU" i="1" smtClean="0"/>
              <a:t>леворукие дети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</a:pPr>
            <a:r>
              <a:rPr lang="ru-RU" i="1" smtClean="0"/>
              <a:t>дети из социально неблагополучных семей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1036638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3333FF"/>
                </a:solidFill>
                <a:latin typeface="Monotype Corsiva" pitchFamily="66" charset="0"/>
              </a:rPr>
              <a:t>Внутренние факторы</a:t>
            </a:r>
            <a:br>
              <a:rPr lang="ru-RU" sz="6000" b="1" smtClean="0">
                <a:solidFill>
                  <a:srgbClr val="3333FF"/>
                </a:solidFill>
                <a:latin typeface="Monotype Corsiva" pitchFamily="66" charset="0"/>
              </a:rPr>
            </a:br>
            <a:endParaRPr lang="ru-RU" sz="6000" b="1" smtClean="0">
              <a:solidFill>
                <a:srgbClr val="3333FF"/>
              </a:solidFill>
              <a:latin typeface="Monotype Corsiva" pitchFamily="66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pPr algn="ctr" eaLnBrk="1" hangingPunct="1"/>
            <a:r>
              <a:rPr lang="ru-RU" sz="3600" b="1" smtClean="0"/>
              <a:t>Генетические</a:t>
            </a:r>
          </a:p>
          <a:p>
            <a:pPr algn="ctr" eaLnBrk="1" hangingPunct="1"/>
            <a:r>
              <a:rPr lang="ru-RU" sz="3600" b="1" smtClean="0"/>
              <a:t>Нарушения пре- и постнатального развития</a:t>
            </a:r>
          </a:p>
          <a:p>
            <a:pPr algn="ctr" eaLnBrk="1" hangingPunct="1"/>
            <a:r>
              <a:rPr lang="ru-RU" sz="3600" b="1" smtClean="0"/>
              <a:t>Нарушения нейросенсорного развития</a:t>
            </a:r>
          </a:p>
          <a:p>
            <a:pPr algn="ctr" eaLnBrk="1" hangingPunct="1">
              <a:buFontTx/>
              <a:buChar char="-"/>
            </a:pPr>
            <a:r>
              <a:rPr lang="ru-RU" i="1" smtClean="0"/>
              <a:t>дисфункции мозга</a:t>
            </a:r>
          </a:p>
          <a:p>
            <a:pPr algn="ctr" eaLnBrk="1" hangingPunct="1">
              <a:buFontTx/>
              <a:buChar char="-"/>
            </a:pPr>
            <a:r>
              <a:rPr lang="ru-RU" i="1" smtClean="0"/>
              <a:t>несформированность коры головного мозга</a:t>
            </a:r>
          </a:p>
          <a:p>
            <a:pPr algn="ctr" eaLnBrk="1" hangingPunct="1">
              <a:buFontTx/>
              <a:buChar char="-"/>
            </a:pPr>
            <a:r>
              <a:rPr lang="ru-RU" i="1" smtClean="0"/>
              <a:t>возрастная несформированность познавательного развития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3333FF"/>
                </a:solidFill>
                <a:latin typeface="Monotype Corsiva" pitchFamily="66" charset="0"/>
              </a:rPr>
              <a:t>Трудности обучения письму и чтению медлительных детей.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/>
              <a:t>   Медлительный ребёнок – это особенность организации  высшей нервной деятельности, определяющие темп и скорость движений, письма, чтения.</a:t>
            </a:r>
          </a:p>
          <a:p>
            <a:pPr eaLnBrk="1" hangingPunct="1"/>
            <a:r>
              <a:rPr lang="ru-RU" sz="2800" b="1" smtClean="0"/>
              <a:t>Торопить, подгонять такого ребёнка не   только бесполезно, но и вредно.</a:t>
            </a:r>
          </a:p>
          <a:p>
            <a:pPr eaLnBrk="1" hangingPunct="1"/>
            <a:r>
              <a:rPr lang="ru-RU" sz="2800" b="1" smtClean="0"/>
              <a:t>Отрицательно сказывается ограничение времени на отдых, поскольку не успевает сделать задания на уроках.</a:t>
            </a:r>
          </a:p>
          <a:p>
            <a:pPr eaLnBrk="1" hangingPunct="1"/>
            <a:r>
              <a:rPr lang="ru-RU" sz="2800" b="1" smtClean="0"/>
              <a:t>Свойственна трудность быстрого     переключения на новый вид деятельности.</a:t>
            </a:r>
          </a:p>
          <a:p>
            <a:pPr eaLnBrk="1" hangingPunct="1">
              <a:buFontTx/>
              <a:buNone/>
            </a:pPr>
            <a:endParaRPr lang="ru-RU" sz="2800" b="1" smtClean="0"/>
          </a:p>
          <a:p>
            <a:pPr eaLnBrk="1" hangingPunct="1">
              <a:buFontTx/>
              <a:buNone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76200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991600" cy="6705600"/>
          </a:xfrm>
        </p:spPr>
        <p:txBody>
          <a:bodyPr/>
          <a:lstStyle/>
          <a:p>
            <a:pPr eaLnBrk="1" hangingPunct="1"/>
            <a:r>
              <a:rPr lang="ru-RU" sz="2800" b="1" smtClean="0"/>
              <a:t>Все школьные нагрузки утомительны. После школы лучше быть дома в спокойной обстановке. Продлёнка – не для медлительных детей. </a:t>
            </a:r>
          </a:p>
          <a:p>
            <a:pPr eaLnBrk="1" hangingPunct="1"/>
            <a:r>
              <a:rPr lang="ru-RU" sz="2800" b="1" smtClean="0"/>
              <a:t>Особая трудность «что и как писать» возникает в силу того, что они просто не могут успеть воспринять информацию, успеть переключиться с другой деятельности.</a:t>
            </a:r>
          </a:p>
          <a:p>
            <a:pPr eaLnBrk="1" hangingPunct="1"/>
            <a:r>
              <a:rPr lang="ru-RU" sz="2800" b="1" smtClean="0"/>
              <a:t>Мы не имеем права требовать от ребёнка читать намного быстрее, чем он может.</a:t>
            </a:r>
          </a:p>
          <a:p>
            <a:pPr eaLnBrk="1" hangingPunct="1">
              <a:buFontTx/>
              <a:buNone/>
            </a:pPr>
            <a:endParaRPr lang="ru-RU" sz="2800" b="1" smtClean="0"/>
          </a:p>
          <a:p>
            <a:pPr eaLnBrk="1" hangingPunct="1"/>
            <a:endParaRPr lang="ru-RU" sz="2800" b="1" smtClean="0"/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724400"/>
            <a:ext cx="26479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3333FF"/>
                </a:solidFill>
                <a:latin typeface="Monotype Corsiva" pitchFamily="66" charset="0"/>
              </a:rPr>
              <a:t>Трудности обучения письму и чтению гиперактивных детей.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/>
              <a:t>   Гиперактивность – это повышенная, чрезмерная активность детей, которая сочетается с трудностями концентрации внимания и импульсивности.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   Для того, чтобы родители имели представление о том, какие нарушения поведения ребёнка характеризуют как невнимательность, гиперактивность и импульсивность, приведём классическое описание этих симптомов.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</TotalTime>
  <Words>951</Words>
  <Application>Microsoft PowerPoint</Application>
  <PresentationFormat>Экран (4:3)</PresentationFormat>
  <Paragraphs>124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Monotype Corsiva</vt:lpstr>
      <vt:lpstr>Оформление по умолчанию</vt:lpstr>
      <vt:lpstr>                                Автор материалов:     Безруких  Марьяна Михайловна   Трудности обучения письму и чтению в начальной школе. </vt:lpstr>
      <vt:lpstr>«Письмо должно быть осмысленно  для ребёнка, должно быть вызвано естественной  потребностью, надобностью, включено в жизненную , необходимую для ребёнка задачу. Только тогда мы можем быть уверены, что оно будет развиваться у ребёнка не как привычки руки и пальцев.»                                                                                                 Выготский Л.С. Методические рекомендации для родителей </vt:lpstr>
      <vt:lpstr>Причины трудностей </vt:lpstr>
      <vt:lpstr>Внешние факторы</vt:lpstr>
      <vt:lpstr>Смешанные факторы</vt:lpstr>
      <vt:lpstr>Внутренние факторы </vt:lpstr>
      <vt:lpstr>Трудности обучения письму и чтению медлительных детей.</vt:lpstr>
      <vt:lpstr>Слайд 8</vt:lpstr>
      <vt:lpstr>Трудности обучения письму и чтению гиперактивных детей.</vt:lpstr>
      <vt:lpstr>Слайд 10</vt:lpstr>
      <vt:lpstr>Слайд 11</vt:lpstr>
      <vt:lpstr>Слайд 12</vt:lpstr>
      <vt:lpstr>Слайд 13</vt:lpstr>
      <vt:lpstr>Слайд 14</vt:lpstr>
      <vt:lpstr>Слайд 15</vt:lpstr>
      <vt:lpstr>Работа родителей с ребёнком, имеющим школьные проблемы. </vt:lpstr>
      <vt:lpstr>Слайд 17</vt:lpstr>
      <vt:lpstr>Слайд 18</vt:lpstr>
      <vt:lpstr>Русский язык</vt:lpstr>
      <vt:lpstr>Слайд 20</vt:lpstr>
      <vt:lpstr>Памятка</vt:lpstr>
      <vt:lpstr>математика</vt:lpstr>
      <vt:lpstr>ошибки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школа</cp:lastModifiedBy>
  <cp:revision>47</cp:revision>
  <cp:lastPrinted>1601-01-01T00:00:00Z</cp:lastPrinted>
  <dcterms:created xsi:type="dcterms:W3CDTF">1601-01-01T00:00:00Z</dcterms:created>
  <dcterms:modified xsi:type="dcterms:W3CDTF">2013-03-20T15:59:33Z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