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88D5D27-A8EA-4967-8580-845B6554B258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8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png"/><Relationship Id="rId4" Type="http://schemas.openxmlformats.org/officeDocument/2006/relationships/image" Target="../media/image3.wmf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19.png"/><Relationship Id="rId4" Type="http://schemas.openxmlformats.org/officeDocument/2006/relationships/image" Target="../media/image15.png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313832" y="1389796"/>
            <a:ext cx="5648623" cy="1204306"/>
          </a:xfrm>
        </p:spPr>
        <p:txBody>
          <a:bodyPr/>
          <a:lstStyle/>
          <a:p>
            <a:pPr algn="ctr"/>
            <a:r>
              <a:rPr lang="ru-RU" dirty="0" smtClean="0"/>
              <a:t>СЛОЖЕНИЕ И ВЫЧИТАНИЕ</a:t>
            </a:r>
            <a:br>
              <a:rPr lang="ru-RU" dirty="0" smtClean="0"/>
            </a:br>
            <a:r>
              <a:rPr lang="ru-RU" dirty="0" smtClean="0"/>
              <a:t>ВЕКТОРОВ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004931" y="2064159"/>
            <a:ext cx="6552756" cy="79545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err="1" smtClean="0"/>
              <a:t>ПрезеНТАЦИЮ</a:t>
            </a:r>
            <a:r>
              <a:rPr lang="ru-RU" dirty="0" smtClean="0"/>
              <a:t> ПОДГОТОВИЛА УЧЕНИЦА 10 КЛАССА</a:t>
            </a:r>
          </a:p>
          <a:p>
            <a:pPr algn="ctr"/>
            <a:r>
              <a:rPr lang="ru-RU" dirty="0" err="1" smtClean="0"/>
              <a:t>Сисейкина</a:t>
            </a:r>
            <a:r>
              <a:rPr lang="ru-RU" dirty="0" smtClean="0"/>
              <a:t> Анастасия</a:t>
            </a:r>
          </a:p>
          <a:p>
            <a:pPr algn="ctr"/>
            <a:r>
              <a:rPr lang="ru-RU" dirty="0" smtClean="0"/>
              <a:t>Руководитель: </a:t>
            </a:r>
            <a:r>
              <a:rPr lang="ru-RU" dirty="0" err="1" smtClean="0"/>
              <a:t>Давтян.А.А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6083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60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Сумма векторов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052736"/>
            <a:ext cx="7520940" cy="3579849"/>
          </a:xfrm>
        </p:spPr>
        <p:txBody>
          <a:bodyPr>
            <a:normAutofit/>
          </a:bodyPr>
          <a:lstStyle/>
          <a:p>
            <a:r>
              <a:rPr lang="ru-RU" sz="2400" b="0" dirty="0" smtClean="0"/>
              <a:t>Суммой векторов       и       называется вектор          </a:t>
            </a:r>
            <a:endParaRPr lang="ru-RU" sz="2400" b="0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545494"/>
              </p:ext>
            </p:extLst>
          </p:nvPr>
        </p:nvGraphicFramePr>
        <p:xfrm>
          <a:off x="3356371" y="1052736"/>
          <a:ext cx="279524" cy="3913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Формула" r:id="rId3" imgW="126720" imgH="177480" progId="Equation.3">
                  <p:embed/>
                </p:oleObj>
              </mc:Choice>
              <mc:Fallback>
                <p:oleObj name="Формула" r:id="rId3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6371" y="1052736"/>
                        <a:ext cx="279524" cy="3913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355166"/>
              </p:ext>
            </p:extLst>
          </p:nvPr>
        </p:nvGraphicFramePr>
        <p:xfrm>
          <a:off x="3995936" y="980728"/>
          <a:ext cx="36004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Формула" r:id="rId5" imgW="126720" imgH="177480" progId="Equation.3">
                  <p:embed/>
                </p:oleObj>
              </mc:Choice>
              <mc:Fallback>
                <p:oleObj name="Формула" r:id="rId5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95936" y="980728"/>
                        <a:ext cx="360040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08518"/>
              </p:ext>
            </p:extLst>
          </p:nvPr>
        </p:nvGraphicFramePr>
        <p:xfrm>
          <a:off x="7020272" y="1052736"/>
          <a:ext cx="308606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Формула" r:id="rId7" imgW="126720" imgH="177480" progId="Equation.3">
                  <p:embed/>
                </p:oleObj>
              </mc:Choice>
              <mc:Fallback>
                <p:oleObj name="Формула" r:id="rId7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020272" y="1052736"/>
                        <a:ext cx="308606" cy="4320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Прямая со стрелкой 8"/>
          <p:cNvCxnSpPr/>
          <p:nvPr/>
        </p:nvCxnSpPr>
        <p:spPr>
          <a:xfrm flipV="1">
            <a:off x="2195736" y="2348880"/>
            <a:ext cx="2880320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5076056" y="2348880"/>
            <a:ext cx="1080120" cy="18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195736" y="4149080"/>
            <a:ext cx="39604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7783" y="2708920"/>
            <a:ext cx="2762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149080"/>
            <a:ext cx="3048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7680" y="2904182"/>
            <a:ext cx="3619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81125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сложения векторов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27584" y="1090115"/>
                <a:ext cx="7520940" cy="3579849"/>
              </a:xfrm>
            </p:spPr>
            <p:txBody>
              <a:bodyPr>
                <a:normAutofit/>
              </a:bodyPr>
              <a:lstStyle/>
              <a:p>
                <a:r>
                  <a:rPr lang="ru-RU" sz="2400" b="0" u="sng" dirty="0" smtClean="0"/>
                  <a:t>Правило треугольника:</a:t>
                </a:r>
              </a:p>
              <a:p>
                <a:r>
                  <a:rPr lang="ru-RU" sz="1800" b="0" dirty="0" smtClean="0"/>
                  <a:t>Для </a:t>
                </a:r>
                <a:r>
                  <a:rPr lang="ru-RU" sz="1800" b="0" dirty="0" err="1" smtClean="0"/>
                  <a:t>любыхточек</a:t>
                </a:r>
                <a:r>
                  <a:rPr lang="ru-RU" sz="1800" b="0" dirty="0" smtClean="0"/>
                  <a:t> А, В,С 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8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sz="1800" b="0" i="1" smtClean="0">
                            <a:latin typeface="Cambria Math"/>
                          </a:rPr>
                          <m:t>АВ</m:t>
                        </m:r>
                      </m:e>
                    </m:acc>
                    <m:r>
                      <a:rPr lang="ru-RU" sz="1800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18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sz="1800" b="0" i="1" smtClean="0">
                            <a:latin typeface="Cambria Math"/>
                          </a:rPr>
                          <m:t>ВС</m:t>
                        </m:r>
                      </m:e>
                    </m:acc>
                    <m:r>
                      <a:rPr lang="ru-RU" sz="1800" b="0" i="0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18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sz="1800" b="0" i="1" smtClean="0">
                            <a:latin typeface="Cambria Math"/>
                          </a:rPr>
                          <m:t>АС</m:t>
                        </m:r>
                      </m:e>
                    </m:acc>
                  </m:oMath>
                </a14:m>
                <a:r>
                  <a:rPr lang="ru-RU" sz="1800" b="0" dirty="0" smtClean="0"/>
                  <a:t>, где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800" b="0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sz="1800" b="0" i="1">
                            <a:latin typeface="Cambria Math"/>
                          </a:rPr>
                          <m:t>АВ</m:t>
                        </m:r>
                      </m:e>
                    </m:acc>
                  </m:oMath>
                </a14:m>
                <a:r>
                  <a:rPr lang="ru-RU" sz="1800" b="0" dirty="0" smtClean="0"/>
                  <a:t> =     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8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sz="1800" b="0" i="1" smtClean="0">
                            <a:latin typeface="Cambria Math"/>
                          </a:rPr>
                          <m:t>ВС</m:t>
                        </m:r>
                      </m:e>
                    </m:acc>
                  </m:oMath>
                </a14:m>
                <a:r>
                  <a:rPr lang="ru-RU" sz="1800" b="0" dirty="0" smtClean="0"/>
                  <a:t> =     - данные векторы, т.е. это сложение по определению. </a:t>
                </a:r>
                <a:endParaRPr lang="ru-RU" sz="1800" b="0" dirty="0"/>
              </a:p>
              <a:p>
                <a:r>
                  <a:rPr lang="ru-RU" sz="1800" b="0" dirty="0" smtClean="0"/>
                  <a:t>Векторы складываются последовательно.</a:t>
                </a:r>
                <a:endParaRPr lang="ru-RU" sz="1800" b="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1090115"/>
                <a:ext cx="7520940" cy="3579849"/>
              </a:xfrm>
              <a:blipFill rotWithShape="1">
                <a:blip r:embed="rId2"/>
                <a:stretch>
                  <a:fillRect l="-1297" t="-11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56792"/>
            <a:ext cx="2746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98847"/>
            <a:ext cx="3603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1115616" y="3140968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115616" y="3861048"/>
            <a:ext cx="144016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365104"/>
            <a:ext cx="2746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26834"/>
            <a:ext cx="3603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30233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сложения векторов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27584" y="1090115"/>
                <a:ext cx="7520940" cy="3579849"/>
              </a:xfrm>
            </p:spPr>
            <p:txBody>
              <a:bodyPr>
                <a:normAutofit/>
              </a:bodyPr>
              <a:lstStyle/>
              <a:p>
                <a:r>
                  <a:rPr lang="ru-RU" sz="2400" b="0" u="sng" dirty="0" smtClean="0"/>
                  <a:t>Правило треугольника:</a:t>
                </a:r>
              </a:p>
              <a:p>
                <a:r>
                  <a:rPr lang="ru-RU" sz="1800" b="0" dirty="0" smtClean="0"/>
                  <a:t>Для </a:t>
                </a:r>
                <a:r>
                  <a:rPr lang="ru-RU" sz="1800" b="0" dirty="0" err="1" smtClean="0"/>
                  <a:t>любыхточек</a:t>
                </a:r>
                <a:r>
                  <a:rPr lang="ru-RU" sz="1800" b="0" dirty="0" smtClean="0"/>
                  <a:t> А, В,С 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8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sz="1800" b="0" i="1" smtClean="0">
                            <a:latin typeface="Cambria Math"/>
                          </a:rPr>
                          <m:t>АВ</m:t>
                        </m:r>
                      </m:e>
                    </m:acc>
                    <m:r>
                      <a:rPr lang="ru-RU" sz="1800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18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sz="1800" b="0" i="1" smtClean="0">
                            <a:latin typeface="Cambria Math"/>
                          </a:rPr>
                          <m:t>ВС</m:t>
                        </m:r>
                      </m:e>
                    </m:acc>
                    <m:r>
                      <a:rPr lang="ru-RU" sz="1800" b="0" i="0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18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sz="1800" b="0" i="1" smtClean="0">
                            <a:latin typeface="Cambria Math"/>
                          </a:rPr>
                          <m:t>АС</m:t>
                        </m:r>
                      </m:e>
                    </m:acc>
                  </m:oMath>
                </a14:m>
                <a:r>
                  <a:rPr lang="ru-RU" sz="1800" b="0" dirty="0" smtClean="0"/>
                  <a:t>, где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800" b="0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sz="1800" b="0" i="1">
                            <a:latin typeface="Cambria Math"/>
                          </a:rPr>
                          <m:t>АВ</m:t>
                        </m:r>
                      </m:e>
                    </m:acc>
                  </m:oMath>
                </a14:m>
                <a:r>
                  <a:rPr lang="ru-RU" sz="1800" b="0" dirty="0" smtClean="0"/>
                  <a:t> =     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8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sz="1800" b="0" i="1" smtClean="0">
                            <a:latin typeface="Cambria Math"/>
                          </a:rPr>
                          <m:t>ВС</m:t>
                        </m:r>
                      </m:e>
                    </m:acc>
                  </m:oMath>
                </a14:m>
                <a:r>
                  <a:rPr lang="ru-RU" sz="1800" b="0" dirty="0" smtClean="0"/>
                  <a:t> =     - данные векторы, т.е. это сложение по определению. </a:t>
                </a:r>
                <a:endParaRPr lang="ru-RU" sz="1800" b="0" dirty="0"/>
              </a:p>
              <a:p>
                <a:r>
                  <a:rPr lang="ru-RU" sz="1800" b="0" dirty="0" smtClean="0"/>
                  <a:t>Векторы складываются последовательно.</a:t>
                </a:r>
                <a:endParaRPr lang="ru-RU" sz="1800" b="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1090115"/>
                <a:ext cx="7520940" cy="3579849"/>
              </a:xfrm>
              <a:blipFill rotWithShape="1">
                <a:blip r:embed="rId2"/>
                <a:stretch>
                  <a:fillRect l="-1297" t="-11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56792"/>
            <a:ext cx="2746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98847"/>
            <a:ext cx="3603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1115616" y="3140968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097172" y="3140968"/>
            <a:ext cx="144016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619535"/>
            <a:ext cx="2746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26834"/>
            <a:ext cx="3603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3248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сложения векторов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27584" y="1090115"/>
                <a:ext cx="7520940" cy="3579849"/>
              </a:xfrm>
            </p:spPr>
            <p:txBody>
              <a:bodyPr>
                <a:normAutofit/>
              </a:bodyPr>
              <a:lstStyle/>
              <a:p>
                <a:r>
                  <a:rPr lang="ru-RU" sz="2400" b="0" u="sng" dirty="0" smtClean="0"/>
                  <a:t>Правило треугольника:</a:t>
                </a:r>
              </a:p>
              <a:p>
                <a:r>
                  <a:rPr lang="ru-RU" sz="1800" b="0" dirty="0" smtClean="0"/>
                  <a:t>Для </a:t>
                </a:r>
                <a:r>
                  <a:rPr lang="ru-RU" sz="1800" b="0" dirty="0" err="1" smtClean="0"/>
                  <a:t>любыхточек</a:t>
                </a:r>
                <a:r>
                  <a:rPr lang="ru-RU" sz="1800" b="0" dirty="0" smtClean="0"/>
                  <a:t> А, В,С 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8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sz="1800" b="0" i="1" smtClean="0">
                            <a:latin typeface="Cambria Math"/>
                          </a:rPr>
                          <m:t>АВ</m:t>
                        </m:r>
                      </m:e>
                    </m:acc>
                    <m:r>
                      <a:rPr lang="ru-RU" sz="1800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18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sz="1800" b="0" i="1" smtClean="0">
                            <a:latin typeface="Cambria Math"/>
                          </a:rPr>
                          <m:t>ВС</m:t>
                        </m:r>
                      </m:e>
                    </m:acc>
                    <m:r>
                      <a:rPr lang="ru-RU" sz="1800" b="0" i="0" smtClean="0">
                        <a:latin typeface="Cambria Math"/>
                      </a:rPr>
                      <m:t>=</m:t>
                    </m:r>
                    <m:acc>
                      <m:accPr>
                        <m:chr m:val="⃗"/>
                        <m:ctrlPr>
                          <a:rPr lang="ru-RU" sz="18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sz="1800" b="0" i="1" smtClean="0">
                            <a:latin typeface="Cambria Math"/>
                          </a:rPr>
                          <m:t>АС</m:t>
                        </m:r>
                      </m:e>
                    </m:acc>
                  </m:oMath>
                </a14:m>
                <a:r>
                  <a:rPr lang="ru-RU" sz="1800" b="0" dirty="0" smtClean="0"/>
                  <a:t>, где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800" b="0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sz="1800" b="0" i="1">
                            <a:latin typeface="Cambria Math"/>
                          </a:rPr>
                          <m:t>АВ</m:t>
                        </m:r>
                      </m:e>
                    </m:acc>
                  </m:oMath>
                </a14:m>
                <a:r>
                  <a:rPr lang="ru-RU" sz="1800" b="0" dirty="0" smtClean="0"/>
                  <a:t> =     ,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18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sz="1800" b="0" i="1" smtClean="0">
                            <a:latin typeface="Cambria Math"/>
                          </a:rPr>
                          <m:t>ВС</m:t>
                        </m:r>
                      </m:e>
                    </m:acc>
                  </m:oMath>
                </a14:m>
                <a:r>
                  <a:rPr lang="ru-RU" sz="1800" b="0" dirty="0" smtClean="0"/>
                  <a:t> =     - данные векторы, т.е. это сложение по определению. </a:t>
                </a:r>
                <a:endParaRPr lang="ru-RU" sz="1800" b="0" dirty="0"/>
              </a:p>
              <a:p>
                <a:r>
                  <a:rPr lang="ru-RU" sz="1800" b="0" dirty="0" smtClean="0"/>
                  <a:t>Векторы складываются последовательно.</a:t>
                </a:r>
                <a:endParaRPr lang="ru-RU" sz="1800" b="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7584" y="1090115"/>
                <a:ext cx="7520940" cy="3579849"/>
              </a:xfrm>
              <a:blipFill rotWithShape="1">
                <a:blip r:embed="rId2"/>
                <a:stretch>
                  <a:fillRect l="-1297" t="-11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56792"/>
            <a:ext cx="2746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498847"/>
            <a:ext cx="3603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1115616" y="3140968"/>
            <a:ext cx="201622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097172" y="3140968"/>
            <a:ext cx="144016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933" y="3186505"/>
            <a:ext cx="2746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26834"/>
            <a:ext cx="3603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>
            <a:off x="1115616" y="3115479"/>
            <a:ext cx="3421716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674" y="3577030"/>
            <a:ext cx="304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599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сложения 3 векторов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0" dirty="0" smtClean="0"/>
              <a:t>Для сложения 3х векторов нужно сложить их последовательно.</a:t>
            </a:r>
            <a:endParaRPr lang="ru-RU" sz="2400" b="0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835696" y="2492896"/>
            <a:ext cx="1872208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707904" y="2492896"/>
            <a:ext cx="237626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1835696" y="2492896"/>
            <a:ext cx="4176464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012160" y="2492896"/>
            <a:ext cx="792088" cy="20162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1835696" y="4509120"/>
            <a:ext cx="49685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388" y="1992276"/>
            <a:ext cx="360363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163" y="3110483"/>
            <a:ext cx="2746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852" y="3092226"/>
            <a:ext cx="3048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871" y="3221098"/>
            <a:ext cx="36512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888" y="3236913"/>
            <a:ext cx="2746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люс 13"/>
          <p:cNvSpPr/>
          <p:nvPr/>
        </p:nvSpPr>
        <p:spPr>
          <a:xfrm>
            <a:off x="4259233" y="3419275"/>
            <a:ext cx="182563" cy="163465"/>
          </a:xfrm>
          <a:prstGeom prst="mathPlus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826695"/>
              </p:ext>
            </p:extLst>
          </p:nvPr>
        </p:nvGraphicFramePr>
        <p:xfrm>
          <a:off x="3969633" y="4492899"/>
          <a:ext cx="360363" cy="55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Формула" r:id="rId8" imgW="139680" imgH="215640" progId="Equation.3">
                  <p:embed/>
                </p:oleObj>
              </mc:Choice>
              <mc:Fallback>
                <p:oleObj name="Формула" r:id="rId8" imgW="1396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69633" y="4492899"/>
                        <a:ext cx="360363" cy="55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3923141" y="5136543"/>
                <a:ext cx="3349004" cy="728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600" b="1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6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1" i="1" smtClean="0">
                            <a:latin typeface="Cambria Math"/>
                          </a:rPr>
                          <m:t>𝒅</m:t>
                        </m:r>
                      </m:e>
                    </m:acc>
                    <m:r>
                      <a:rPr lang="en-US" sz="3600" b="1" i="0" smtClean="0">
                        <a:latin typeface="Cambria Math"/>
                      </a:rPr>
                      <m:t>=( </m:t>
                    </m:r>
                    <m:acc>
                      <m:accPr>
                        <m:chr m:val="⃗"/>
                        <m:ctrlPr>
                          <a:rPr lang="en-US" sz="36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1" i="1" smtClean="0">
                            <a:latin typeface="Cambria Math"/>
                          </a:rPr>
                          <m:t>𝒂</m:t>
                        </m:r>
                      </m:e>
                    </m:acc>
                  </m:oMath>
                </a14:m>
                <a:r>
                  <a:rPr lang="en-US" sz="3600" b="1" dirty="0" smtClean="0"/>
                  <a:t>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600" b="1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1" i="1" dirty="0" smtClean="0">
                            <a:latin typeface="Cambria Math"/>
                          </a:rPr>
                          <m:t>𝒃</m:t>
                        </m:r>
                      </m:e>
                    </m:acc>
                  </m:oMath>
                </a14:m>
                <a:r>
                  <a:rPr lang="en-US" sz="3600" b="1" dirty="0" smtClean="0"/>
                  <a:t>) 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sz="3600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3600" b="1" i="1" smtClean="0">
                            <a:latin typeface="Cambria Math"/>
                          </a:rPr>
                          <m:t>𝒄</m:t>
                        </m:r>
                      </m:e>
                    </m:acc>
                  </m:oMath>
                </a14:m>
                <a:endParaRPr lang="ru-RU" sz="3600" b="1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141" y="5136543"/>
                <a:ext cx="3349004" cy="728276"/>
              </a:xfrm>
              <a:prstGeom prst="rect">
                <a:avLst/>
              </a:prstGeom>
              <a:blipFill rotWithShape="1">
                <a:blip r:embed="rId10"/>
                <a:stretch>
                  <a:fillRect t="-1681" b="-3109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89587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Правило сложения </a:t>
            </a:r>
            <a:r>
              <a:rPr lang="en-US" dirty="0" smtClean="0"/>
              <a:t>N</a:t>
            </a:r>
            <a:r>
              <a:rPr lang="ru-RU" dirty="0" smtClean="0"/>
              <a:t> векторов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ru-RU" sz="2800" b="0" dirty="0" smtClean="0"/>
                  <a:t>Для сложения </a:t>
                </a:r>
                <a:r>
                  <a:rPr lang="en-US" sz="2800" b="0" dirty="0" smtClean="0"/>
                  <a:t>n </a:t>
                </a:r>
                <a:r>
                  <a:rPr lang="ru-RU" sz="2800" b="0" dirty="0" smtClean="0"/>
                  <a:t>векторов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sz="2800" b="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ru-RU" sz="2800" b="0" i="1" smtClean="0">
                                <a:latin typeface="Cambria Math"/>
                              </a:rPr>
                              <m:t>а</m:t>
                            </m:r>
                          </m:e>
                        </m:acc>
                      </m:e>
                      <m:sub>
                        <m:r>
                          <a:rPr lang="ru-RU" sz="28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800" b="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sz="2800" b="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ru-RU" sz="2800" b="0" i="1">
                                <a:latin typeface="Cambria Math"/>
                              </a:rPr>
                              <m:t>а</m:t>
                            </m:r>
                          </m:e>
                        </m:acc>
                      </m:e>
                      <m:sub>
                        <m:r>
                          <a:rPr lang="ru-RU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ru-RU" sz="2800" b="0" dirty="0" smtClean="0"/>
                  <a:t>,…,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sz="2800" b="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ru-RU" sz="2800" b="0" i="1">
                                <a:latin typeface="Cambria Math"/>
                              </a:rPr>
                              <m:t>а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ru-RU" sz="2800" b="0" dirty="0" smtClean="0"/>
                  <a:t>существует правило многоугольника.</a:t>
                </a:r>
              </a:p>
              <a:p>
                <a:endParaRPr lang="ru-RU" sz="2800" b="0" dirty="0"/>
              </a:p>
              <a:p>
                <a:r>
                  <a:rPr lang="en-US" sz="2800" b="0" i="1" dirty="0" smtClean="0"/>
                  <a:t>(((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sz="2800" b="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ru-RU" sz="2800" b="0" i="1">
                                <a:latin typeface="Cambria Math"/>
                              </a:rPr>
                              <m:t>а</m:t>
                            </m:r>
                          </m:e>
                        </m:acc>
                      </m:e>
                      <m:sub>
                        <m:r>
                          <a:rPr lang="ru-RU" sz="2800" b="0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ru-RU" sz="2800" b="0" i="1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sz="2800" b="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ru-RU" sz="2800" b="0" i="1">
                                <a:latin typeface="Cambria Math"/>
                              </a:rPr>
                              <m:t>а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b="0" i="1" dirty="0" smtClean="0"/>
                  <a:t>)</a:t>
                </a:r>
                <a:r>
                  <a:rPr lang="ru-RU" sz="2800" b="0" i="1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sz="2800" b="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ru-RU" sz="2800" b="0" i="1">
                                <a:latin typeface="Cambria Math"/>
                              </a:rPr>
                              <m:t>а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)+…+</m:t>
                    </m:r>
                    <m:sSub>
                      <m:sSubPr>
                        <m:ctrlPr>
                          <a:rPr lang="ru-RU" sz="2800" b="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sz="2800" b="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ru-RU" sz="2800" b="0" i="1">
                                <a:latin typeface="Cambria Math"/>
                              </a:rPr>
                              <m:t>а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/>
                          </a:rPr>
                          <m:t>+1</m:t>
                        </m:r>
                      </m:sub>
                    </m:sSub>
                    <m:sSub>
                      <m:sSubPr>
                        <m:ctrlPr>
                          <a:rPr lang="ru-RU" sz="2800" b="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  <m:acc>
                          <m:accPr>
                            <m:chr m:val="⃗"/>
                            <m:ctrlPr>
                              <a:rPr lang="ru-RU" sz="2800" b="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ru-RU" sz="2800" b="0" i="1">
                                <a:latin typeface="Cambria Math"/>
                              </a:rPr>
                              <m:t>а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ru-RU" sz="2800" b="0" i="1" dirty="0" smtClean="0"/>
              </a:p>
              <a:p>
                <a:endParaRPr lang="ru-RU" sz="2800" b="0" dirty="0"/>
              </a:p>
              <a:p>
                <a:endParaRPr lang="ru-RU" sz="2800" b="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21" t="-15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23964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r>
              <a:rPr lang="ru-RU" dirty="0" err="1" smtClean="0"/>
              <a:t>войства</a:t>
            </a:r>
            <a:r>
              <a:rPr lang="ru-RU" dirty="0" smtClean="0"/>
              <a:t> сложения векторов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Font typeface="+mj-lt"/>
                  <a:buAutoNum type="arabicPeriod"/>
                </a:pPr>
                <a:r>
                  <a:rPr lang="ru-RU" sz="2000" b="0" dirty="0" smtClean="0"/>
                  <a:t>Переместительный закон:</a:t>
                </a:r>
              </a:p>
              <a:p>
                <a:pPr marL="0" indent="0"/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sz="2400" b="0" i="1" smtClean="0">
                            <a:latin typeface="Cambria Math"/>
                          </a:rPr>
                          <m:t>а</m:t>
                        </m:r>
                      </m:e>
                    </m:acc>
                    <m:r>
                      <a:rPr lang="en-US" sz="2400" b="0" i="0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400" b="0" i="1" dirty="0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en-US" sz="2400" b="0" dirty="0" smtClean="0"/>
                  <a:t>=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b="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dirty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sz="2400" b="0" i="1" dirty="0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400" b="0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sz="2400" b="0" i="1">
                            <a:latin typeface="Cambria Math"/>
                          </a:rPr>
                          <m:t>а</m:t>
                        </m:r>
                      </m:e>
                    </m:acc>
                  </m:oMath>
                </a14:m>
                <a:endParaRPr lang="en-US" sz="2400" b="0" dirty="0" smtClean="0"/>
              </a:p>
              <a:p>
                <a:pPr marL="0" indent="0"/>
                <a:endParaRPr lang="en-US" sz="2000" b="0" dirty="0" smtClean="0"/>
              </a:p>
              <a:p>
                <a:pPr marL="0" indent="0"/>
                <a:r>
                  <a:rPr lang="en-US" sz="2000" b="0" dirty="0" smtClean="0"/>
                  <a:t>2. </a:t>
                </a:r>
                <a:r>
                  <a:rPr lang="ru-RU" sz="2000" b="0" dirty="0" smtClean="0"/>
                  <a:t>Сочетательный закон.</a:t>
                </a:r>
              </a:p>
              <a:p>
                <a:pPr marL="0" indent="0"/>
                <a14:m>
                  <m:oMath xmlns:m="http://schemas.openxmlformats.org/officeDocument/2006/math">
                    <m:r>
                      <a:rPr lang="ru-RU" sz="2400" b="0" i="1" smtClean="0">
                        <a:latin typeface="Cambria Math"/>
                      </a:rPr>
                      <m:t>(</m:t>
                    </m:r>
                    <m:acc>
                      <m:accPr>
                        <m:chr m:val="⃗"/>
                        <m:ctrlPr>
                          <a:rPr lang="ru-RU" sz="2400" b="0" i="1">
                            <a:latin typeface="Cambria Math"/>
                          </a:rPr>
                        </m:ctrlPr>
                      </m:accPr>
                      <m:e>
                        <m:r>
                          <a:rPr lang="ru-RU" sz="2400" b="0" i="1">
                            <a:latin typeface="Cambria Math"/>
                          </a:rPr>
                          <m:t>а</m:t>
                        </m:r>
                      </m:e>
                    </m:acc>
                    <m:r>
                      <a:rPr lang="en-US" sz="2400" b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ru-RU" sz="2400" b="0" i="1" dirty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dirty="0">
                            <a:latin typeface="Cambria Math"/>
                          </a:rPr>
                          <m:t>𝑏</m:t>
                        </m:r>
                      </m:e>
                    </m:acc>
                  </m:oMath>
                </a14:m>
                <a:r>
                  <a:rPr lang="ru-RU" sz="2400" b="0" dirty="0" smtClean="0"/>
                  <a:t>)+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sz="2400" b="0" i="1" smtClean="0">
                            <a:latin typeface="Cambria Math"/>
                          </a:rPr>
                          <m:t>с</m:t>
                        </m:r>
                      </m:e>
                    </m:acc>
                    <m:r>
                      <a:rPr lang="ru-RU" sz="2400" b="0" i="0" smtClean="0">
                        <a:latin typeface="Cambria Math"/>
                      </a:rPr>
                      <m:t>= </m:t>
                    </m:r>
                    <m:acc>
                      <m:accPr>
                        <m:chr m:val="⃗"/>
                        <m:ctrlPr>
                          <a:rPr lang="ru-RU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ru-RU" sz="2400" b="0" i="1" smtClean="0">
                            <a:latin typeface="Cambria Math"/>
                          </a:rPr>
                          <m:t>а</m:t>
                        </m:r>
                      </m:e>
                    </m:acc>
                    <m:r>
                      <a:rPr lang="ru-RU" sz="2400" b="0" i="1" smtClean="0">
                        <a:latin typeface="Cambria Math"/>
                      </a:rPr>
                      <m:t>+(</m:t>
                    </m:r>
                    <m:acc>
                      <m:accPr>
                        <m:chr m:val="⃗"/>
                        <m:ctrlPr>
                          <a:rPr lang="ru-RU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𝑏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+</m:t>
                    </m:r>
                    <m:acc>
                      <m:accPr>
                        <m:chr m:val="⃗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𝑐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400" b="0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10" t="-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5830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92696"/>
            <a:ext cx="4176464" cy="2610290"/>
          </a:xfr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1065" y="4084685"/>
            <a:ext cx="5472608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.</a:t>
            </a:r>
            <a:endParaRPr kumimoji="0" lang="ru-RU" alt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940" y="3861048"/>
            <a:ext cx="9577064" cy="234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16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56</TotalTime>
  <Words>288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Углы</vt:lpstr>
      <vt:lpstr>Microsoft Equation 3.0</vt:lpstr>
      <vt:lpstr>СЛОЖЕНИЕ И ВЫЧИТАНИЕ ВЕКТОРОВ</vt:lpstr>
      <vt:lpstr>Сумма векторов</vt:lpstr>
      <vt:lpstr>Правила сложения векторов</vt:lpstr>
      <vt:lpstr>Правила сложения векторов</vt:lpstr>
      <vt:lpstr>Правила сложения векторов</vt:lpstr>
      <vt:lpstr>Правило сложения 3 векторов</vt:lpstr>
      <vt:lpstr>Правило сложения N векторов</vt:lpstr>
      <vt:lpstr>Cвойства сложения векторов</vt:lpstr>
      <vt:lpstr>Задача.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ВЕКТОРОВ</dc:title>
  <dc:creator>Птица Синица</dc:creator>
  <cp:lastModifiedBy>настя</cp:lastModifiedBy>
  <cp:revision>7</cp:revision>
  <dcterms:created xsi:type="dcterms:W3CDTF">2015-04-06T13:57:05Z</dcterms:created>
  <dcterms:modified xsi:type="dcterms:W3CDTF">2015-04-06T15:04:26Z</dcterms:modified>
</cp:coreProperties>
</file>