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5" r:id="rId4"/>
    <p:sldId id="296" r:id="rId5"/>
    <p:sldId id="300" r:id="rId6"/>
    <p:sldId id="301" r:id="rId7"/>
    <p:sldId id="302" r:id="rId8"/>
    <p:sldId id="297" r:id="rId9"/>
    <p:sldId id="298" r:id="rId10"/>
    <p:sldId id="299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00" autoAdjust="0"/>
  </p:normalViewPr>
  <p:slideViewPr>
    <p:cSldViewPr>
      <p:cViewPr varScale="1">
        <p:scale>
          <a:sx n="73" d="100"/>
          <a:sy n="73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43712D5B-87A7-4E87-AEE0-D95311EDAB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65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5C0A35A6-88A6-4851-8981-57E049271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39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1FD94C-ACF1-4DDC-8902-0CF09E9CA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8344-8954-48F6-B362-7B0C4FB87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66E3-73C6-4E8A-942C-4C0984F21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CE70-56F3-40C8-B591-ECBAA483A6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1658-8BCE-41D0-8890-3CFDF6405E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E5BFE-7A67-45F8-A388-C429759D50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F326-16F9-4504-9482-2A9F3C0CD5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19F83-454B-46E9-82E2-CC881E6904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DF91-39BA-4D93-A817-04CC0570D3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FC4B-1F5B-4493-8CD3-82BF9BA76D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F9E6C-837D-4411-8A2F-8C4076F40B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370895-B936-401C-84CE-3DD935D4C9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347864" y="-315416"/>
            <a:ext cx="5562600" cy="17748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История Франции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1556792"/>
            <a:ext cx="5562600" cy="9906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Каролинги</a:t>
            </a:r>
          </a:p>
          <a:p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Доцент кафедры истории МПГУ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Лубкова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Е.Я.</a:t>
            </a:r>
          </a:p>
          <a:p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30" y="-243408"/>
            <a:ext cx="3008313" cy="1162050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Родословное древо Каролингов. Миниатюра из рукописи XII 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88640"/>
            <a:ext cx="5111750" cy="5853113"/>
          </a:xfrm>
        </p:spPr>
        <p:txBody>
          <a:bodyPr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 феврале 806 года Карл Великий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завещал разделить империю между своими тремя сыновьями. 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Людовику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должны были отойти 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Аквитания и Бургундия, 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Пипину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— Италия и Германия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к югу от Дуная, а 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Карлу Молодому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— 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Нейстрия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Австразия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и Германия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к северу от Дуная. Однако в 810 году умер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Пипин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а в 811 году — Карл Молодой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Незадолго до смерти, в 813 году, Карл призвал к себе Людовика, короля Аквитании, единственного оставшегося в живых своего сына от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Гильдегарды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и, созвав торжественное собрание знатных франков всего королевства, 11 сентября назначил его, с общего согласия, своим соправителем и наследником, а затем возложил ему на голову корону и приказал впредь именовать его императором и августом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Вскоре,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сраженный сильной лихорадкой, Карл Великий слёг в постель. В начале января 814 года к лихорадке присоединился плеврит, и 28 января император умер. Был похоронен в построенной им же дворцовой церкви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Ахена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29 декабря 1165 года, по настоянию императора Фридриха I Барбароссы, поставленный им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антипапа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Пасхалий III канонизировал Карла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Великого.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Однако Римско-католическая церковь официально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не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признала этого акта. Несмотря на это, Карл Великий почитается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как святой покровитель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города.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upload.wikimedia.org/wikipedia/commons/thumb/4/46/Stammtafel_der_Karolinger.jpg/403px-Stammtafel_der_Karol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" y="1052736"/>
            <a:ext cx="383857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179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Людовиг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Благочистивый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3926" y="152400"/>
            <a:ext cx="5111750" cy="58531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 </a:t>
            </a:r>
            <a:r>
              <a:rPr lang="ru-RU" sz="1400" dirty="0">
                <a:latin typeface="Comic Sans MS" panose="030F0702030302020204" pitchFamily="66" charset="0"/>
              </a:rPr>
              <a:t>Людовик I Благочестивый, император Запада.</a:t>
            </a:r>
          </a:p>
          <a:p>
            <a:pPr marL="0" indent="0" algn="just">
              <a:buNone/>
            </a:pPr>
            <a:r>
              <a:rPr lang="ru-RU" sz="1400" dirty="0">
                <a:latin typeface="Comic Sans MS" panose="030F0702030302020204" pitchFamily="66" charset="0"/>
              </a:rPr>
              <a:t>Картина Жана-Жозефа </a:t>
            </a:r>
            <a:r>
              <a:rPr lang="ru-RU" sz="1400" dirty="0" err="1">
                <a:latin typeface="Comic Sans MS" panose="030F0702030302020204" pitchFamily="66" charset="0"/>
              </a:rPr>
              <a:t>Дасси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778 — 840 — король Аквитании (781—814), король франков и император Запада (814—840) из династии Каролингов.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Людовик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Благочестивый стал последним 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единовластным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правителем единого Франкского государства.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Он успешно продолжил отцовскую политику реформ, но последние годы его правления прошли в войнах против собственных сыновей и внешних врагов. Государство оказалось в глубоком кризисе, который через несколько лет после его смерти привёл к распаду империи и образованию на её месте нескольких государств — предшественников современных Германии, Италии и Франции.</a:t>
            </a:r>
          </a:p>
        </p:txBody>
      </p:sp>
      <p:pic>
        <p:nvPicPr>
          <p:cNvPr id="1026" name="Picture 2" descr="https://upload.wikimedia.org/wikipedia/commons/1/1e/Louis_le_Pie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26" y="830345"/>
            <a:ext cx="4781550" cy="584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967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04" y="0"/>
            <a:ext cx="3008313" cy="1162050"/>
          </a:xfrm>
        </p:spPr>
        <p:txBody>
          <a:bodyPr/>
          <a:lstStyle/>
          <a:p>
            <a:pPr algn="just"/>
            <a:r>
              <a:rPr lang="ru-RU" sz="1400" b="0" dirty="0">
                <a:latin typeface="Comic Sans MS" panose="030F0702030302020204" pitchFamily="66" charset="0"/>
              </a:rPr>
              <a:t>Людовик I Благочестивый. Миниатюра, созданная около 840 года в </a:t>
            </a:r>
            <a:r>
              <a:rPr lang="ru-RU" sz="1400" b="0" dirty="0" err="1">
                <a:latin typeface="Comic Sans MS" panose="030F0702030302020204" pitchFamily="66" charset="0"/>
              </a:rPr>
              <a:t>Фульдском</a:t>
            </a:r>
            <a:r>
              <a:rPr lang="ru-RU" sz="1400" b="0" dirty="0">
                <a:latin typeface="Comic Sans MS" panose="030F0702030302020204" pitchFamily="66" charset="0"/>
              </a:rPr>
              <a:t> монастыре для поэмы «О похвале ​Святому Кресту» </a:t>
            </a:r>
            <a:r>
              <a:rPr lang="ru-RU" sz="1400" b="0" dirty="0" err="1">
                <a:latin typeface="Comic Sans MS" panose="030F0702030302020204" pitchFamily="66" charset="0"/>
              </a:rPr>
              <a:t>Рабана</a:t>
            </a:r>
            <a:r>
              <a:rPr lang="ru-RU" sz="1400" b="0" dirty="0">
                <a:latin typeface="Comic Sans MS" panose="030F0702030302020204" pitchFamily="66" charset="0"/>
              </a:rPr>
              <a:t> </a:t>
            </a:r>
            <a:r>
              <a:rPr lang="ru-RU" sz="1400" b="0" dirty="0" smtClean="0">
                <a:latin typeface="Comic Sans MS" panose="030F0702030302020204" pitchFamily="66" charset="0"/>
              </a:rPr>
              <a:t>Мавра</a:t>
            </a:r>
            <a:r>
              <a:rPr lang="ru-RU" sz="1400" b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6974" y="692696"/>
            <a:ext cx="5111750" cy="585311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Людовик был прост в привычках и воздержан в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пище. 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имел глубокие знания в богословии и свободных науках, говорил не только по-романски и по-немецки, но также и на латыни, а греческий язык понимал.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Его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управление Аквитанией современники признавали разумным, а принятые им меры по уменьшению налогов были распространены Карлом Великим на всю Франкскую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империю.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Но он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не умел верно судить о людях и поэтому часто слушал дурных советников, был слишком усерден к Церкви и до расточительности щедр к духовенству, не мог удерживать вельмож от притеснения народа.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него не было многих качеств, нужных для управления столь обширным государством, окружённым воинственными соседями. Он сам чувствовал, что не рожден быть государем. Если бы его не удерживали друзья и жена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Ирменгарда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то он, подобно своему двоюродному деду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Карломану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мог бы покинуть престол ради жизни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монаха.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upload.wikimedia.org/wikipedia/commons/thumb/2/29/Meister_der_Fuldaer_Schule_%28II%29_001.jpg/441px-Meister_der_Fuldaer_Schule_%28II%29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4"/>
            <a:ext cx="420052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907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-19050"/>
            <a:ext cx="3008313" cy="1162050"/>
          </a:xfrm>
        </p:spPr>
        <p:txBody>
          <a:bodyPr/>
          <a:lstStyle/>
          <a:p>
            <a:r>
              <a:rPr lang="ru-RU" sz="1400" b="0" dirty="0">
                <a:latin typeface="Comic Sans MS" panose="030F0702030302020204" pitchFamily="66" charset="0"/>
              </a:rPr>
              <a:t>Реймсский </a:t>
            </a:r>
            <a:r>
              <a:rPr lang="ru-RU" sz="1400" b="0" dirty="0" smtClean="0">
                <a:latin typeface="Comic Sans MS" panose="030F0702030302020204" pitchFamily="66" charset="0"/>
              </a:rPr>
              <a:t>собор - готический </a:t>
            </a:r>
            <a:r>
              <a:rPr lang="ru-RU" sz="1400" b="0" dirty="0">
                <a:latin typeface="Comic Sans MS" panose="030F0702030302020204" pitchFamily="66" charset="0"/>
              </a:rPr>
              <a:t>собор во французском городе Реймсе. Был построен в основном (кроме западного фасада) в 1211–1311 гг.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294" y="154838"/>
            <a:ext cx="3008313" cy="46910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В июне 816 года умер папа Лев III. Через 10 дней был избран новый папа, Стефан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IV.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Поскольку он был избран без согласия Людовика, то послал императору уведомление о своем избрании, приказав римлянам присягнуть на верность императору. Желая лично увидеть нового императора Запада, папа приехал во Франкское государство. Людовик торжественно встретил его в Реймсе и трижды пал пред ним на землю.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5 октября 816 года папа Стефан торжественно короновал Людовика и его жену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Ирменгарду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золотой короной, привезённой с собой.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Людовик стал первым монархом, коронованным в Реймсском соборе, который на следующую тысячу лет (вплоть до 1825 года) станет традиционным местом коронации французских правителей.</a:t>
            </a:r>
          </a:p>
          <a:p>
            <a:pPr algn="just"/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upload.wikimedia.org/wikipedia/commons/thumb/5/55/NotreDameReims.JPG/529px-NotreDameRei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43000"/>
            <a:ext cx="50387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b/b2/Stephen_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8" y="0"/>
            <a:ext cx="1981200" cy="1533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305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851" y="2066197"/>
            <a:ext cx="7848600" cy="1173162"/>
          </a:xfrm>
        </p:spPr>
        <p:txBody>
          <a:bodyPr/>
          <a:lstStyle/>
          <a:p>
            <a:pPr algn="just"/>
            <a:r>
              <a:rPr lang="ru-RU" sz="1400" dirty="0" err="1" smtClean="0">
                <a:latin typeface="Comic Sans MS" panose="030F0702030302020204" pitchFamily="66" charset="0"/>
              </a:rPr>
              <a:t>Лотарь</a:t>
            </a:r>
            <a:r>
              <a:rPr lang="ru-RU" sz="1400" dirty="0" smtClean="0">
                <a:latin typeface="Comic Sans MS" panose="030F0702030302020204" pitchFamily="66" charset="0"/>
              </a:rPr>
              <a:t> 1                      Людовик 11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-21203"/>
            <a:ext cx="7315200" cy="452596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Желая закрепить наследственные права своих сыновей, Людовик I Благочестивый в июле 817 года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обнародовал Акт «О порядке в Империи» (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Ordinatio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imperii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).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нём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Лотарь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объявлялся соправителем отца с титулом со-императора и получал в управление значительную часть Франкского королевства (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Нейстрию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Австразию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Саксонию, Тюрингию,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Алеманнию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Септиманию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Прованс и Италию).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Другие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сыновья Людовика также получили наделы: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Пипин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— Аквитанию,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Васконию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Испанскую марку, Людовик — Баварию 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Каринтию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. О короле Италии Бернарде в акте не было сказано ни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слов.</a:t>
            </a:r>
          </a:p>
          <a:p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ru-RU" sz="1400" dirty="0" smtClean="0">
                <a:latin typeface="Comic Sans MS" panose="030F0702030302020204" pitchFamily="66" charset="0"/>
              </a:rPr>
              <a:t>Денье </a:t>
            </a:r>
            <a:r>
              <a:rPr lang="ru-RU" sz="1400" dirty="0" err="1" smtClean="0">
                <a:latin typeface="Comic Sans MS" panose="030F0702030302020204" pitchFamily="66" charset="0"/>
              </a:rPr>
              <a:t>Пипина</a:t>
            </a:r>
            <a:r>
              <a:rPr lang="ru-RU" sz="1400" dirty="0" smtClean="0">
                <a:latin typeface="Comic Sans MS" panose="030F0702030302020204" pitchFamily="66" charset="0"/>
              </a:rPr>
              <a:t> 1 </a:t>
            </a:r>
            <a:r>
              <a:rPr lang="ru-RU" sz="1400" dirty="0" err="1" smtClean="0">
                <a:latin typeface="Comic Sans MS" panose="030F0702030302020204" pitchFamily="66" charset="0"/>
              </a:rPr>
              <a:t>Аквитанского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s://upload.wikimedia.org/wikipedia/commons/thumb/f/fb/Lothar_I.jpg/310px-Lothar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952750" cy="456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e/eb/Die_deutschen_Kaiser_Ludwig_der_Deuts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52778"/>
            <a:ext cx="2495550" cy="424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b/b5/Pepin_I_Aquitaine_denier_817_838.jpg/241px-Pepin_I_Aquitaine_denier_817_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74" y="4504760"/>
            <a:ext cx="2295525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509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91" y="-150814"/>
            <a:ext cx="3008313" cy="1162050"/>
          </a:xfrm>
        </p:spPr>
        <p:txBody>
          <a:bodyPr/>
          <a:lstStyle/>
          <a:p>
            <a:r>
              <a:rPr lang="ru-RU" sz="1400" b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Восстание </a:t>
            </a:r>
            <a:r>
              <a:rPr lang="ru-RU" sz="1400" b="0" dirty="0">
                <a:solidFill>
                  <a:srgbClr val="C00000"/>
                </a:solidFill>
                <a:latin typeface="Comic Sans MS" panose="030F0702030302020204" pitchFamily="66" charset="0"/>
              </a:rPr>
              <a:t>Бернарда </a:t>
            </a:r>
            <a:r>
              <a:rPr lang="ru-RU" sz="1400" b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Итальянского.</a:t>
            </a:r>
            <a:r>
              <a:rPr lang="ru-RU" sz="1400" b="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b="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b="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Король </a:t>
            </a:r>
            <a:r>
              <a:rPr lang="ru-RU" sz="1400" b="0" dirty="0">
                <a:solidFill>
                  <a:srgbClr val="C00000"/>
                </a:solidFill>
                <a:latin typeface="Comic Sans MS" panose="030F0702030302020204" pitchFamily="66" charset="0"/>
              </a:rPr>
              <a:t>Италии (около 812—818) из династии Каролингов. Сын </a:t>
            </a:r>
            <a:r>
              <a:rPr lang="ru-RU" sz="1400" b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Пипина</a:t>
            </a:r>
            <a:r>
              <a:rPr lang="ru-RU" sz="1400" b="0" dirty="0">
                <a:solidFill>
                  <a:srgbClr val="C00000"/>
                </a:solidFill>
                <a:latin typeface="Comic Sans MS" panose="030F0702030302020204" pitchFamily="66" charset="0"/>
              </a:rPr>
              <a:t> Итальянского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8331"/>
            <a:ext cx="5111750" cy="5853113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Пренебрежение правами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как правителя Италии вызвало недовольство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Бернарда.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сенью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817 года он поднял мятеж против императора.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Людовик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немедленно двинулся с войском в Италию. Будучи не в силах сопротивляться имперской армии, Бернард поспешил к Людовику, чтобы оправдаться и вымолить прощение, но был арестован вместе с лицами, подозреваемыми в причастности к мятежу (в том числе, сводными братьями императора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Дрого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Гуго).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апреле 818 года суд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приговорил Бернарда к смерти, но Людовик заменил её ослеплением, которое было проведено столь жестоко, что через 2 дня после него (17 апреля) Бернард скончался.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Фактическая казнь члена королевской семьи произвела тяжёлое впечатление на франкскую знать. Императора стали обвинять в излишней жестокости по отношению к Бернарду.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Вскоре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Людовик Благочестивый изменил своё мнение на обстоятельства мятежа, в октябре 821 года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Тионвиле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было объявлено о помиловании их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участников.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августе 822 года в королевском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пфальце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Аттиньи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 присутствии членов своего двора, публично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покаялся в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причастности к смерти Бернарда, со слезами, на коленях, прося у Бога прощения за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содеянное.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риближённые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императора расценили этот шаг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как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проявление монархом недопустимой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слабости.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pload.wikimedia.org/wikipedia/commons/thumb/9/9c/Louis_Ier_le_Pieux_ou_le_D%C3%A9bonnaire.jpg/419px-Louis_Ier_le_Pieux_ou_le_D%C3%A9bonn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4"/>
            <a:ext cx="399097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94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51" y="0"/>
            <a:ext cx="3008313" cy="1162050"/>
          </a:xfrm>
        </p:spPr>
        <p:txBody>
          <a:bodyPr/>
          <a:lstStyle/>
          <a:p>
            <a:pPr algn="just"/>
            <a:r>
              <a:rPr lang="ru-RU" sz="1400" b="0" dirty="0" err="1">
                <a:latin typeface="Comic Sans MS" panose="030F0702030302020204" pitchFamily="66" charset="0"/>
              </a:rPr>
              <a:t>Номиноэ</a:t>
            </a:r>
            <a:r>
              <a:rPr lang="ru-RU" sz="1400" b="0" dirty="0">
                <a:latin typeface="Comic Sans MS" panose="030F0702030302020204" pitchFamily="66" charset="0"/>
              </a:rPr>
              <a:t> </a:t>
            </a:r>
            <a:r>
              <a:rPr lang="ru-RU" sz="1400" b="0" dirty="0" smtClean="0">
                <a:latin typeface="Comic Sans MS" panose="030F0702030302020204" pitchFamily="66" charset="0"/>
              </a:rPr>
              <a:t>(</a:t>
            </a:r>
            <a:r>
              <a:rPr lang="ru-RU" sz="1400" b="0" dirty="0" err="1" smtClean="0">
                <a:latin typeface="Comic Sans MS" panose="030F0702030302020204" pitchFamily="66" charset="0"/>
              </a:rPr>
              <a:t>ок</a:t>
            </a:r>
            <a:r>
              <a:rPr lang="ru-RU" sz="1400" b="0" dirty="0">
                <a:latin typeface="Comic Sans MS" panose="030F0702030302020204" pitchFamily="66" charset="0"/>
              </a:rPr>
              <a:t>. 800 — 7 марта 851) — правитель Бретани в 831—851 гг., основатель бретонской политической традиции, известный как «отец бретонской нации»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-99392"/>
            <a:ext cx="5111750" cy="5853113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Утомлённый конфликтами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 бретонцами,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Людовик поручил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одно из графств Бретонской марки представителю местной знати —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Номиноэ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коло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830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года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император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франков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положил начало карьере основателя бретонского королевства.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Однако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при жизни Людовика Благочестивого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Номиноэ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став в 831 году единоличным правителем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Ваннского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графства, оставался верным присяге, данной императору, и даже помогал франкам в подавлении волнений, охвативших Бретань в 836—837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годах.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upload.wikimedia.org/wikipedia/commons/thumb/d/df/Nominoe.jpg/458px-Nomi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52524"/>
            <a:ext cx="4362450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2/26/COA_fr_BRE.svg/436px-COA_fr_B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564904"/>
            <a:ext cx="41529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56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-531440"/>
            <a:ext cx="3008313" cy="11620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Религиозные реформы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710" y="764704"/>
            <a:ext cx="5111750" cy="5853113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Аквитании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Людовиг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познакомился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 идеями Бенедикта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Анианского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по реформированию монастырских правил в сторону усиления аскетизма монахов и ограничения их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вольностей.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Людовик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Благочестивый оказывал покровительство Бенедикту в его преобразованиях. Став императором, он решил распространить разработанные Бенедиктом правила на всю территорию Франкского государства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816 — 819 годах были проведены три церковных собора, принявшие ряд документов, регламентирующих правила и нормы поведения для монахов и каноников, а также утверждающие для некоторых монастырей право самим избирать себе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аббата. 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Были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утверждены меры и против тех, кто откажется следовать этим правилам. Позднее (в 826 году) был издан и большой капитулярий, регламентирующий жизнь каноников.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820—830-е годы император Людовик всячески покровительствовал проведению реформирования монастырей, основанному на принятии устава Бенедикта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Анианского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и к концу его правления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бо́льшая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часть монастырей (особенно в Саксонии и Италии) имели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бенедиктинский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устав.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9080" y="188640"/>
            <a:ext cx="3008313" cy="46910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Бенедикт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Анианский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ru-RU" dirty="0" err="1" smtClean="0">
                <a:latin typeface="Comic Sans MS" panose="030F0702030302020204" pitchFamily="66" charset="0"/>
              </a:rPr>
              <a:t>ок</a:t>
            </a:r>
            <a:r>
              <a:rPr lang="ru-RU" dirty="0">
                <a:latin typeface="Comic Sans MS" panose="030F0702030302020204" pitchFamily="66" charset="0"/>
              </a:rPr>
              <a:t>. 745/750 — 12 февраля 821) — </a:t>
            </a:r>
            <a:r>
              <a:rPr lang="ru-RU" dirty="0" err="1">
                <a:latin typeface="Comic Sans MS" panose="030F0702030302020204" pitchFamily="66" charset="0"/>
              </a:rPr>
              <a:t>бенедиктинский</a:t>
            </a:r>
            <a:r>
              <a:rPr lang="ru-RU" dirty="0">
                <a:latin typeface="Comic Sans MS" panose="030F0702030302020204" pitchFamily="66" charset="0"/>
              </a:rPr>
              <a:t> монах и франкский государственный деятель, автор орденского устава о реформировании монастырских правил в сторону усиления аскетизма монахов и ограничения их вольностей. Бенедикт боролся против ереси </a:t>
            </a:r>
            <a:r>
              <a:rPr lang="ru-RU" dirty="0" err="1" smtClean="0">
                <a:latin typeface="Comic Sans MS" panose="030F0702030302020204" pitchFamily="66" charset="0"/>
              </a:rPr>
              <a:t>адопционистов</a:t>
            </a:r>
            <a:r>
              <a:rPr lang="ru-RU" dirty="0" smtClean="0">
                <a:latin typeface="Comic Sans MS" panose="030F0702030302020204" pitchFamily="66" charset="0"/>
              </a:rPr>
              <a:t>, также он способствовал </a:t>
            </a:r>
            <a:r>
              <a:rPr lang="ru-RU" dirty="0" err="1" smtClean="0">
                <a:latin typeface="Comic Sans MS" panose="030F0702030302020204" pitchFamily="66" charset="0"/>
              </a:rPr>
              <a:t>распростране-нию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каролингского минускула.</a:t>
            </a:r>
          </a:p>
        </p:txBody>
      </p:sp>
      <p:pic>
        <p:nvPicPr>
          <p:cNvPr id="7170" name="Picture 2" descr="https://upload.wikimedia.org/wikipedia/commons/0/01/Benedikt_von_Ani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" y="3429000"/>
            <a:ext cx="33147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017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3" y="-819472"/>
            <a:ext cx="3008313" cy="116205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Внутренняя политика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0"/>
            <a:ext cx="5111750" cy="5853113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Успешными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войнами Карл раздвинул границы Франкского государства на огромное расстояние.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Также он заботился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об улучшении государственного устройства, о материальном и духовном развитии своего государства.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Военное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могущество его он значительно возвысил посредством упорядочения сбора ополчения, а границы укрепил военной организацией марок, управляемых 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маркграфами.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уничтожил казавшуюся ему опасной для короля власть народных герцогов. Отдельными округами управляли графы, сосредоточившие в своих руках функции административные, финансовые, военные и отчасти судебные.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Два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раза в год — в конце весны или в начале лета и осенью — вокруг самого императора собирались государственные сеймы; на весенний могли являться все свободные люди, на осенний приглашались только наиболее важные «советники» государя, то есть люди из придворного круга, высшей администрации и высшего духовенства. На осеннем собрании обсуждались различные вопросы государственной жизни и составлялись по ним решения, получившие форму так называемых капитуляриев. На весеннем собрании капитулярии представлялись на одобрение собравшихся; здесь же государь получил от съехавшихся сведения о состоянии управления, о положении и нуждах той или иной местности.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949280"/>
            <a:ext cx="3008313" cy="4691063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Карл Великий и папы римские </a:t>
            </a:r>
            <a:r>
              <a:rPr lang="ru-RU" dirty="0" err="1">
                <a:latin typeface="Comic Sans MS" panose="030F0702030302020204" pitchFamily="66" charset="0"/>
              </a:rPr>
              <a:t>Геласий</a:t>
            </a:r>
            <a:r>
              <a:rPr lang="ru-RU" dirty="0">
                <a:latin typeface="Comic Sans MS" panose="030F0702030302020204" pitchFamily="66" charset="0"/>
              </a:rPr>
              <a:t> I и Григорий I. Миниатюра из молитвенника короля Карла II Лысого</a:t>
            </a:r>
          </a:p>
        </p:txBody>
      </p:sp>
      <p:pic>
        <p:nvPicPr>
          <p:cNvPr id="8194" name="Picture 2" descr="https://upload.wikimedia.org/wikipedia/commons/thumb/d/de/Couronnement_d%27un_prince_-_Sacramentaire_de_Charles_le_Chauve_Lat1141_f2v.jpg/468px-Couronnement_d%27un_prince_-_Sacramentaire_de_Charles_le_Chauve_Lat1141_f2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578"/>
            <a:ext cx="4457700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008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0"/>
            <a:ext cx="5111750" cy="585311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Карл много заботился о сельском хозяйстве и об управлении дворцовыми имениями; от него остались подробные и обстоятельные постановления, касающиеся этого управления (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Capitulare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villis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).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приказанию Карла осушались болота, вырубались леса, строились монастыри и города, а также великолепные дворцы и церкви (например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Ингельгейме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). Затеянное в 793 году устройство канала между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Редницем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Альтмюлем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которым соединились бы Рейн и Дунай, Северное и Чёрное моря, осталось неоконченным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Оказывая энергичное содействие распространению христианства, покровительствуя духовенству и устанавливая для него десятину, будучи в наилучших отношениях с папой, Карл сохранял за собою, однако, полную власть в церковном управлении: он назначал епископов и аббатов, созывал духовные соборы, постановлял на сеймах решения, касавшиеся церковных дел.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8" name="Picture 10" descr="https://upload.wikimedia.org/wikipedia/commons/6/69/Denier_Charlemag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780"/>
            <a:ext cx="4762500" cy="2295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sobiratel.net/files/thumbs/t_4827_1368723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929187"/>
            <a:ext cx="38100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images-mediawiki-sites.thefullwiki.org/07/2/3/9/3259307815738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37" y="2245664"/>
            <a:ext cx="17145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://children.claw.ru/5_history/content/010/1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" y="13604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history-persons.ru/wp-content/uploads/2012/03/img4f431d21ebb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17" y="1910250"/>
            <a:ext cx="277177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025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173533"/>
            <a:ext cx="7848600" cy="1173162"/>
          </a:xfrm>
        </p:spPr>
        <p:txBody>
          <a:bodyPr/>
          <a:lstStyle/>
          <a:p>
            <a:pPr algn="just"/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Ахенский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или Имперский собор (нем. 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Aachener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Dom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Aachener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Münster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Kaiserdom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) — кафедральный собор епархии 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Аахена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 в котором столетия короновались императоры Священной Римской империи.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upload.wikimedia.org/wikipedia/commons/thumb/b/b5/Aachen_Dom_um_1900.jpg/800px-Aachen_Dom_um_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9819"/>
            <a:ext cx="7620000" cy="564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926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908720"/>
            <a:ext cx="7848600" cy="1173162"/>
          </a:xfrm>
        </p:spPr>
        <p:txBody>
          <a:bodyPr/>
          <a:lstStyle/>
          <a:p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Дворцовая капелла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— единственный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сохранившийся фрагмент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знаменитого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Аахенского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дворца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. Это уникальный памятник архитектуры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времён</a:t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Карла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Великого, который здесь похоронен.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 протяжении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600 лет в часовне проходила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церемония </a:t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коронации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императоров Священной Римской империи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Капелла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дала городу его французское название —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Экс-ля-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Шапель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Ныне входит в комплекс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Аахенского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собора (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памятник</a:t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Всемирного наследия).</a:t>
            </a:r>
          </a:p>
        </p:txBody>
      </p:sp>
      <p:pic>
        <p:nvPicPr>
          <p:cNvPr id="15366" name="Picture 6" descr="https://upload.wikimedia.org/wikipedia/commons/thumb/4/41/AC_Dom_Barbarossaleuchter_2.jpg/640px-AC_Dom_Barbarossaleucht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thumb/9/95/Aachen-cathedral-inside.jpg/450px-Aachen-cathedral-in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" y="41116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74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374913"/>
            <a:ext cx="7848600" cy="1173162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Трон Карла Великого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upload.wikimedia.org/wikipedia/commons/thumb/9/98/K%C3%B6nigsthron_Aachener_Dom.jpg/800px-K%C3%B6nigsthron_Aachener_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6121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226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092" y="5682655"/>
            <a:ext cx="3008313" cy="1162050"/>
          </a:xfrm>
        </p:spPr>
        <p:txBody>
          <a:bodyPr/>
          <a:lstStyle/>
          <a:p>
            <a:r>
              <a:rPr lang="ru-RU" sz="1400" b="0" dirty="0" smtClean="0">
                <a:latin typeface="Comic Sans MS" panose="030F0702030302020204" pitchFamily="66" charset="0"/>
              </a:rPr>
              <a:t>Павел Диакон</a:t>
            </a:r>
            <a:endParaRPr lang="ru-RU" sz="1400" b="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3070" y="0"/>
            <a:ext cx="5111750" cy="585311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Оказывая энергичное содействие распространению христианства, покровительствуя духовенству и устанавливая для него десятину, будучи в наилучших отношениях с папой, Карл сохранял за собою, однако, полную власть в церковном управлении: он назначал епископов и аббатов, созывал духовные соборы, постановлял на сеймах решения, касавшиеся церковных дел.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Хотя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сам Карл не знал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грамоты,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он положил начало 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Каролингскому возрождению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утверждениям придворных биографов, император приказал составить грамматику народного языка, в которой установил франкские названия месяцев и ветров, а также велел собирать народные песни.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окружал себя учёными (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Алкуин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Павел Диакон,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Эйнгард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Рабан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Мавр,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Теодульф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) и, пользуясь их советами и содействием, стремился дать образование духовенству и народу. В особенности он заботился об устройстве школ при церквах и монастырях; при своем дворе он устроил род академии для образования своих детей, а также придворных и их сыновей.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83" y="6277259"/>
            <a:ext cx="3008313" cy="4691063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Пример каролингского минускула</a:t>
            </a:r>
          </a:p>
        </p:txBody>
      </p:sp>
      <p:pic>
        <p:nvPicPr>
          <p:cNvPr id="9218" name="Picture 2" descr="https://upload.wikimedia.org/wikipedia/commons/1/19/BritLibAddMS11848Fol160r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548680"/>
            <a:ext cx="43624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2/2c/Paulus_Diaco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53049"/>
            <a:ext cx="1800225" cy="150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55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21" y="471711"/>
            <a:ext cx="3008313" cy="1162050"/>
          </a:xfrm>
        </p:spPr>
        <p:txBody>
          <a:bodyPr/>
          <a:lstStyle/>
          <a:p>
            <a:pPr algn="just"/>
            <a:r>
              <a:rPr lang="ru-RU" sz="1400" b="0" dirty="0" err="1">
                <a:latin typeface="Comic Sans MS" panose="030F0702030302020204" pitchFamily="66" charset="0"/>
              </a:rPr>
              <a:t>Раба́н</a:t>
            </a:r>
            <a:r>
              <a:rPr lang="ru-RU" sz="1400" b="0" dirty="0">
                <a:latin typeface="Comic Sans MS" panose="030F0702030302020204" pitchFamily="66" charset="0"/>
              </a:rPr>
              <a:t> </a:t>
            </a:r>
            <a:r>
              <a:rPr lang="ru-RU" sz="1400" b="0" dirty="0" smtClean="0">
                <a:latin typeface="Comic Sans MS" panose="030F0702030302020204" pitchFamily="66" charset="0"/>
              </a:rPr>
              <a:t>Мавр-немецкий </a:t>
            </a:r>
            <a:r>
              <a:rPr lang="ru-RU" sz="1400" b="0" dirty="0">
                <a:latin typeface="Comic Sans MS" panose="030F0702030302020204" pitchFamily="66" charset="0"/>
              </a:rPr>
              <a:t>богослов, писатель, поэт, лексикограф. </a:t>
            </a:r>
            <a:r>
              <a:rPr lang="ru-RU" sz="1400" b="0" dirty="0" smtClean="0">
                <a:latin typeface="Comic Sans MS" panose="030F0702030302020204" pitchFamily="66" charset="0"/>
              </a:rPr>
              <a:t>Крупнейший </a:t>
            </a:r>
            <a:r>
              <a:rPr lang="ru-RU" sz="1400" b="0" dirty="0">
                <a:latin typeface="Comic Sans MS" panose="030F0702030302020204" pitchFamily="66" charset="0"/>
              </a:rPr>
              <a:t>деятель «Каролингского возрождения». Автор одной из первых средневековых энциклопедий под названием «О природе вещей»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6632"/>
            <a:ext cx="5111750" cy="5853113"/>
          </a:xfrm>
        </p:spPr>
        <p:txBody>
          <a:bodyPr/>
          <a:lstStyle/>
          <a:p>
            <a:pPr algn="just"/>
            <a:r>
              <a:rPr lang="ru-RU" sz="1400" dirty="0" err="1">
                <a:latin typeface="Comic Sans MS" panose="030F0702030302020204" pitchFamily="66" charset="0"/>
              </a:rPr>
              <a:t>Храбан</a:t>
            </a:r>
            <a:r>
              <a:rPr lang="ru-RU" sz="1400" dirty="0">
                <a:latin typeface="Comic Sans MS" panose="030F0702030302020204" pitchFamily="66" charset="0"/>
              </a:rPr>
              <a:t> Мавр (слева) и </a:t>
            </a:r>
            <a:r>
              <a:rPr lang="ru-RU" sz="1400" dirty="0" err="1">
                <a:latin typeface="Comic Sans MS" panose="030F0702030302020204" pitchFamily="66" charset="0"/>
              </a:rPr>
              <a:t>Алкуин</a:t>
            </a:r>
            <a:r>
              <a:rPr lang="ru-RU" sz="1400" dirty="0">
                <a:latin typeface="Comic Sans MS" panose="030F0702030302020204" pitchFamily="66" charset="0"/>
              </a:rPr>
              <a:t> (в центре) подносят свои книги епископу </a:t>
            </a:r>
            <a:r>
              <a:rPr lang="ru-RU" sz="1400" dirty="0" err="1">
                <a:latin typeface="Comic Sans MS" panose="030F0702030302020204" pitchFamily="66" charset="0"/>
              </a:rPr>
              <a:t>Отгару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latin typeface="Comic Sans MS" panose="030F0702030302020204" pitchFamily="66" charset="0"/>
              </a:rPr>
              <a:t>МайнцскомуХрабан</a:t>
            </a:r>
            <a:r>
              <a:rPr lang="ru-RU" sz="1400" dirty="0">
                <a:latin typeface="Comic Sans MS" panose="030F0702030302020204" pitchFamily="66" charset="0"/>
              </a:rPr>
              <a:t> Мавр (слева) и </a:t>
            </a:r>
            <a:r>
              <a:rPr lang="ru-RU" sz="1400" dirty="0" err="1">
                <a:latin typeface="Comic Sans MS" panose="030F0702030302020204" pitchFamily="66" charset="0"/>
              </a:rPr>
              <a:t>Алкуин</a:t>
            </a:r>
            <a:r>
              <a:rPr lang="ru-RU" sz="1400" dirty="0">
                <a:latin typeface="Comic Sans MS" panose="030F0702030302020204" pitchFamily="66" charset="0"/>
              </a:rPr>
              <a:t> (в центре) подносят свои книги епископу </a:t>
            </a:r>
            <a:r>
              <a:rPr lang="ru-RU" sz="1400" dirty="0" err="1">
                <a:latin typeface="Comic Sans MS" panose="030F0702030302020204" pitchFamily="66" charset="0"/>
              </a:rPr>
              <a:t>Отгару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latin typeface="Comic Sans MS" panose="030F0702030302020204" pitchFamily="66" charset="0"/>
              </a:rPr>
              <a:t>Майнцскому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105" y="5630862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upload.wikimedia.org/wikipedia/commons/3/3a/Raban-Maur_Alcuin_Ot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52736"/>
            <a:ext cx="4429125" cy="454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d/d1/Gregory-IV_Raban-Ma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43074"/>
            <a:ext cx="5076825" cy="511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32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66155"/>
            <a:ext cx="7848600" cy="1173162"/>
          </a:xfrm>
        </p:spPr>
        <p:txBody>
          <a:bodyPr/>
          <a:lstStyle/>
          <a:p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Дворец Карла Великого — грандиозный императорский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пфальц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построенный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на рубеже VIII и IX веков Карлом Великим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</a:t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месте современной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ахенской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площади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Катшхоф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108" y="5733256"/>
            <a:ext cx="7315200" cy="452596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 794 году на месте термального курорта кельтов и римлян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Карл начал строительство огромного дворцового комплекса, законченного в 798 году. Превратившись сначала в зимнюю резиденцию Карла,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Ахен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постепенно стал постоянной резиденцией, а с 807 года — постоянной столицей империи. Карл укрепил денье, которое стало весить 1,7 грамма.</a:t>
            </a:r>
          </a:p>
        </p:txBody>
      </p:sp>
      <p:pic>
        <p:nvPicPr>
          <p:cNvPr id="11266" name="Picture 2" descr="https://upload.wikimedia.org/wikipedia/commons/thumb/2/22/Goslar_Kaiserpfalz_frontal.jpg/800px-Goslar_Kaiserpfalz_fr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83" y="1833786"/>
            <a:ext cx="762000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a/a9/Aachen%2C_Granusturm_-_East_Side.jpg/329px-Aachen%2C_Granusturm_-_East_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4" y="1052736"/>
            <a:ext cx="3133725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9428946"/>
      </p:ext>
    </p:extLst>
  </p:cSld>
  <p:clrMapOvr>
    <a:masterClrMapping/>
  </p:clrMapOvr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73C4D0-982B-4593-B6A9-7C6434AC0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1530</TotalTime>
  <Words>1901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ms_pptpostmortem_tp01018455</vt:lpstr>
      <vt:lpstr>История Франции</vt:lpstr>
      <vt:lpstr>Внутренняя политика </vt:lpstr>
      <vt:lpstr>Слайд 3</vt:lpstr>
      <vt:lpstr>Ахенский или Имперский собор (нем. Aachener Dom, Aachener Münster, Kaiserdom) — кафедральный собор епархии Аахена, в котором столетия короновались императоры Священной Римской империи.</vt:lpstr>
      <vt:lpstr>Дворцовая капелла в Ахене — единственный  сохранившийся фрагмент знаменитого Аахенского  дворца. Это уникальный памятник архитектуры времён Карла Великого, который здесь похоронен.  На протяжении 600 лет в часовне проходила церемония  коронации императоров Священной Римской империи. Капелла дала городу его французское название —  Экс-ля-Шапель.  Ныне входит в комплекс Аахенского собора (памятник  Всемирного наследия).</vt:lpstr>
      <vt:lpstr>Трон Карла Великого</vt:lpstr>
      <vt:lpstr>Павел Диакон</vt:lpstr>
      <vt:lpstr>Раба́н Мавр-немецкий богослов, писатель, поэт, лексикограф. Крупнейший деятель «Каролингского возрождения». Автор одной из первых средневековых энциклопедий под названием «О природе вещей»</vt:lpstr>
      <vt:lpstr>Дворец Карла Великого — грандиозный императорский пфальц, построенный на рубеже VIII и IX веков Карлом Великим на  месте современной ахенской площади Катшхоф</vt:lpstr>
      <vt:lpstr>Родословное древо Каролингов. Миниатюра из рукописи XII века</vt:lpstr>
      <vt:lpstr>Людовиг Благочистивый</vt:lpstr>
      <vt:lpstr>Людовик I Благочестивый. Миниатюра, созданная около 840 года в Фульдском монастыре для поэмы «О похвале ​Святому Кресту» Рабана Мавра.</vt:lpstr>
      <vt:lpstr>Реймсский собор - готический собор во французском городе Реймсе. Был построен в основном (кроме западного фасада) в 1211–1311 гг.</vt:lpstr>
      <vt:lpstr>Лотарь 1                      Людовик 11</vt:lpstr>
      <vt:lpstr>Восстание Бернарда Итальянского.  Король Италии (около 812—818) из династии Каролингов. Сын Пипина Итальянского</vt:lpstr>
      <vt:lpstr>Номиноэ (ок. 800 — 7 марта 851) — правитель Бретани в 831—851 гг., основатель бретонской политической традиции, известный как «отец бретонской нации»</vt:lpstr>
      <vt:lpstr>Религиозные реформы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Франции</dc:title>
  <dc:creator>Евгения Лубкова</dc:creator>
  <cp:lastModifiedBy>Admin</cp:lastModifiedBy>
  <cp:revision>77</cp:revision>
  <dcterms:created xsi:type="dcterms:W3CDTF">2015-02-26T05:36:56Z</dcterms:created>
  <dcterms:modified xsi:type="dcterms:W3CDTF">2015-04-22T09:04:55Z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