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800080"/>
    <a:srgbClr val="CC33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0D6C6-C013-4D43-8A10-AAF22DA92178}" type="datetimeFigureOut">
              <a:rPr lang="ru-RU"/>
              <a:pPr>
                <a:defRPr/>
              </a:pPr>
              <a:t>05.12.2013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C5C51-7924-457E-8D65-3F23E6879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3AE3B-AEC0-48BE-82B7-8BA73B12E87F}" type="datetimeFigureOut">
              <a:rPr lang="ru-RU"/>
              <a:pPr>
                <a:defRPr/>
              </a:pPr>
              <a:t>05.12.2013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35E68-959F-4B4D-8E1B-9954974A6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4425E-5208-4944-9A57-B1E518106CCF}" type="datetimeFigureOut">
              <a:rPr lang="ru-RU"/>
              <a:pPr>
                <a:defRPr/>
              </a:pPr>
              <a:t>05.12.2013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ED25-E638-419C-8BBF-0726C93D2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3BA5F-7558-4A5E-9141-C7B8ABFC3FEF}" type="datetimeFigureOut">
              <a:rPr lang="ru-RU"/>
              <a:pPr>
                <a:defRPr/>
              </a:pPr>
              <a:t>05.12.2013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5E681-5ED1-4D6B-A23A-A3597E954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219FB-A055-4F52-BA6F-4F834193ACC7}" type="datetimeFigureOut">
              <a:rPr lang="ru-RU"/>
              <a:pPr>
                <a:defRPr/>
              </a:pPr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C8538-A74B-4BBE-A491-DE2755A98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4C2BD-DA82-4C37-8669-1F5FD83F48FB}" type="datetimeFigureOut">
              <a:rPr lang="ru-RU"/>
              <a:pPr>
                <a:defRPr/>
              </a:pPr>
              <a:t>05.12.2013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162EF-FC7E-4A85-93D5-60B6BCB88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FDCE6-3676-4885-AF58-87E549A012EA}" type="datetimeFigureOut">
              <a:rPr lang="ru-RU"/>
              <a:pPr>
                <a:defRPr/>
              </a:pPr>
              <a:t>05.12.2013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BFFA9-9409-4FD2-B0F1-F793A173D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36EBF-7C85-4A57-BDF8-FDEC4C7CF354}" type="datetimeFigureOut">
              <a:rPr lang="ru-RU"/>
              <a:pPr>
                <a:defRPr/>
              </a:pPr>
              <a:t>05.12.2013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FA2A-1E9D-42A4-838C-C44E8ED66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2E1D2-424E-4D7E-A88E-6D84BE60E0A6}" type="datetimeFigureOut">
              <a:rPr lang="ru-RU"/>
              <a:pPr>
                <a:defRPr/>
              </a:pPr>
              <a:t>05.12.2013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FD62A-9BB2-441F-9422-613A84BB0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1BCFD-243F-49C2-A25D-025D7285B107}" type="datetimeFigureOut">
              <a:rPr lang="ru-RU"/>
              <a:pPr>
                <a:defRPr/>
              </a:pPr>
              <a:t>05.12.2013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3592E-8DC6-4348-B77E-E0555274D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53D1A-C78B-4553-B8AA-54D7BA0EF623}" type="datetimeFigureOut">
              <a:rPr lang="ru-RU"/>
              <a:pPr>
                <a:defRPr/>
              </a:pPr>
              <a:t>05.12.2013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E9CC0-FC50-4AB5-9DF1-8701C6D5E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FF9B74-09AC-47D5-AF48-6B9F717A9D02}" type="datetimeFigureOut">
              <a:rPr lang="ru-RU"/>
              <a:pPr>
                <a:defRPr/>
              </a:pPr>
              <a:t>05.12.2013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DB1F87-6646-4EDB-9B86-67BEA6EF8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46" r:id="rId9"/>
    <p:sldLayoutId id="2147483737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851648" cy="2057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FFCC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DDFF"/>
                    </a:outerShdw>
                  </a:cont>
                  <a:cont type="tree" name="">
                    <a:effect ref="fillLine"/>
                    <a:outerShdw dist="38100" dir="2700000" algn="tl">
                      <a:srgbClr val="987A99"/>
                    </a:outerShdw>
                  </a:cont>
                  <a:effect ref="fillLine"/>
                </a:effectDag>
                <a:latin typeface="Tahoma" pitchFamily="34" charset="0"/>
              </a:rPr>
              <a:t>Лексическое значение слова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7854950" cy="2143125"/>
          </a:xfrm>
        </p:spPr>
        <p:txBody>
          <a:bodyPr/>
          <a:lstStyle/>
          <a:p>
            <a:pPr marR="0" algn="ctr" eaLnBrk="1" hangingPunct="1"/>
            <a:r>
              <a:rPr lang="ru-RU" sz="2800" b="1" dirty="0" smtClean="0">
                <a:solidFill>
                  <a:srgbClr val="FFFF00"/>
                </a:solidFill>
                <a:latin typeface="Courier New" pitchFamily="49" charset="0"/>
              </a:rPr>
              <a:t>Открытие нового знания</a:t>
            </a:r>
          </a:p>
          <a:p>
            <a:pPr marR="0" algn="ctr" eaLnBrk="1" hangingPunct="1"/>
            <a:r>
              <a:rPr lang="ru-RU" sz="2800" b="1" dirty="0" smtClean="0">
                <a:solidFill>
                  <a:srgbClr val="FFFF00"/>
                </a:solidFill>
                <a:latin typeface="Courier New" pitchFamily="49" charset="0"/>
              </a:rPr>
              <a:t>   урок в 5 классе</a:t>
            </a:r>
          </a:p>
          <a:p>
            <a:pPr marR="0" algn="ctr" eaLnBrk="1" hangingPunct="1"/>
            <a:endParaRPr lang="ru-RU" sz="28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00100" y="4214818"/>
            <a:ext cx="709932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/>
              <a:t>Автор: учитель русского языка и литературы </a:t>
            </a:r>
            <a:r>
              <a:rPr lang="ru-RU" sz="2800" dirty="0" smtClean="0"/>
              <a:t>МБОУ </a:t>
            </a:r>
            <a:r>
              <a:rPr lang="ru-RU" sz="2800" dirty="0" err="1" smtClean="0"/>
              <a:t>Локотская</a:t>
            </a:r>
            <a:r>
              <a:rPr lang="ru-RU" sz="2800" dirty="0" smtClean="0"/>
              <a:t> СОШ </a:t>
            </a:r>
            <a:r>
              <a:rPr lang="ru-RU" sz="2800" dirty="0"/>
              <a:t>№ </a:t>
            </a:r>
            <a:r>
              <a:rPr lang="ru-RU" sz="2800" dirty="0" smtClean="0"/>
              <a:t>2 им. Н.Ф. </a:t>
            </a:r>
            <a:r>
              <a:rPr lang="ru-RU" sz="2800" dirty="0" err="1" smtClean="0"/>
              <a:t>Струченкова</a:t>
            </a:r>
            <a:r>
              <a:rPr lang="ru-RU" sz="2800" dirty="0" smtClean="0"/>
              <a:t> Брянской области</a:t>
            </a:r>
          </a:p>
          <a:p>
            <a:pPr algn="ctr">
              <a:spcBef>
                <a:spcPct val="50000"/>
              </a:spcBef>
            </a:pPr>
            <a:r>
              <a:rPr lang="ru-RU" sz="2800" b="1" dirty="0" err="1" smtClean="0"/>
              <a:t>Бобкова</a:t>
            </a:r>
            <a:r>
              <a:rPr lang="ru-RU" sz="2800" b="1" dirty="0" smtClean="0"/>
              <a:t> </a:t>
            </a:r>
            <a:r>
              <a:rPr lang="ru-RU" sz="2800" b="1" smtClean="0"/>
              <a:t>Ирина Николаевна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0" y="1989138"/>
            <a:ext cx="901541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533400"/>
            <a:r>
              <a:rPr lang="ru-RU" sz="2400"/>
              <a:t>	Ложка – это ложка.			А я придумал слово.</a:t>
            </a:r>
          </a:p>
          <a:p>
            <a:pPr marL="533400"/>
            <a:r>
              <a:rPr lang="ru-RU" sz="2400"/>
              <a:t>	Ложкой суп едят.			Смешное слово - плим.</a:t>
            </a:r>
          </a:p>
          <a:p>
            <a:pPr marL="533400"/>
            <a:r>
              <a:rPr lang="ru-RU" sz="2400"/>
              <a:t>	Кошка – это кошка.			Я повторяю снова -</a:t>
            </a:r>
          </a:p>
          <a:p>
            <a:pPr marL="533400"/>
            <a:r>
              <a:rPr lang="ru-RU" sz="2400"/>
              <a:t>	У кошки семь котят.		Плим, плим, плим…</a:t>
            </a:r>
          </a:p>
          <a:p>
            <a:pPr marL="533400"/>
            <a:r>
              <a:rPr lang="ru-RU" sz="2400"/>
              <a:t>	Тряпка – это тряпка.		Вот прыгает и скачет -</a:t>
            </a:r>
          </a:p>
          <a:p>
            <a:pPr marL="533400"/>
            <a:r>
              <a:rPr lang="ru-RU" sz="2400"/>
              <a:t>	Тряпкой вытру стол.		Плим, плим, плим…</a:t>
            </a:r>
          </a:p>
          <a:p>
            <a:pPr marL="533400"/>
            <a:r>
              <a:rPr lang="ru-RU" sz="2400"/>
              <a:t>	Шапка – это шапка			И ничего не значит -</a:t>
            </a:r>
          </a:p>
          <a:p>
            <a:pPr marL="533400"/>
            <a:r>
              <a:rPr lang="ru-RU" sz="2400"/>
              <a:t>	Оделся и пошел.			Плим, плим, плим…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56100" y="5516563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i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И. Токмакова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12858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smtClean="0">
                <a:solidFill>
                  <a:srgbClr val="CC3300"/>
                </a:solidFill>
              </a:rPr>
              <a:t>Цели урока</a:t>
            </a:r>
            <a:r>
              <a:rPr lang="ru-RU" smtClean="0">
                <a:solidFill>
                  <a:srgbClr val="CC3300"/>
                </a:solidFill>
              </a:rPr>
              <a:t>:</a:t>
            </a:r>
            <a:r>
              <a:rPr lang="ru-RU" smtClean="0"/>
              <a:t> 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3581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 Сформировать представление о способах определения  лексического значения слова;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 Сформировать способность определять лексическое значение слова;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 Развивать  умение работать с толковым словарем.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142876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smtClean="0">
                <a:solidFill>
                  <a:srgbClr val="CC3300"/>
                </a:solidFill>
              </a:rPr>
              <a:t>Эпиграф урока:</a:t>
            </a:r>
            <a:endParaRPr lang="ru-RU" sz="60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7954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Для всего в русском языке есть великое множество хороших слов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600" i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600" i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43400" y="44958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+mn-cs"/>
              </a:rPr>
              <a:t>Г. Паустовский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72400" cy="100013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smtClean="0">
                <a:solidFill>
                  <a:srgbClr val="FF0066"/>
                </a:solidFill>
              </a:rPr>
              <a:t>План урока</a:t>
            </a:r>
            <a:endParaRPr lang="ru-RU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500063" y="1500188"/>
            <a:ext cx="7772400" cy="7816850"/>
          </a:xfrm>
        </p:spPr>
        <p:txBody>
          <a:bodyPr>
            <a:spAutoFit/>
          </a:bodyPr>
          <a:lstStyle/>
          <a:p>
            <a:pPr marL="742950" indent="-74295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Сообщение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темы, цели урока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  <a:p>
            <a:pPr marL="742950" indent="-74295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Повторение изученного материала, необходимого для «открытия нового знания».</a:t>
            </a:r>
          </a:p>
          <a:p>
            <a:pPr marL="742950" indent="-74295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Объяснение нового материала по теме «Лексическое значение слова».</a:t>
            </a:r>
          </a:p>
          <a:p>
            <a:pPr marL="742950" indent="-74295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Работа с различными видами словарей.</a:t>
            </a:r>
          </a:p>
          <a:p>
            <a:pPr marL="742950" indent="-74295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Закрепление изученного, используя задания учебника.</a:t>
            </a:r>
          </a:p>
          <a:p>
            <a:pPr marL="742950" indent="-74295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Подведение итогов.</a:t>
            </a:r>
          </a:p>
          <a:p>
            <a:pPr marL="742950" indent="-74295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ru-RU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ru-RU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ru-RU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indent="-74295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ru-RU" sz="36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28670"/>
            <a:ext cx="7772400" cy="10715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i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Словарь</a:t>
            </a:r>
            <a:endParaRPr lang="ru-RU" sz="6000"/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3152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3200" smtClean="0">
                <a:solidFill>
                  <a:srgbClr val="FF3300"/>
                </a:solidFill>
              </a:rPr>
              <a:t>Лексика </a:t>
            </a:r>
            <a:r>
              <a:rPr lang="ru-RU" sz="3200" smtClean="0"/>
              <a:t>- это словарный состав языка.</a:t>
            </a:r>
          </a:p>
          <a:p>
            <a:pPr eaLnBrk="1" hangingPunct="1">
              <a:lnSpc>
                <a:spcPct val="90000"/>
              </a:lnSpc>
            </a:pPr>
            <a:endParaRPr lang="ru-RU" sz="3200" smtClean="0"/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3200" smtClean="0">
                <a:solidFill>
                  <a:srgbClr val="FF0000"/>
                </a:solidFill>
              </a:rPr>
              <a:t>Лексическое значение слова </a:t>
            </a:r>
            <a:r>
              <a:rPr lang="ru-RU" sz="3200" smtClean="0"/>
              <a:t>- это смысловое содержание слова, то, что обозначает слово.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2800" b="1" smtClean="0">
                <a:solidFill>
                  <a:srgbClr val="CC3399"/>
                </a:solidFill>
              </a:rPr>
              <a:t>I </a:t>
            </a:r>
            <a:r>
              <a:rPr lang="ru-RU" sz="2800" b="1" smtClean="0">
                <a:solidFill>
                  <a:srgbClr val="CC3399"/>
                </a:solidFill>
              </a:rPr>
              <a:t>этап </a:t>
            </a:r>
            <a:br>
              <a:rPr lang="ru-RU" sz="2800" b="1" smtClean="0">
                <a:solidFill>
                  <a:srgbClr val="CC3399"/>
                </a:solidFill>
              </a:rPr>
            </a:br>
            <a:r>
              <a:rPr lang="ru-RU" sz="2800" b="1" smtClean="0">
                <a:solidFill>
                  <a:srgbClr val="CC3399"/>
                </a:solidFill>
              </a:rPr>
              <a:t>Организационный момент </a:t>
            </a:r>
            <a:br>
              <a:rPr lang="ru-RU" sz="2800" b="1" smtClean="0">
                <a:solidFill>
                  <a:srgbClr val="CC3399"/>
                </a:solidFill>
              </a:rPr>
            </a:br>
            <a:r>
              <a:rPr lang="ru-RU" sz="2800" b="1" smtClean="0">
                <a:solidFill>
                  <a:srgbClr val="CC3399"/>
                </a:solidFill>
              </a:rPr>
              <a:t>(мотивация к учебной деятельности)</a:t>
            </a:r>
          </a:p>
        </p:txBody>
      </p:sp>
      <p:pic>
        <p:nvPicPr>
          <p:cNvPr id="23556" name="Объект 1"/>
          <p:cNvPicPr>
            <a:picLocks noGrp="1" noChangeArrowheads="1"/>
          </p:cNvPicPr>
          <p:nvPr>
            <p:ph type="body" idx="4294967295"/>
          </p:nvPr>
        </p:nvPicPr>
        <p:blipFill>
          <a:blip r:embed="rId2"/>
          <a:srcRect t="-906" r="-177" b="-996"/>
          <a:stretch>
            <a:fillRect/>
          </a:stretch>
        </p:blipFill>
        <p:spPr>
          <a:xfrm>
            <a:off x="2268538" y="2708275"/>
            <a:ext cx="1079500" cy="936625"/>
          </a:xfrm>
        </p:spPr>
      </p:pic>
      <p:pic>
        <p:nvPicPr>
          <p:cNvPr id="23557" name="Объект 2"/>
          <p:cNvPicPr>
            <a:picLocks noChangeArrowheads="1"/>
          </p:cNvPicPr>
          <p:nvPr/>
        </p:nvPicPr>
        <p:blipFill>
          <a:blip r:embed="rId3"/>
          <a:srcRect t="-906" r="-177" b="-996"/>
          <a:stretch>
            <a:fillRect/>
          </a:stretch>
        </p:blipFill>
        <p:spPr bwMode="auto">
          <a:xfrm>
            <a:off x="4140200" y="2708275"/>
            <a:ext cx="10080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Объект 3"/>
          <p:cNvPicPr>
            <a:picLocks noChangeArrowheads="1"/>
          </p:cNvPicPr>
          <p:nvPr/>
        </p:nvPicPr>
        <p:blipFill>
          <a:blip r:embed="rId4"/>
          <a:srcRect t="-906" r="-177" b="-996"/>
          <a:stretch>
            <a:fillRect/>
          </a:stretch>
        </p:blipFill>
        <p:spPr bwMode="auto">
          <a:xfrm>
            <a:off x="5795963" y="2708275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627313" y="4360863"/>
            <a:ext cx="4162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/>
              <a:t>«Покажи своё лицо»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solidFill>
                  <a:srgbClr val="CC3399"/>
                </a:solidFill>
              </a:rPr>
              <a:t>II </a:t>
            </a:r>
            <a:r>
              <a:rPr lang="ru-RU" sz="2800" b="1" smtClean="0">
                <a:solidFill>
                  <a:srgbClr val="CC3399"/>
                </a:solidFill>
              </a:rPr>
              <a:t>этап </a:t>
            </a:r>
            <a:br>
              <a:rPr lang="ru-RU" sz="2800" b="1" smtClean="0">
                <a:solidFill>
                  <a:srgbClr val="CC3399"/>
                </a:solidFill>
              </a:rPr>
            </a:br>
            <a:r>
              <a:rPr lang="ru-RU" sz="2800" b="1" smtClean="0">
                <a:solidFill>
                  <a:srgbClr val="CC3399"/>
                </a:solidFill>
              </a:rPr>
              <a:t>Повторение изученного материала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2205038"/>
            <a:ext cx="8229600" cy="4389437"/>
          </a:xfrm>
        </p:spPr>
        <p:txBody>
          <a:bodyPr/>
          <a:lstStyle/>
          <a:p>
            <a:pPr marL="495300" indent="-495300" eaLnBrk="1" hangingPunct="1">
              <a:buFont typeface="Wingdings 2" pitchFamily="18" charset="2"/>
              <a:buAutoNum type="arabicParenR"/>
            </a:pPr>
            <a:r>
              <a:rPr lang="ru-RU" smtClean="0">
                <a:latin typeface="Arial" charset="0"/>
              </a:rPr>
              <a:t>Распределите слова высказывания по группам.</a:t>
            </a:r>
          </a:p>
          <a:p>
            <a:pPr marL="495300" indent="-495300" eaLnBrk="1" hangingPunct="1">
              <a:buFont typeface="Wingdings 2" pitchFamily="18" charset="2"/>
              <a:buAutoNum type="arabicParenR"/>
            </a:pPr>
            <a:r>
              <a:rPr lang="ru-RU" smtClean="0">
                <a:latin typeface="Arial" charset="0"/>
              </a:rPr>
              <a:t>Оцените работу соседа по парте.</a:t>
            </a:r>
          </a:p>
          <a:p>
            <a:pPr marL="495300" indent="-495300" eaLnBrk="1" hangingPunct="1">
              <a:buFont typeface="Wingdings 2" pitchFamily="18" charset="2"/>
              <a:buAutoNum type="arabicParenR"/>
            </a:pPr>
            <a:r>
              <a:rPr lang="ru-RU" smtClean="0">
                <a:latin typeface="Arial" charset="0"/>
              </a:rPr>
              <a:t>По каким признакам распределяли слова?  (малый – большой; удача – успех)</a:t>
            </a:r>
          </a:p>
          <a:p>
            <a:pPr marL="495300" indent="-495300" eaLnBrk="1" hangingPunct="1">
              <a:buFont typeface="Wingdings 2" pitchFamily="18" charset="2"/>
              <a:buAutoNum type="arabicParenR"/>
            </a:pPr>
            <a:r>
              <a:rPr lang="ru-RU" smtClean="0">
                <a:latin typeface="Arial" charset="0"/>
              </a:rPr>
              <a:t>Сделайте вывод. Что для нашего урока это высказывание?</a:t>
            </a:r>
          </a:p>
          <a:p>
            <a:pPr marL="495300" indent="-495300" eaLnBrk="1" hangingPunct="1">
              <a:buFont typeface="Wingdings 2" pitchFamily="18" charset="2"/>
              <a:buAutoNum type="arabicParenR"/>
            </a:pPr>
            <a:r>
              <a:rPr lang="ru-RU" smtClean="0">
                <a:latin typeface="Arial" charset="0"/>
              </a:rPr>
              <a:t>Какова главная цель урока?</a:t>
            </a:r>
          </a:p>
          <a:p>
            <a:pPr marL="495300" indent="-495300" eaLnBrk="1" hangingPunct="1">
              <a:buFont typeface="Wingdings 2" pitchFamily="18" charset="2"/>
              <a:buAutoNum type="arabicParenR"/>
            </a:pPr>
            <a:r>
              <a:rPr lang="ru-RU" smtClean="0">
                <a:latin typeface="Arial" charset="0"/>
              </a:rPr>
              <a:t>Какова задача урока?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116013" y="1628775"/>
            <a:ext cx="71278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i="1">
                <a:solidFill>
                  <a:schemeClr val="bg1"/>
                </a:solidFill>
                <a:latin typeface="Monotype Corsiva" pitchFamily="66" charset="0"/>
              </a:rPr>
              <a:t>С малой удачи начинается большой успех.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Line 309"/>
          <p:cNvSpPr>
            <a:spLocks noChangeShapeType="1"/>
          </p:cNvSpPr>
          <p:nvPr/>
        </p:nvSpPr>
        <p:spPr bwMode="auto">
          <a:xfrm>
            <a:off x="3265488" y="27638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08175" y="1989138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Л</a:t>
            </a:r>
          </a:p>
        </p:txBody>
      </p:sp>
      <p:sp>
        <p:nvSpPr>
          <p:cNvPr id="19" name="Скругленный прямоугольник 14"/>
          <p:cNvSpPr/>
          <p:nvPr/>
        </p:nvSpPr>
        <p:spPr>
          <a:xfrm>
            <a:off x="2484438" y="1989138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Е</a:t>
            </a:r>
          </a:p>
        </p:txBody>
      </p:sp>
      <p:sp>
        <p:nvSpPr>
          <p:cNvPr id="20" name="Скругленный прямоугольник 14"/>
          <p:cNvSpPr/>
          <p:nvPr/>
        </p:nvSpPr>
        <p:spPr>
          <a:xfrm>
            <a:off x="3635375" y="1989138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29" name="Скругленный прямоугольник 14"/>
          <p:cNvSpPr/>
          <p:nvPr/>
        </p:nvSpPr>
        <p:spPr>
          <a:xfrm>
            <a:off x="4211638" y="1989138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И</a:t>
            </a:r>
          </a:p>
        </p:txBody>
      </p:sp>
      <p:sp>
        <p:nvSpPr>
          <p:cNvPr id="30" name="Скругленный прямоугольник 14"/>
          <p:cNvSpPr/>
          <p:nvPr/>
        </p:nvSpPr>
        <p:spPr>
          <a:xfrm>
            <a:off x="6516688" y="1989138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О</a:t>
            </a:r>
          </a:p>
        </p:txBody>
      </p:sp>
      <p:sp>
        <p:nvSpPr>
          <p:cNvPr id="26656" name="Скругленный прямоугольник 14"/>
          <p:cNvSpPr/>
          <p:nvPr/>
        </p:nvSpPr>
        <p:spPr>
          <a:xfrm>
            <a:off x="5940425" y="1989138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800080"/>
                </a:solidFill>
                <a:latin typeface="Arial" charset="0"/>
                <a:cs typeface="Arial" charset="0"/>
              </a:rPr>
              <a:t>Л</a:t>
            </a:r>
          </a:p>
        </p:txBody>
      </p:sp>
      <p:sp>
        <p:nvSpPr>
          <p:cNvPr id="26657" name="Скругленный прямоугольник 14"/>
          <p:cNvSpPr/>
          <p:nvPr/>
        </p:nvSpPr>
        <p:spPr>
          <a:xfrm>
            <a:off x="1331913" y="1989138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FFFF66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6658" name="Скругленный прямоугольник 14"/>
          <p:cNvSpPr/>
          <p:nvPr/>
        </p:nvSpPr>
        <p:spPr>
          <a:xfrm>
            <a:off x="3059113" y="1989138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К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787900" y="1989138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К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7900" y="2565400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FFFFFF"/>
                </a:solidFill>
                <a:latin typeface="Arial" charset="0"/>
                <a:cs typeface="Arial" charset="0"/>
              </a:rPr>
              <a:t>О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64163" y="2565400"/>
            <a:ext cx="57626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Н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40425" y="2565400"/>
            <a:ext cx="5746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800080"/>
                </a:solidFill>
                <a:latin typeface="Arial" charset="0"/>
                <a:cs typeface="Arial" charset="0"/>
              </a:rPr>
              <a:t>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35375" y="2565400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FFFF66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1638" y="2565400"/>
            <a:ext cx="57626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Ф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163" y="1989138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7900" y="3141663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FFFFFF"/>
                </a:solidFill>
                <a:latin typeface="Arial" charset="0"/>
                <a:cs typeface="Arial" charset="0"/>
              </a:rPr>
              <a:t>Ф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84438" y="3141663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FFFF66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113" y="3141663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Г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35375" y="3141663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Р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11638" y="3141663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092950" y="1989138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>
              <a:solidFill>
                <a:schemeClr val="tx1"/>
              </a:solidFill>
              <a:latin typeface="Century Schoolbook" pitchFamily="18" charset="0"/>
              <a:cs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16688" y="2565400"/>
            <a:ext cx="57626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Т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16688" y="3716338"/>
            <a:ext cx="576262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FFFFFF"/>
                </a:solidFill>
                <a:latin typeface="Arial" charset="0"/>
                <a:cs typeface="Arial" charset="0"/>
              </a:rPr>
              <a:t>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388" y="5445125"/>
            <a:ext cx="576262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FFFF66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35375" y="3716338"/>
            <a:ext cx="574675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FFFF66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667625" y="3716338"/>
            <a:ext cx="576263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FFFFFF"/>
                </a:solidFill>
                <a:latin typeface="Arial" charset="0"/>
                <a:cs typeface="Arial" charset="0"/>
              </a:rPr>
              <a:t>О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40425" y="3716338"/>
            <a:ext cx="576263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800080"/>
                </a:solidFill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364163" y="4292600"/>
            <a:ext cx="576262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Ф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92950" y="3716338"/>
            <a:ext cx="576263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К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211638" y="3716338"/>
            <a:ext cx="576262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Л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243888" y="3716338"/>
            <a:ext cx="574675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Н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7900" y="3716338"/>
            <a:ext cx="576263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Е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364163" y="3716338"/>
            <a:ext cx="576262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К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908175" y="4292600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484438" y="4292600"/>
            <a:ext cx="57626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Ф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060700" y="4292600"/>
            <a:ext cx="5746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О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635375" y="4292600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Г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211638" y="4292600"/>
            <a:ext cx="57626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Р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787900" y="4292600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908175" y="4292600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Р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364163" y="4868863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FFFFFF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484438" y="4868863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FFFF66"/>
                </a:solidFill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060700" y="4868863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35375" y="4868863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И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211638" y="4868863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Н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87900" y="4868863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Т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55650" y="5445125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Л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331913" y="5445125"/>
            <a:ext cx="57626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Е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908175" y="5445125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К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484438" y="5445125"/>
            <a:ext cx="5746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059113" y="5445125"/>
            <a:ext cx="57626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И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635375" y="5445125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К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11638" y="5445125"/>
            <a:ext cx="57626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О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331913" y="4292600"/>
            <a:ext cx="57626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О</a:t>
            </a:r>
          </a:p>
        </p:txBody>
      </p:sp>
      <p:sp>
        <p:nvSpPr>
          <p:cNvPr id="26659" name="Скругленный прямоугольник 13"/>
          <p:cNvSpPr/>
          <p:nvPr/>
        </p:nvSpPr>
        <p:spPr>
          <a:xfrm>
            <a:off x="7092950" y="1989138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Г</a:t>
            </a:r>
          </a:p>
        </p:txBody>
      </p:sp>
      <p:sp>
        <p:nvSpPr>
          <p:cNvPr id="26660" name="Скругленный прямоугольник 13"/>
          <p:cNvSpPr/>
          <p:nvPr/>
        </p:nvSpPr>
        <p:spPr>
          <a:xfrm>
            <a:off x="7667625" y="1989138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И</a:t>
            </a:r>
          </a:p>
        </p:txBody>
      </p:sp>
      <p:sp>
        <p:nvSpPr>
          <p:cNvPr id="26661" name="Скругленный прямоугольник 13"/>
          <p:cNvSpPr/>
          <p:nvPr/>
        </p:nvSpPr>
        <p:spPr>
          <a:xfrm>
            <a:off x="8243888" y="1989138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Я</a:t>
            </a:r>
          </a:p>
        </p:txBody>
      </p:sp>
      <p:sp>
        <p:nvSpPr>
          <p:cNvPr id="26662" name="Скругленный прямоугольник 13"/>
          <p:cNvSpPr/>
          <p:nvPr/>
        </p:nvSpPr>
        <p:spPr>
          <a:xfrm>
            <a:off x="8243888" y="2565400"/>
            <a:ext cx="57626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26663" name="Скругленный прямоугольник 13"/>
          <p:cNvSpPr/>
          <p:nvPr/>
        </p:nvSpPr>
        <p:spPr>
          <a:xfrm>
            <a:off x="5364163" y="3141663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И</a:t>
            </a:r>
          </a:p>
        </p:txBody>
      </p:sp>
      <p:sp>
        <p:nvSpPr>
          <p:cNvPr id="26664" name="Скругленный прямоугольник 13"/>
          <p:cNvSpPr/>
          <p:nvPr/>
        </p:nvSpPr>
        <p:spPr>
          <a:xfrm>
            <a:off x="7667625" y="2565400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К</a:t>
            </a:r>
          </a:p>
        </p:txBody>
      </p:sp>
      <p:sp>
        <p:nvSpPr>
          <p:cNvPr id="26665" name="Скругленный прямоугольник 13"/>
          <p:cNvSpPr/>
          <p:nvPr/>
        </p:nvSpPr>
        <p:spPr>
          <a:xfrm>
            <a:off x="7092950" y="2565400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И</a:t>
            </a:r>
          </a:p>
        </p:txBody>
      </p:sp>
      <p:sp>
        <p:nvSpPr>
          <p:cNvPr id="26666" name="Скругленный прямоугольник 13"/>
          <p:cNvSpPr/>
          <p:nvPr/>
        </p:nvSpPr>
        <p:spPr>
          <a:xfrm>
            <a:off x="6516688" y="3141663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26667" name="Скругленный прямоугольник 13"/>
          <p:cNvSpPr/>
          <p:nvPr/>
        </p:nvSpPr>
        <p:spPr>
          <a:xfrm>
            <a:off x="5940425" y="3141663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800080"/>
                </a:solidFill>
                <a:latin typeface="Arial" charset="0"/>
                <a:cs typeface="Arial" charset="0"/>
              </a:rPr>
              <a:t>К</a:t>
            </a:r>
          </a:p>
        </p:txBody>
      </p:sp>
      <p:sp>
        <p:nvSpPr>
          <p:cNvPr id="26668" name="Скругленный прямоугольник 13"/>
          <p:cNvSpPr/>
          <p:nvPr/>
        </p:nvSpPr>
        <p:spPr>
          <a:xfrm>
            <a:off x="5940425" y="4868863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800080"/>
                </a:solidFill>
                <a:latin typeface="Arial" charset="0"/>
                <a:cs typeface="Arial" charset="0"/>
              </a:rPr>
              <a:t>К</a:t>
            </a:r>
          </a:p>
        </p:txBody>
      </p:sp>
      <p:sp>
        <p:nvSpPr>
          <p:cNvPr id="26669" name="Скругленный прямоугольник 13"/>
          <p:cNvSpPr/>
          <p:nvPr/>
        </p:nvSpPr>
        <p:spPr>
          <a:xfrm>
            <a:off x="6516688" y="4292600"/>
            <a:ext cx="57626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Я</a:t>
            </a:r>
          </a:p>
        </p:txBody>
      </p:sp>
      <p:sp>
        <p:nvSpPr>
          <p:cNvPr id="26670" name="Скругленный прямоугольник 13"/>
          <p:cNvSpPr/>
          <p:nvPr/>
        </p:nvSpPr>
        <p:spPr>
          <a:xfrm>
            <a:off x="5940425" y="4292600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800080"/>
                </a:solidFill>
                <a:latin typeface="Arial" charset="0"/>
                <a:cs typeface="Arial" charset="0"/>
              </a:rPr>
              <a:t>И</a:t>
            </a:r>
          </a:p>
        </p:txBody>
      </p:sp>
      <p:sp>
        <p:nvSpPr>
          <p:cNvPr id="26671" name="Скругленный прямоугольник 13"/>
          <p:cNvSpPr/>
          <p:nvPr/>
        </p:nvSpPr>
        <p:spPr>
          <a:xfrm>
            <a:off x="755650" y="4292600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FFFF66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6672" name="Скругленный прямоугольник 13"/>
          <p:cNvSpPr/>
          <p:nvPr/>
        </p:nvSpPr>
        <p:spPr>
          <a:xfrm>
            <a:off x="7667625" y="4868863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26673" name="Скругленный прямоугольник 13"/>
          <p:cNvSpPr/>
          <p:nvPr/>
        </p:nvSpPr>
        <p:spPr>
          <a:xfrm>
            <a:off x="7092950" y="4868863"/>
            <a:ext cx="5762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И</a:t>
            </a:r>
          </a:p>
        </p:txBody>
      </p:sp>
      <p:sp>
        <p:nvSpPr>
          <p:cNvPr id="26674" name="Скругленный прямоугольник 13"/>
          <p:cNvSpPr/>
          <p:nvPr/>
        </p:nvSpPr>
        <p:spPr>
          <a:xfrm>
            <a:off x="6516688" y="4868863"/>
            <a:ext cx="5762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26675" name="Скругленный прямоугольник 13"/>
          <p:cNvSpPr/>
          <p:nvPr/>
        </p:nvSpPr>
        <p:spPr>
          <a:xfrm>
            <a:off x="6516688" y="5445125"/>
            <a:ext cx="57626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Ф</a:t>
            </a:r>
          </a:p>
        </p:txBody>
      </p:sp>
      <p:sp>
        <p:nvSpPr>
          <p:cNvPr id="26676" name="Скругленный прямоугольник 13"/>
          <p:cNvSpPr/>
          <p:nvPr/>
        </p:nvSpPr>
        <p:spPr>
          <a:xfrm>
            <a:off x="5940425" y="5445125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rgbClr val="800080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26677" name="Скругленный прямоугольник 13"/>
          <p:cNvSpPr/>
          <p:nvPr/>
        </p:nvSpPr>
        <p:spPr>
          <a:xfrm>
            <a:off x="4787900" y="5445125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Г</a:t>
            </a:r>
          </a:p>
        </p:txBody>
      </p:sp>
      <p:sp>
        <p:nvSpPr>
          <p:cNvPr id="26678" name="Скругленный прямоугольник 13"/>
          <p:cNvSpPr/>
          <p:nvPr/>
        </p:nvSpPr>
        <p:spPr>
          <a:xfrm>
            <a:off x="5364163" y="5445125"/>
            <a:ext cx="576262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Р</a:t>
            </a:r>
          </a:p>
        </p:txBody>
      </p:sp>
      <p:sp>
        <p:nvSpPr>
          <p:cNvPr id="20556" name="Rectangle 1081"/>
          <p:cNvSpPr>
            <a:spLocks noGrp="1"/>
          </p:cNvSpPr>
          <p:nvPr>
            <p:ph type="title" idx="4294967295"/>
          </p:nvPr>
        </p:nvSpPr>
        <p:spPr>
          <a:xfrm>
            <a:off x="611188" y="981075"/>
            <a:ext cx="8229600" cy="865188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solidFill>
                  <a:srgbClr val="CC3399"/>
                </a:solidFill>
              </a:rPr>
              <a:t>III </a:t>
            </a:r>
            <a:r>
              <a:rPr lang="ru-RU" sz="2800" b="1" smtClean="0">
                <a:solidFill>
                  <a:srgbClr val="CC3399"/>
                </a:solidFill>
              </a:rPr>
              <a:t>этап </a:t>
            </a:r>
            <a:br>
              <a:rPr lang="ru-RU" sz="2800" b="1" smtClean="0">
                <a:solidFill>
                  <a:srgbClr val="CC3399"/>
                </a:solidFill>
              </a:rPr>
            </a:br>
            <a:r>
              <a:rPr lang="ru-RU" sz="2800" b="1" smtClean="0">
                <a:solidFill>
                  <a:srgbClr val="CC3399"/>
                </a:solidFill>
              </a:rPr>
              <a:t>Проблемное объяснение нового знания</a:t>
            </a:r>
            <a:r>
              <a:rPr lang="ru-RU" sz="1800" b="1" smtClean="0">
                <a:solidFill>
                  <a:srgbClr val="CC3399"/>
                </a:solidFill>
              </a:rPr>
              <a:t/>
            </a:r>
            <a:br>
              <a:rPr lang="ru-RU" sz="1800" b="1" smtClean="0">
                <a:solidFill>
                  <a:srgbClr val="CC3399"/>
                </a:solidFill>
              </a:rPr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3200" i="1" smtClean="0">
                <a:solidFill>
                  <a:srgbClr val="FFFF66"/>
                </a:solidFill>
              </a:rPr>
              <a:t>КРОССВОРД</a:t>
            </a:r>
          </a:p>
        </p:txBody>
      </p:sp>
      <p:sp>
        <p:nvSpPr>
          <p:cNvPr id="26684" name="Rectangle 1084"/>
          <p:cNvSpPr>
            <a:spLocks noChangeArrowheads="1"/>
          </p:cNvSpPr>
          <p:nvPr/>
        </p:nvSpPr>
        <p:spPr bwMode="auto">
          <a:xfrm>
            <a:off x="684213" y="3860800"/>
            <a:ext cx="7848600" cy="1150938"/>
          </a:xfrm>
          <a:prstGeom prst="rect">
            <a:avLst/>
          </a:prstGeom>
          <a:solidFill>
            <a:srgbClr val="FF6600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Раздел науки о языке, изучающий словарный </a:t>
            </a:r>
          </a:p>
          <a:p>
            <a:pPr algn="ctr"/>
            <a:r>
              <a:rPr lang="ru-RU" sz="2400"/>
              <a:t>состав языка (лексику)</a:t>
            </a:r>
          </a:p>
        </p:txBody>
      </p:sp>
      <p:sp>
        <p:nvSpPr>
          <p:cNvPr id="26686" name="Rectangle 1086"/>
          <p:cNvSpPr>
            <a:spLocks noChangeArrowheads="1"/>
          </p:cNvSpPr>
          <p:nvPr/>
        </p:nvSpPr>
        <p:spPr bwMode="auto">
          <a:xfrm>
            <a:off x="684213" y="4149725"/>
            <a:ext cx="7848600" cy="1150938"/>
          </a:xfrm>
          <a:prstGeom prst="rect">
            <a:avLst/>
          </a:prstGeom>
          <a:solidFill>
            <a:srgbClr val="FF6600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Раздел науки о языке, изучающий звуковую </a:t>
            </a:r>
          </a:p>
          <a:p>
            <a:pPr algn="ctr"/>
            <a:r>
              <a:rPr lang="ru-RU" sz="2400"/>
              <a:t>сторону языка (звуки речи)</a:t>
            </a:r>
          </a:p>
        </p:txBody>
      </p:sp>
      <p:sp>
        <p:nvSpPr>
          <p:cNvPr id="26687" name="Rectangle 1087"/>
          <p:cNvSpPr>
            <a:spLocks noChangeArrowheads="1"/>
          </p:cNvSpPr>
          <p:nvPr/>
        </p:nvSpPr>
        <p:spPr bwMode="auto">
          <a:xfrm>
            <a:off x="611188" y="2276475"/>
            <a:ext cx="8066087" cy="1150938"/>
          </a:xfrm>
          <a:prstGeom prst="rect">
            <a:avLst/>
          </a:prstGeom>
          <a:solidFill>
            <a:srgbClr val="FF6600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Раздел науки о языке, изучающий буквы, соотношения</a:t>
            </a:r>
          </a:p>
          <a:p>
            <a:pPr algn="ctr"/>
            <a:r>
              <a:rPr lang="ru-RU" sz="2400"/>
              <a:t>между буквами и звуками</a:t>
            </a:r>
          </a:p>
        </p:txBody>
      </p:sp>
      <p:sp>
        <p:nvSpPr>
          <p:cNvPr id="26688" name="Rectangle 1088"/>
          <p:cNvSpPr>
            <a:spLocks noChangeArrowheads="1"/>
          </p:cNvSpPr>
          <p:nvPr/>
        </p:nvSpPr>
        <p:spPr bwMode="auto">
          <a:xfrm>
            <a:off x="1077913" y="1700213"/>
            <a:ext cx="8066087" cy="1150937"/>
          </a:xfrm>
          <a:prstGeom prst="rect">
            <a:avLst/>
          </a:prstGeom>
          <a:solidFill>
            <a:srgbClr val="FF6600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Запас слов какого-то одного человека</a:t>
            </a:r>
          </a:p>
        </p:txBody>
      </p:sp>
      <p:sp>
        <p:nvSpPr>
          <p:cNvPr id="26691" name="Rectangle 1091"/>
          <p:cNvSpPr>
            <a:spLocks noChangeArrowheads="1"/>
          </p:cNvSpPr>
          <p:nvPr/>
        </p:nvSpPr>
        <p:spPr bwMode="auto">
          <a:xfrm>
            <a:off x="468313" y="3716338"/>
            <a:ext cx="8066087" cy="1150937"/>
          </a:xfrm>
          <a:prstGeom prst="rect">
            <a:avLst/>
          </a:prstGeom>
          <a:solidFill>
            <a:srgbClr val="FF6600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Раздел науки о языке, в котором излагается система</a:t>
            </a:r>
          </a:p>
          <a:p>
            <a:pPr algn="ctr"/>
            <a:r>
              <a:rPr lang="ru-RU" sz="2400"/>
              <a:t>правил написания слов</a:t>
            </a:r>
          </a:p>
        </p:txBody>
      </p:sp>
      <p:sp>
        <p:nvSpPr>
          <p:cNvPr id="26692" name="Rectangle 1092"/>
          <p:cNvSpPr>
            <a:spLocks noChangeArrowheads="1"/>
          </p:cNvSpPr>
          <p:nvPr/>
        </p:nvSpPr>
        <p:spPr bwMode="auto">
          <a:xfrm>
            <a:off x="611188" y="1773238"/>
            <a:ext cx="8066087" cy="1150937"/>
          </a:xfrm>
          <a:prstGeom prst="rect">
            <a:avLst/>
          </a:prstGeom>
          <a:solidFill>
            <a:srgbClr val="FF6600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Раздел грамматики, изучающий словосочетания,</a:t>
            </a:r>
          </a:p>
          <a:p>
            <a:pPr algn="ctr"/>
            <a:r>
              <a:rPr lang="ru-RU" sz="2400"/>
              <a:t>предложения, текст. </a:t>
            </a:r>
          </a:p>
        </p:txBody>
      </p:sp>
      <p:sp>
        <p:nvSpPr>
          <p:cNvPr id="26693" name="Rectangle 1093"/>
          <p:cNvSpPr>
            <a:spLocks noChangeArrowheads="1"/>
          </p:cNvSpPr>
          <p:nvPr/>
        </p:nvSpPr>
        <p:spPr bwMode="auto">
          <a:xfrm>
            <a:off x="539750" y="3213100"/>
            <a:ext cx="8066088" cy="1150938"/>
          </a:xfrm>
          <a:prstGeom prst="rect">
            <a:avLst/>
          </a:prstGeom>
          <a:solidFill>
            <a:srgbClr val="FF6600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Раздел науки о языке, занимающийся вопросами </a:t>
            </a:r>
          </a:p>
          <a:p>
            <a:pPr algn="ctr"/>
            <a:r>
              <a:rPr lang="ru-RU" sz="2400"/>
              <a:t>составления словарей  и их изучения</a:t>
            </a:r>
          </a:p>
        </p:txBody>
      </p:sp>
      <p:sp>
        <p:nvSpPr>
          <p:cNvPr id="26679" name="Скругленный прямоугольник 13"/>
          <p:cNvSpPr/>
          <p:nvPr/>
        </p:nvSpPr>
        <p:spPr>
          <a:xfrm>
            <a:off x="7092950" y="5445125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И</a:t>
            </a:r>
          </a:p>
        </p:txBody>
      </p:sp>
      <p:sp>
        <p:nvSpPr>
          <p:cNvPr id="26680" name="Скругленный прямоугольник 13"/>
          <p:cNvSpPr/>
          <p:nvPr/>
        </p:nvSpPr>
        <p:spPr>
          <a:xfrm>
            <a:off x="7667625" y="5445125"/>
            <a:ext cx="5762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1"/>
                </a:solidFill>
                <a:latin typeface="Arial" charset="0"/>
                <a:cs typeface="Arial" charset="0"/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8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6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4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2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"/>
                            </p:stCondLst>
                            <p:childTnLst>
                              <p:par>
                                <p:cTn id="5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80"/>
                            </p:stCondLst>
                            <p:childTnLst>
                              <p:par>
                                <p:cTn id="5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6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6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6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60"/>
                            </p:stCondLst>
                            <p:childTnLst>
                              <p:par>
                                <p:cTn id="6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40"/>
                            </p:stCondLst>
                            <p:childTnLst>
                              <p:par>
                                <p:cTn id="6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20"/>
                            </p:stCondLst>
                            <p:childTnLst>
                              <p:par>
                                <p:cTn id="7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00"/>
                            </p:stCondLst>
                            <p:childTnLst>
                              <p:par>
                                <p:cTn id="8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26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26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26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80"/>
                            </p:stCondLst>
                            <p:childTnLst>
                              <p:par>
                                <p:cTn id="1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60"/>
                            </p:stCondLst>
                            <p:childTnLst>
                              <p:par>
                                <p:cTn id="1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40"/>
                            </p:stCondLst>
                            <p:childTnLst>
                              <p:par>
                                <p:cTn id="1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20"/>
                            </p:stCondLst>
                            <p:childTnLst>
                              <p:par>
                                <p:cTn id="1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26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26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26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900"/>
                            </p:stCondLst>
                            <p:childTnLst>
                              <p:par>
                                <p:cTn id="1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26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26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26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80"/>
                            </p:stCondLst>
                            <p:childTnLst>
                              <p:par>
                                <p:cTn id="1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26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26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26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80"/>
                            </p:stCondLst>
                            <p:childTnLst>
                              <p:par>
                                <p:cTn id="16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60"/>
                            </p:stCondLst>
                            <p:childTnLst>
                              <p:par>
                                <p:cTn id="17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40"/>
                            </p:stCondLst>
                            <p:childTnLst>
                              <p:par>
                                <p:cTn id="18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3" dur="80"/>
                                        <p:tgtEl>
                                          <p:spTgt spid="26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4" dur="80"/>
                                        <p:tgtEl>
                                          <p:spTgt spid="26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80"/>
                                        <p:tgtEl>
                                          <p:spTgt spid="26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820"/>
                            </p:stCondLst>
                            <p:childTnLst>
                              <p:par>
                                <p:cTn id="18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26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26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26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900"/>
                            </p:stCondLst>
                            <p:childTnLst>
                              <p:par>
                                <p:cTn id="19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26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26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26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2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3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00"/>
                            </p:stCondLst>
                            <p:childTnLst>
                              <p:par>
                                <p:cTn id="2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8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9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80"/>
                            </p:stCondLst>
                            <p:childTnLst>
                              <p:par>
                                <p:cTn id="2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660"/>
                            </p:stCondLst>
                            <p:childTnLst>
                              <p:par>
                                <p:cTn id="2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0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1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740"/>
                            </p:stCondLst>
                            <p:childTnLst>
                              <p:par>
                                <p:cTn id="2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6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7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820"/>
                            </p:stCondLst>
                            <p:childTnLst>
                              <p:par>
                                <p:cTn id="2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900"/>
                            </p:stCondLst>
                            <p:childTnLst>
                              <p:par>
                                <p:cTn id="2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8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9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980"/>
                            </p:stCondLst>
                            <p:childTnLst>
                              <p:par>
                                <p:cTn id="2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4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5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6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26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26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26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1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2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"/>
                            </p:stCondLst>
                            <p:childTnLst>
                              <p:par>
                                <p:cTn id="27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7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8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80"/>
                            </p:stCondLst>
                            <p:childTnLst>
                              <p:par>
                                <p:cTn id="28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3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4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660"/>
                            </p:stCondLst>
                            <p:childTnLst>
                              <p:par>
                                <p:cTn id="28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9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0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740"/>
                            </p:stCondLst>
                            <p:childTnLst>
                              <p:par>
                                <p:cTn id="29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5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6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820"/>
                            </p:stCondLst>
                            <p:childTnLst>
                              <p:par>
                                <p:cTn id="29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1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2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900"/>
                            </p:stCondLst>
                            <p:childTnLst>
                              <p:par>
                                <p:cTn id="30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7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8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980"/>
                            </p:stCondLst>
                            <p:childTnLst>
                              <p:par>
                                <p:cTn id="3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3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4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060"/>
                            </p:stCondLst>
                            <p:childTnLst>
                              <p:par>
                                <p:cTn id="3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9" dur="80"/>
                                        <p:tgtEl>
                                          <p:spTgt spid="26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0" dur="80"/>
                                        <p:tgtEl>
                                          <p:spTgt spid="26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80"/>
                                        <p:tgtEl>
                                          <p:spTgt spid="26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140"/>
                            </p:stCondLst>
                            <p:childTnLst>
                              <p:par>
                                <p:cTn id="3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5" dur="80"/>
                                        <p:tgtEl>
                                          <p:spTgt spid="26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6" dur="80"/>
                                        <p:tgtEl>
                                          <p:spTgt spid="26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7" dur="80"/>
                                        <p:tgtEl>
                                          <p:spTgt spid="26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2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3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500"/>
                            </p:stCondLst>
                            <p:childTnLst>
                              <p:par>
                                <p:cTn id="3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8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9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580"/>
                            </p:stCondLst>
                            <p:childTnLst>
                              <p:par>
                                <p:cTn id="3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4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5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660"/>
                            </p:stCondLst>
                            <p:childTnLst>
                              <p:par>
                                <p:cTn id="35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0" dur="8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1" dur="8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8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740"/>
                            </p:stCondLst>
                            <p:childTnLst>
                              <p:par>
                                <p:cTn id="36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6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7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820"/>
                            </p:stCondLst>
                            <p:childTnLst>
                              <p:par>
                                <p:cTn id="37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2" dur="80"/>
                                        <p:tgtEl>
                                          <p:spTgt spid="26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3" dur="80"/>
                                        <p:tgtEl>
                                          <p:spTgt spid="26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4" dur="80"/>
                                        <p:tgtEl>
                                          <p:spTgt spid="26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900"/>
                            </p:stCondLst>
                            <p:childTnLst>
                              <p:par>
                                <p:cTn id="37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8" dur="80"/>
                                        <p:tgtEl>
                                          <p:spTgt spid="2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9" dur="80"/>
                                        <p:tgtEl>
                                          <p:spTgt spid="2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80"/>
                                        <p:tgtEl>
                                          <p:spTgt spid="2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980"/>
                            </p:stCondLst>
                            <p:childTnLst>
                              <p:par>
                                <p:cTn id="38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4" dur="80"/>
                                        <p:tgtEl>
                                          <p:spTgt spid="26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5" dur="80"/>
                                        <p:tgtEl>
                                          <p:spTgt spid="26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6" dur="80"/>
                                        <p:tgtEl>
                                          <p:spTgt spid="26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060"/>
                            </p:stCondLst>
                            <p:childTnLst>
                              <p:par>
                                <p:cTn id="38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0" dur="80"/>
                                        <p:tgtEl>
                                          <p:spTgt spid="26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1" dur="80"/>
                                        <p:tgtEl>
                                          <p:spTgt spid="26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80"/>
                                        <p:tgtEl>
                                          <p:spTgt spid="26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26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6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2" dur="500"/>
                                        <p:tgtEl>
                                          <p:spTgt spid="26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3" dur="500"/>
                                        <p:tgtEl>
                                          <p:spTgt spid="26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7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8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9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500"/>
                            </p:stCondLst>
                            <p:childTnLst>
                              <p:par>
                                <p:cTn id="4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3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4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580"/>
                            </p:stCondLst>
                            <p:childTnLst>
                              <p:par>
                                <p:cTn id="4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9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0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1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660"/>
                            </p:stCondLst>
                            <p:childTnLst>
                              <p:par>
                                <p:cTn id="4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5" dur="8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6" dur="8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7" dur="8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740"/>
                            </p:stCondLst>
                            <p:childTnLst>
                              <p:par>
                                <p:cTn id="4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1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2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3" dur="8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820"/>
                            </p:stCondLst>
                            <p:childTnLst>
                              <p:par>
                                <p:cTn id="4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7" dur="8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8" dur="8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9" dur="8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900"/>
                            </p:stCondLst>
                            <p:childTnLst>
                              <p:par>
                                <p:cTn id="4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3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980"/>
                            </p:stCondLst>
                            <p:childTnLst>
                              <p:par>
                                <p:cTn id="4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9" dur="80"/>
                                        <p:tgtEl>
                                          <p:spTgt spid="2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0" dur="80"/>
                                        <p:tgtEl>
                                          <p:spTgt spid="2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1" dur="80"/>
                                        <p:tgtEl>
                                          <p:spTgt spid="2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060"/>
                            </p:stCondLst>
                            <p:childTnLst>
                              <p:par>
                                <p:cTn id="4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5" dur="80"/>
                                        <p:tgtEl>
                                          <p:spTgt spid="26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6" dur="80"/>
                                        <p:tgtEl>
                                          <p:spTgt spid="26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7" dur="80"/>
                                        <p:tgtEl>
                                          <p:spTgt spid="26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140"/>
                            </p:stCondLst>
                            <p:childTnLst>
                              <p:par>
                                <p:cTn id="4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1" dur="80"/>
                                        <p:tgtEl>
                                          <p:spTgt spid="2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2" dur="80"/>
                                        <p:tgtEl>
                                          <p:spTgt spid="2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3" dur="80"/>
                                        <p:tgtEl>
                                          <p:spTgt spid="2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220"/>
                            </p:stCondLst>
                            <p:childTnLst>
                              <p:par>
                                <p:cTn id="4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7" dur="80"/>
                                        <p:tgtEl>
                                          <p:spTgt spid="2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8" dur="80"/>
                                        <p:tgtEl>
                                          <p:spTgt spid="2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9" dur="80"/>
                                        <p:tgtEl>
                                          <p:spTgt spid="2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300"/>
                            </p:stCondLst>
                            <p:childTnLst>
                              <p:par>
                                <p:cTn id="4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3" dur="80"/>
                                        <p:tgtEl>
                                          <p:spTgt spid="26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4" dur="80"/>
                                        <p:tgtEl>
                                          <p:spTgt spid="26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5" dur="80"/>
                                        <p:tgtEl>
                                          <p:spTgt spid="26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1380"/>
                            </p:stCondLst>
                            <p:childTnLst>
                              <p:par>
                                <p:cTn id="47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9" dur="80"/>
                                        <p:tgtEl>
                                          <p:spTgt spid="26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0" dur="80"/>
                                        <p:tgtEl>
                                          <p:spTgt spid="26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1" dur="80"/>
                                        <p:tgtEl>
                                          <p:spTgt spid="26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84" grpId="0" animBg="1"/>
      <p:bldP spid="26684" grpId="1" animBg="1"/>
      <p:bldP spid="26686" grpId="0" animBg="1"/>
      <p:bldP spid="26686" grpId="1" animBg="1"/>
      <p:bldP spid="26687" grpId="0" animBg="1"/>
      <p:bldP spid="26687" grpId="1" animBg="1"/>
      <p:bldP spid="26688" grpId="0" animBg="1"/>
      <p:bldP spid="26688" grpId="1" animBg="1"/>
      <p:bldP spid="26691" grpId="0" animBg="1"/>
      <p:bldP spid="26691" grpId="1" animBg="1"/>
      <p:bldP spid="26692" grpId="0" animBg="1"/>
      <p:bldP spid="26692" grpId="1" animBg="1"/>
      <p:bldP spid="26693" grpId="0" animBg="1"/>
      <p:bldP spid="2669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981075"/>
            <a:ext cx="8229600" cy="53435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3600" smtClean="0">
              <a:solidFill>
                <a:srgbClr val="FFFF00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ru-RU" sz="3600" smtClean="0">
              <a:solidFill>
                <a:srgbClr val="FFFF0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ru-RU" sz="3600" smtClean="0">
                <a:solidFill>
                  <a:srgbClr val="FFFF00"/>
                </a:solidFill>
              </a:rPr>
              <a:t>Дайте лексическое значение слов:</a:t>
            </a:r>
          </a:p>
          <a:p>
            <a:pPr algn="ctr">
              <a:buFont typeface="Wingdings 2" pitchFamily="18" charset="2"/>
              <a:buNone/>
            </a:pPr>
            <a:endParaRPr lang="ru-RU" sz="3600" smtClean="0">
              <a:solidFill>
                <a:srgbClr val="FFFF0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ru-RU" sz="3200" i="1" smtClean="0"/>
              <a:t>вестибюль, интерьер, фестиваль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374</Words>
  <Application>Microsoft Office PowerPoint</Application>
  <PresentationFormat>Экран (4:3)</PresentationFormat>
  <Paragraphs>138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Лексическое значение слова</vt:lpstr>
      <vt:lpstr>Цели урока: </vt:lpstr>
      <vt:lpstr>Эпиграф урока:</vt:lpstr>
      <vt:lpstr>План урока</vt:lpstr>
      <vt:lpstr>Словарь</vt:lpstr>
      <vt:lpstr>I этап  Организационный момент  (мотивация к учебной деятельности)</vt:lpstr>
      <vt:lpstr>II этап  Повторение изученного материала</vt:lpstr>
      <vt:lpstr>III этап  Проблемное объяснение нового знания  КРОССВОРД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Лексическое значение слова</dc:title>
  <dc:creator>01</dc:creator>
  <cp:lastModifiedBy>01</cp:lastModifiedBy>
  <cp:revision>14</cp:revision>
  <dcterms:created xsi:type="dcterms:W3CDTF">2013-03-25T11:10:58Z</dcterms:created>
  <dcterms:modified xsi:type="dcterms:W3CDTF">2013-12-05T11:21:03Z</dcterms:modified>
</cp:coreProperties>
</file>