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08" r:id="rId2"/>
    <p:sldId id="303" r:id="rId3"/>
    <p:sldId id="257" r:id="rId4"/>
    <p:sldId id="310" r:id="rId5"/>
    <p:sldId id="259" r:id="rId6"/>
    <p:sldId id="294" r:id="rId7"/>
    <p:sldId id="306" r:id="rId8"/>
    <p:sldId id="304" r:id="rId9"/>
    <p:sldId id="296" r:id="rId10"/>
    <p:sldId id="262" r:id="rId11"/>
    <p:sldId id="302" r:id="rId12"/>
    <p:sldId id="318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BAED-EAD6-4B2B-9EC8-52FF82E87B3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065212-A335-4B42-B398-0AF6C535A874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МЕТАН</a:t>
          </a:r>
          <a:endParaRPr lang="ru-RU" dirty="0"/>
        </a:p>
      </dgm:t>
    </dgm:pt>
    <dgm:pt modelId="{ADDD0783-4B65-4C70-95F3-3C9E822ADA25}" type="parTrans" cxnId="{06A093EC-E398-4D9D-8CC2-7A23D374CABB}">
      <dgm:prSet/>
      <dgm:spPr/>
      <dgm:t>
        <a:bodyPr/>
        <a:lstStyle/>
        <a:p>
          <a:endParaRPr lang="ru-RU"/>
        </a:p>
      </dgm:t>
    </dgm:pt>
    <dgm:pt modelId="{34257BCD-7754-4337-803D-000D63597C80}" type="sibTrans" cxnId="{06A093EC-E398-4D9D-8CC2-7A23D374CABB}">
      <dgm:prSet/>
      <dgm:spPr/>
      <dgm:t>
        <a:bodyPr/>
        <a:lstStyle/>
        <a:p>
          <a:endParaRPr lang="ru-RU"/>
        </a:p>
      </dgm:t>
    </dgm:pt>
    <dgm:pt modelId="{61BF0447-97AD-4F19-BDBB-70E8238DF4E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ЭТАН</a:t>
          </a:r>
          <a:endParaRPr lang="ru-RU" dirty="0"/>
        </a:p>
      </dgm:t>
    </dgm:pt>
    <dgm:pt modelId="{D291A7CC-3D4F-42AF-B6A3-22E6C80175C2}" type="parTrans" cxnId="{9FFFF35D-A900-4842-AD3F-D5557B02E726}">
      <dgm:prSet/>
      <dgm:spPr/>
      <dgm:t>
        <a:bodyPr/>
        <a:lstStyle/>
        <a:p>
          <a:endParaRPr lang="ru-RU"/>
        </a:p>
      </dgm:t>
    </dgm:pt>
    <dgm:pt modelId="{A4D9A340-6A10-4FE0-9F2F-DA34C2037A70}" type="sibTrans" cxnId="{9FFFF35D-A900-4842-AD3F-D5557B02E726}">
      <dgm:prSet/>
      <dgm:spPr/>
      <dgm:t>
        <a:bodyPr/>
        <a:lstStyle/>
        <a:p>
          <a:endParaRPr lang="ru-RU"/>
        </a:p>
      </dgm:t>
    </dgm:pt>
    <dgm:pt modelId="{152D89D8-6BBF-48D3-929F-34C9DDAD25B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ПРОПАН</a:t>
          </a:r>
          <a:endParaRPr lang="ru-RU" dirty="0"/>
        </a:p>
      </dgm:t>
    </dgm:pt>
    <dgm:pt modelId="{50BDEF5E-D2E4-4A64-807F-D21F8D226BE8}" type="parTrans" cxnId="{01541422-2A9D-4020-9A9D-9721431322D8}">
      <dgm:prSet/>
      <dgm:spPr/>
      <dgm:t>
        <a:bodyPr/>
        <a:lstStyle/>
        <a:p>
          <a:endParaRPr lang="ru-RU"/>
        </a:p>
      </dgm:t>
    </dgm:pt>
    <dgm:pt modelId="{0487E99A-9BB4-4BB0-A03F-DE745A6683D7}" type="sibTrans" cxnId="{01541422-2A9D-4020-9A9D-9721431322D8}">
      <dgm:prSet/>
      <dgm:spPr/>
      <dgm:t>
        <a:bodyPr/>
        <a:lstStyle/>
        <a:p>
          <a:endParaRPr lang="ru-RU"/>
        </a:p>
      </dgm:t>
    </dgm:pt>
    <dgm:pt modelId="{04311DC2-E5AC-45DC-BE74-EAFB2203371E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БУТАН</a:t>
          </a:r>
          <a:endParaRPr lang="ru-RU" dirty="0"/>
        </a:p>
      </dgm:t>
    </dgm:pt>
    <dgm:pt modelId="{2D53C40C-B21E-4049-B914-239171AAE4E8}" type="parTrans" cxnId="{5D186381-9F1D-4D9E-B551-8DA8AB487622}">
      <dgm:prSet/>
      <dgm:spPr/>
    </dgm:pt>
    <dgm:pt modelId="{D51CCBB1-1D9D-4D58-9898-5575139C9FF6}" type="sibTrans" cxnId="{5D186381-9F1D-4D9E-B551-8DA8AB487622}">
      <dgm:prSet/>
      <dgm:spPr/>
    </dgm:pt>
    <dgm:pt modelId="{5E44202B-530D-42D3-9B21-2C8A9B2A8BD8}" type="pres">
      <dgm:prSet presAssocID="{C6A0BAED-EAD6-4B2B-9EC8-52FF82E87B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2F0A69-BEBF-4700-A31E-B91A5E2CFC01}" type="pres">
      <dgm:prSet presAssocID="{42065212-A335-4B42-B398-0AF6C535A874}" presName="comp" presStyleCnt="0"/>
      <dgm:spPr/>
    </dgm:pt>
    <dgm:pt modelId="{859C7193-D386-4436-A607-AD9BE8812838}" type="pres">
      <dgm:prSet presAssocID="{42065212-A335-4B42-B398-0AF6C535A874}" presName="box" presStyleLbl="node1" presStyleIdx="0" presStyleCnt="4" custLinFactNeighborX="-1785" custLinFactNeighborY="3152"/>
      <dgm:spPr/>
      <dgm:t>
        <a:bodyPr/>
        <a:lstStyle/>
        <a:p>
          <a:endParaRPr lang="ru-RU"/>
        </a:p>
      </dgm:t>
    </dgm:pt>
    <dgm:pt modelId="{371CB66E-B87A-4F48-AEC3-4456A377683F}" type="pres">
      <dgm:prSet presAssocID="{42065212-A335-4B42-B398-0AF6C535A874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097D33-C6DF-47A4-9BBA-1F79714DDFE2}" type="pres">
      <dgm:prSet presAssocID="{42065212-A335-4B42-B398-0AF6C535A87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0E3CC-1E63-4AFF-86E6-91FD7884F83E}" type="pres">
      <dgm:prSet presAssocID="{34257BCD-7754-4337-803D-000D63597C80}" presName="spacer" presStyleCnt="0"/>
      <dgm:spPr/>
    </dgm:pt>
    <dgm:pt modelId="{F39E971E-1228-40B3-A027-8289B3CE71E0}" type="pres">
      <dgm:prSet presAssocID="{61BF0447-97AD-4F19-BDBB-70E8238DF4E3}" presName="comp" presStyleCnt="0"/>
      <dgm:spPr/>
    </dgm:pt>
    <dgm:pt modelId="{AD1D5F66-461C-46EB-86AA-13935805C90F}" type="pres">
      <dgm:prSet presAssocID="{61BF0447-97AD-4F19-BDBB-70E8238DF4E3}" presName="box" presStyleLbl="node1" presStyleIdx="1" presStyleCnt="4"/>
      <dgm:spPr/>
      <dgm:t>
        <a:bodyPr/>
        <a:lstStyle/>
        <a:p>
          <a:endParaRPr lang="ru-RU"/>
        </a:p>
      </dgm:t>
    </dgm:pt>
    <dgm:pt modelId="{DA068A93-3561-439F-8FBE-D19411952F86}" type="pres">
      <dgm:prSet presAssocID="{61BF0447-97AD-4F19-BDBB-70E8238DF4E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1E6B480-5A0F-481D-B446-AC825FEDEDC5}" type="pres">
      <dgm:prSet presAssocID="{61BF0447-97AD-4F19-BDBB-70E8238DF4E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DDC1D-8C2D-4A4B-AD49-51D58F7D9742}" type="pres">
      <dgm:prSet presAssocID="{A4D9A340-6A10-4FE0-9F2F-DA34C2037A70}" presName="spacer" presStyleCnt="0"/>
      <dgm:spPr/>
    </dgm:pt>
    <dgm:pt modelId="{61FDB091-D9BF-464C-9F1F-64FBBB59E3CF}" type="pres">
      <dgm:prSet presAssocID="{152D89D8-6BBF-48D3-929F-34C9DDAD25BA}" presName="comp" presStyleCnt="0"/>
      <dgm:spPr/>
    </dgm:pt>
    <dgm:pt modelId="{73778B96-7B2D-49C9-B5DD-B099CA27DEA2}" type="pres">
      <dgm:prSet presAssocID="{152D89D8-6BBF-48D3-929F-34C9DDAD25BA}" presName="box" presStyleLbl="node1" presStyleIdx="2" presStyleCnt="4" custLinFactNeighborX="-39" custLinFactNeighborY="-2917"/>
      <dgm:spPr/>
      <dgm:t>
        <a:bodyPr/>
        <a:lstStyle/>
        <a:p>
          <a:endParaRPr lang="ru-RU"/>
        </a:p>
      </dgm:t>
    </dgm:pt>
    <dgm:pt modelId="{C16E14CF-7869-44BB-874C-7E8DD5543E54}" type="pres">
      <dgm:prSet presAssocID="{152D89D8-6BBF-48D3-929F-34C9DDAD25B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0022D5B-A7B2-4932-BC67-EC321AAE7FDC}" type="pres">
      <dgm:prSet presAssocID="{152D89D8-6BBF-48D3-929F-34C9DDAD25B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EFAAC-0055-4F7E-8ECA-F8F8DC7E4F01}" type="pres">
      <dgm:prSet presAssocID="{0487E99A-9BB4-4BB0-A03F-DE745A6683D7}" presName="spacer" presStyleCnt="0"/>
      <dgm:spPr/>
    </dgm:pt>
    <dgm:pt modelId="{D1909C9F-84AC-4BBD-923A-6869A167DBB6}" type="pres">
      <dgm:prSet presAssocID="{04311DC2-E5AC-45DC-BE74-EAFB2203371E}" presName="comp" presStyleCnt="0"/>
      <dgm:spPr/>
    </dgm:pt>
    <dgm:pt modelId="{0D639965-8E5E-485E-A5CB-1C58D4AA6FF9}" type="pres">
      <dgm:prSet presAssocID="{04311DC2-E5AC-45DC-BE74-EAFB2203371E}" presName="box" presStyleLbl="node1" presStyleIdx="3" presStyleCnt="4" custLinFactNeighborX="834" custLinFactNeighborY="-10165"/>
      <dgm:spPr/>
      <dgm:t>
        <a:bodyPr/>
        <a:lstStyle/>
        <a:p>
          <a:endParaRPr lang="ru-RU"/>
        </a:p>
      </dgm:t>
    </dgm:pt>
    <dgm:pt modelId="{ED9799C4-D159-418E-B34F-CBB721663158}" type="pres">
      <dgm:prSet presAssocID="{04311DC2-E5AC-45DC-BE74-EAFB2203371E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6E003C4-8F9E-4325-A9F6-DE69FCC31A10}" type="pres">
      <dgm:prSet presAssocID="{04311DC2-E5AC-45DC-BE74-EAFB2203371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FF35D-A900-4842-AD3F-D5557B02E726}" srcId="{C6A0BAED-EAD6-4B2B-9EC8-52FF82E87B3C}" destId="{61BF0447-97AD-4F19-BDBB-70E8238DF4E3}" srcOrd="1" destOrd="0" parTransId="{D291A7CC-3D4F-42AF-B6A3-22E6C80175C2}" sibTransId="{A4D9A340-6A10-4FE0-9F2F-DA34C2037A70}"/>
    <dgm:cxn modelId="{30A0FACC-F603-47AA-9E98-A560D845514C}" type="presOf" srcId="{152D89D8-6BBF-48D3-929F-34C9DDAD25BA}" destId="{73778B96-7B2D-49C9-B5DD-B099CA27DEA2}" srcOrd="0" destOrd="0" presId="urn:microsoft.com/office/officeart/2005/8/layout/vList4#1"/>
    <dgm:cxn modelId="{5D186381-9F1D-4D9E-B551-8DA8AB487622}" srcId="{C6A0BAED-EAD6-4B2B-9EC8-52FF82E87B3C}" destId="{04311DC2-E5AC-45DC-BE74-EAFB2203371E}" srcOrd="3" destOrd="0" parTransId="{2D53C40C-B21E-4049-B914-239171AAE4E8}" sibTransId="{D51CCBB1-1D9D-4D58-9898-5575139C9FF6}"/>
    <dgm:cxn modelId="{95D5A7AC-C378-481D-8C7C-17C5CB14AD84}" type="presOf" srcId="{61BF0447-97AD-4F19-BDBB-70E8238DF4E3}" destId="{41E6B480-5A0F-481D-B446-AC825FEDEDC5}" srcOrd="1" destOrd="0" presId="urn:microsoft.com/office/officeart/2005/8/layout/vList4#1"/>
    <dgm:cxn modelId="{21F7AFA0-B9FF-4CD2-A99E-AA7F0A9E37EF}" type="presOf" srcId="{42065212-A335-4B42-B398-0AF6C535A874}" destId="{E7097D33-C6DF-47A4-9BBA-1F79714DDFE2}" srcOrd="1" destOrd="0" presId="urn:microsoft.com/office/officeart/2005/8/layout/vList4#1"/>
    <dgm:cxn modelId="{06A093EC-E398-4D9D-8CC2-7A23D374CABB}" srcId="{C6A0BAED-EAD6-4B2B-9EC8-52FF82E87B3C}" destId="{42065212-A335-4B42-B398-0AF6C535A874}" srcOrd="0" destOrd="0" parTransId="{ADDD0783-4B65-4C70-95F3-3C9E822ADA25}" sibTransId="{34257BCD-7754-4337-803D-000D63597C80}"/>
    <dgm:cxn modelId="{01541422-2A9D-4020-9A9D-9721431322D8}" srcId="{C6A0BAED-EAD6-4B2B-9EC8-52FF82E87B3C}" destId="{152D89D8-6BBF-48D3-929F-34C9DDAD25BA}" srcOrd="2" destOrd="0" parTransId="{50BDEF5E-D2E4-4A64-807F-D21F8D226BE8}" sibTransId="{0487E99A-9BB4-4BB0-A03F-DE745A6683D7}"/>
    <dgm:cxn modelId="{48EF1014-A4B8-4460-9BDA-06BDDB1C8279}" type="presOf" srcId="{04311DC2-E5AC-45DC-BE74-EAFB2203371E}" destId="{0D639965-8E5E-485E-A5CB-1C58D4AA6FF9}" srcOrd="0" destOrd="0" presId="urn:microsoft.com/office/officeart/2005/8/layout/vList4#1"/>
    <dgm:cxn modelId="{005AACB5-1129-4654-9DFA-C6C8EE99C9AE}" type="presOf" srcId="{42065212-A335-4B42-B398-0AF6C535A874}" destId="{859C7193-D386-4436-A607-AD9BE8812838}" srcOrd="0" destOrd="0" presId="urn:microsoft.com/office/officeart/2005/8/layout/vList4#1"/>
    <dgm:cxn modelId="{17821E89-B796-4B04-B84A-7FF4A69AADF8}" type="presOf" srcId="{C6A0BAED-EAD6-4B2B-9EC8-52FF82E87B3C}" destId="{5E44202B-530D-42D3-9B21-2C8A9B2A8BD8}" srcOrd="0" destOrd="0" presId="urn:microsoft.com/office/officeart/2005/8/layout/vList4#1"/>
    <dgm:cxn modelId="{D55637A5-A011-408E-B3AA-EFA2CF230F1B}" type="presOf" srcId="{61BF0447-97AD-4F19-BDBB-70E8238DF4E3}" destId="{AD1D5F66-461C-46EB-86AA-13935805C90F}" srcOrd="0" destOrd="0" presId="urn:microsoft.com/office/officeart/2005/8/layout/vList4#1"/>
    <dgm:cxn modelId="{69D0B031-90C2-451F-A39F-D9FCA7FBBFCA}" type="presOf" srcId="{04311DC2-E5AC-45DC-BE74-EAFB2203371E}" destId="{16E003C4-8F9E-4325-A9F6-DE69FCC31A10}" srcOrd="1" destOrd="0" presId="urn:microsoft.com/office/officeart/2005/8/layout/vList4#1"/>
    <dgm:cxn modelId="{46900E89-1940-4E09-8C07-7468EF79111B}" type="presOf" srcId="{152D89D8-6BBF-48D3-929F-34C9DDAD25BA}" destId="{90022D5B-A7B2-4932-BC67-EC321AAE7FDC}" srcOrd="1" destOrd="0" presId="urn:microsoft.com/office/officeart/2005/8/layout/vList4#1"/>
    <dgm:cxn modelId="{CD0938A0-3F75-4029-B7D4-7320E4592267}" type="presParOf" srcId="{5E44202B-530D-42D3-9B21-2C8A9B2A8BD8}" destId="{C32F0A69-BEBF-4700-A31E-B91A5E2CFC01}" srcOrd="0" destOrd="0" presId="urn:microsoft.com/office/officeart/2005/8/layout/vList4#1"/>
    <dgm:cxn modelId="{E96409B9-5CAE-42AF-862A-F457E48749A6}" type="presParOf" srcId="{C32F0A69-BEBF-4700-A31E-B91A5E2CFC01}" destId="{859C7193-D386-4436-A607-AD9BE8812838}" srcOrd="0" destOrd="0" presId="urn:microsoft.com/office/officeart/2005/8/layout/vList4#1"/>
    <dgm:cxn modelId="{4D9139F2-7A25-4C9E-B754-376F72D262AB}" type="presParOf" srcId="{C32F0A69-BEBF-4700-A31E-B91A5E2CFC01}" destId="{371CB66E-B87A-4F48-AEC3-4456A377683F}" srcOrd="1" destOrd="0" presId="urn:microsoft.com/office/officeart/2005/8/layout/vList4#1"/>
    <dgm:cxn modelId="{085AA94C-05A6-4602-9041-3E5C12E52A21}" type="presParOf" srcId="{C32F0A69-BEBF-4700-A31E-B91A5E2CFC01}" destId="{E7097D33-C6DF-47A4-9BBA-1F79714DDFE2}" srcOrd="2" destOrd="0" presId="urn:microsoft.com/office/officeart/2005/8/layout/vList4#1"/>
    <dgm:cxn modelId="{09509262-397C-4B9C-B787-353AAC01D859}" type="presParOf" srcId="{5E44202B-530D-42D3-9B21-2C8A9B2A8BD8}" destId="{CBF0E3CC-1E63-4AFF-86E6-91FD7884F83E}" srcOrd="1" destOrd="0" presId="urn:microsoft.com/office/officeart/2005/8/layout/vList4#1"/>
    <dgm:cxn modelId="{1DD1E0C3-BEF5-48CC-B6F6-4C2AA1785D5B}" type="presParOf" srcId="{5E44202B-530D-42D3-9B21-2C8A9B2A8BD8}" destId="{F39E971E-1228-40B3-A027-8289B3CE71E0}" srcOrd="2" destOrd="0" presId="urn:microsoft.com/office/officeart/2005/8/layout/vList4#1"/>
    <dgm:cxn modelId="{47350D17-51D2-4092-922D-318868037B1F}" type="presParOf" srcId="{F39E971E-1228-40B3-A027-8289B3CE71E0}" destId="{AD1D5F66-461C-46EB-86AA-13935805C90F}" srcOrd="0" destOrd="0" presId="urn:microsoft.com/office/officeart/2005/8/layout/vList4#1"/>
    <dgm:cxn modelId="{021ABDB8-D80F-45A2-80D6-74022D7F2E57}" type="presParOf" srcId="{F39E971E-1228-40B3-A027-8289B3CE71E0}" destId="{DA068A93-3561-439F-8FBE-D19411952F86}" srcOrd="1" destOrd="0" presId="urn:microsoft.com/office/officeart/2005/8/layout/vList4#1"/>
    <dgm:cxn modelId="{964569D3-5B07-4D41-AD77-7FA6322D6ECC}" type="presParOf" srcId="{F39E971E-1228-40B3-A027-8289B3CE71E0}" destId="{41E6B480-5A0F-481D-B446-AC825FEDEDC5}" srcOrd="2" destOrd="0" presId="urn:microsoft.com/office/officeart/2005/8/layout/vList4#1"/>
    <dgm:cxn modelId="{FD898CEE-1800-4A7E-B984-F8BA5A60DB7D}" type="presParOf" srcId="{5E44202B-530D-42D3-9B21-2C8A9B2A8BD8}" destId="{39FDDC1D-8C2D-4A4B-AD49-51D58F7D9742}" srcOrd="3" destOrd="0" presId="urn:microsoft.com/office/officeart/2005/8/layout/vList4#1"/>
    <dgm:cxn modelId="{A1473F3B-F39A-468A-8F44-4C516067D968}" type="presParOf" srcId="{5E44202B-530D-42D3-9B21-2C8A9B2A8BD8}" destId="{61FDB091-D9BF-464C-9F1F-64FBBB59E3CF}" srcOrd="4" destOrd="0" presId="urn:microsoft.com/office/officeart/2005/8/layout/vList4#1"/>
    <dgm:cxn modelId="{6AF8D51A-531A-4762-940C-7C52DB36A77E}" type="presParOf" srcId="{61FDB091-D9BF-464C-9F1F-64FBBB59E3CF}" destId="{73778B96-7B2D-49C9-B5DD-B099CA27DEA2}" srcOrd="0" destOrd="0" presId="urn:microsoft.com/office/officeart/2005/8/layout/vList4#1"/>
    <dgm:cxn modelId="{F3D12BDA-F26E-4D83-BDCA-2C571216BDB1}" type="presParOf" srcId="{61FDB091-D9BF-464C-9F1F-64FBBB59E3CF}" destId="{C16E14CF-7869-44BB-874C-7E8DD5543E54}" srcOrd="1" destOrd="0" presId="urn:microsoft.com/office/officeart/2005/8/layout/vList4#1"/>
    <dgm:cxn modelId="{E0FF269C-819D-444B-A418-7D8FB5D89233}" type="presParOf" srcId="{61FDB091-D9BF-464C-9F1F-64FBBB59E3CF}" destId="{90022D5B-A7B2-4932-BC67-EC321AAE7FDC}" srcOrd="2" destOrd="0" presId="urn:microsoft.com/office/officeart/2005/8/layout/vList4#1"/>
    <dgm:cxn modelId="{F1C8F809-C52C-44C6-BB1F-5F2D9957A7B9}" type="presParOf" srcId="{5E44202B-530D-42D3-9B21-2C8A9B2A8BD8}" destId="{802EFAAC-0055-4F7E-8ECA-F8F8DC7E4F01}" srcOrd="5" destOrd="0" presId="urn:microsoft.com/office/officeart/2005/8/layout/vList4#1"/>
    <dgm:cxn modelId="{986CF664-36B3-4011-9034-E5CD0AAFB88B}" type="presParOf" srcId="{5E44202B-530D-42D3-9B21-2C8A9B2A8BD8}" destId="{D1909C9F-84AC-4BBD-923A-6869A167DBB6}" srcOrd="6" destOrd="0" presId="urn:microsoft.com/office/officeart/2005/8/layout/vList4#1"/>
    <dgm:cxn modelId="{81CE52BB-C472-41F8-9A45-117095C56299}" type="presParOf" srcId="{D1909C9F-84AC-4BBD-923A-6869A167DBB6}" destId="{0D639965-8E5E-485E-A5CB-1C58D4AA6FF9}" srcOrd="0" destOrd="0" presId="urn:microsoft.com/office/officeart/2005/8/layout/vList4#1"/>
    <dgm:cxn modelId="{868B0B00-88E0-4049-B73D-6868E2B699E3}" type="presParOf" srcId="{D1909C9F-84AC-4BBD-923A-6869A167DBB6}" destId="{ED9799C4-D159-418E-B34F-CBB721663158}" srcOrd="1" destOrd="0" presId="urn:microsoft.com/office/officeart/2005/8/layout/vList4#1"/>
    <dgm:cxn modelId="{9AB70C58-7AF8-4FFB-97A0-DE05DB12FA8B}" type="presParOf" srcId="{D1909C9F-84AC-4BBD-923A-6869A167DBB6}" destId="{16E003C4-8F9E-4325-A9F6-DE69FCC31A1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C7193-D386-4436-A607-AD9BE8812838}">
      <dsp:nvSpPr>
        <dsp:cNvPr id="0" name=""/>
        <dsp:cNvSpPr/>
      </dsp:nvSpPr>
      <dsp:spPr>
        <a:xfrm>
          <a:off x="0" y="30679"/>
          <a:ext cx="8183562" cy="9733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МЕТАН</a:t>
          </a:r>
          <a:endParaRPr lang="ru-RU" sz="4500" kern="1200" dirty="0"/>
        </a:p>
      </dsp:txBody>
      <dsp:txXfrm>
        <a:off x="1734046" y="30679"/>
        <a:ext cx="6449515" cy="973342"/>
      </dsp:txXfrm>
    </dsp:sp>
    <dsp:sp modelId="{371CB66E-B87A-4F48-AEC3-4456A377683F}">
      <dsp:nvSpPr>
        <dsp:cNvPr id="0" name=""/>
        <dsp:cNvSpPr/>
      </dsp:nvSpPr>
      <dsp:spPr>
        <a:xfrm>
          <a:off x="97334" y="97334"/>
          <a:ext cx="1636712" cy="7786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D5F66-461C-46EB-86AA-13935805C90F}">
      <dsp:nvSpPr>
        <dsp:cNvPr id="0" name=""/>
        <dsp:cNvSpPr/>
      </dsp:nvSpPr>
      <dsp:spPr>
        <a:xfrm>
          <a:off x="0" y="1070676"/>
          <a:ext cx="8183562" cy="9733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ЭТАН</a:t>
          </a:r>
          <a:endParaRPr lang="ru-RU" sz="4500" kern="1200" dirty="0"/>
        </a:p>
      </dsp:txBody>
      <dsp:txXfrm>
        <a:off x="1734046" y="1070676"/>
        <a:ext cx="6449515" cy="973342"/>
      </dsp:txXfrm>
    </dsp:sp>
    <dsp:sp modelId="{DA068A93-3561-439F-8FBE-D19411952F86}">
      <dsp:nvSpPr>
        <dsp:cNvPr id="0" name=""/>
        <dsp:cNvSpPr/>
      </dsp:nvSpPr>
      <dsp:spPr>
        <a:xfrm>
          <a:off x="97334" y="1168010"/>
          <a:ext cx="1636712" cy="7786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78B96-7B2D-49C9-B5DD-B099CA27DEA2}">
      <dsp:nvSpPr>
        <dsp:cNvPr id="0" name=""/>
        <dsp:cNvSpPr/>
      </dsp:nvSpPr>
      <dsp:spPr>
        <a:xfrm>
          <a:off x="0" y="2112960"/>
          <a:ext cx="8183562" cy="9733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ПРОПАН</a:t>
          </a:r>
          <a:endParaRPr lang="ru-RU" sz="4500" kern="1200" dirty="0"/>
        </a:p>
      </dsp:txBody>
      <dsp:txXfrm>
        <a:off x="1734046" y="2112960"/>
        <a:ext cx="6449515" cy="973342"/>
      </dsp:txXfrm>
    </dsp:sp>
    <dsp:sp modelId="{C16E14CF-7869-44BB-874C-7E8DD5543E54}">
      <dsp:nvSpPr>
        <dsp:cNvPr id="0" name=""/>
        <dsp:cNvSpPr/>
      </dsp:nvSpPr>
      <dsp:spPr>
        <a:xfrm>
          <a:off x="97334" y="2238686"/>
          <a:ext cx="1636712" cy="7786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39965-8E5E-485E-A5CB-1C58D4AA6FF9}">
      <dsp:nvSpPr>
        <dsp:cNvPr id="0" name=""/>
        <dsp:cNvSpPr/>
      </dsp:nvSpPr>
      <dsp:spPr>
        <a:xfrm>
          <a:off x="0" y="3113088"/>
          <a:ext cx="8183562" cy="9733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БУТАН</a:t>
          </a:r>
          <a:endParaRPr lang="ru-RU" sz="4500" kern="1200" dirty="0"/>
        </a:p>
      </dsp:txBody>
      <dsp:txXfrm>
        <a:off x="1734046" y="3113088"/>
        <a:ext cx="6449515" cy="973342"/>
      </dsp:txXfrm>
    </dsp:sp>
    <dsp:sp modelId="{ED9799C4-D159-418E-B34F-CBB721663158}">
      <dsp:nvSpPr>
        <dsp:cNvPr id="0" name=""/>
        <dsp:cNvSpPr/>
      </dsp:nvSpPr>
      <dsp:spPr>
        <a:xfrm>
          <a:off x="97334" y="3309363"/>
          <a:ext cx="1636712" cy="7786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0F7C-B184-492E-9F23-BB1F8BDCA79E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2673-7CBA-44CA-9916-A29896E38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7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52673-7CBA-44CA-9916-A29896E3884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1CAC-5526-426B-99FE-CEF82D5303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66888"/>
            <a:ext cx="7770813" cy="1736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105A-C578-4D36-AD78-E6CDF21322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0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CC7CE5-F065-43D6-B49E-76A32E1E5088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        Презентация</a:t>
            </a:r>
          </a:p>
          <a:p>
            <a:pPr marL="0" indent="0" algn="ctr">
              <a:buNone/>
            </a:pPr>
            <a:r>
              <a:rPr lang="ru-RU" sz="4000" b="1" u="sng" dirty="0">
                <a:solidFill>
                  <a:srgbClr val="FF0000"/>
                </a:solidFill>
              </a:rPr>
              <a:t>Природный и попутные нефтяные газы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                           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8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41168"/>
            <a:ext cx="8183880" cy="139678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Характеристика попутных нефтяных газов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4"/>
          <a:ext cx="8183562" cy="447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/>
                <a:gridCol w="2727854"/>
                <a:gridCol w="2727854"/>
              </a:tblGrid>
              <a:tr h="4210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применение</a:t>
                      </a:r>
                      <a:endParaRPr lang="ru-RU" dirty="0"/>
                    </a:p>
                  </a:txBody>
                  <a:tcPr/>
                </a:tc>
              </a:tr>
              <a:tr h="1349776">
                <a:tc>
                  <a:txBody>
                    <a:bodyPr/>
                    <a:lstStyle/>
                    <a:p>
                      <a:r>
                        <a:rPr lang="ru-RU" dirty="0" smtClean="0"/>
                        <a:t>Газовый бензин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Смесь</a:t>
                      </a:r>
                      <a:r>
                        <a:rPr lang="ru-RU" baseline="0" dirty="0" smtClean="0"/>
                        <a:t> пентана, </a:t>
                      </a:r>
                      <a:r>
                        <a:rPr lang="ru-RU" baseline="0" dirty="0" err="1" smtClean="0"/>
                        <a:t>гексана</a:t>
                      </a:r>
                      <a:r>
                        <a:rPr lang="ru-RU" baseline="0" dirty="0" smtClean="0"/>
                        <a:t> и др. углеводородов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Добавляют к бензину для улучшения запуска двигателя</a:t>
                      </a:r>
                      <a:endParaRPr lang="ru-RU" dirty="0"/>
                    </a:p>
                  </a:txBody>
                  <a:tcPr/>
                </a:tc>
              </a:tr>
              <a:tr h="103828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Пропан-бутановая</a:t>
                      </a:r>
                      <a:r>
                        <a:rPr lang="ru-RU" dirty="0" smtClean="0"/>
                        <a:t> фракция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Смесь пропана и бутана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Применяют в виде</a:t>
                      </a:r>
                      <a:r>
                        <a:rPr lang="ru-RU" baseline="0" dirty="0" smtClean="0"/>
                        <a:t> сжиженного газа как топливо</a:t>
                      </a:r>
                      <a:endParaRPr lang="ru-RU" dirty="0"/>
                    </a:p>
                  </a:txBody>
                  <a:tcPr/>
                </a:tc>
              </a:tr>
              <a:tr h="1661262">
                <a:tc>
                  <a:txBody>
                    <a:bodyPr/>
                    <a:lstStyle/>
                    <a:p>
                      <a:r>
                        <a:rPr lang="ru-RU" dirty="0" smtClean="0"/>
                        <a:t>Сухой газ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составу сходен с природным газом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Используют для получения</a:t>
                      </a:r>
                      <a:r>
                        <a:rPr lang="ru-RU" baseline="0" dirty="0" smtClean="0"/>
                        <a:t> ацетилена, водорода и др. веществ, а так же как топливо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72400" cy="9731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dirty="0" smtClean="0"/>
              <a:t>     </a:t>
            </a:r>
            <a:r>
              <a:rPr lang="en-GB" sz="5400" dirty="0" smtClean="0">
                <a:solidFill>
                  <a:srgbClr val="FF0000"/>
                </a:solidFill>
              </a:rPr>
              <a:t>ПРИМЕНЕНИЕ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1268761"/>
            <a:ext cx="7775575" cy="4824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457200" lvl="1" indent="0" algn="ctr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Около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90%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природных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газов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используют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как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топливо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и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лишь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10%  в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качестве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химического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сырья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Из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метана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получают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водород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сажу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ацетилен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Если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газе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не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менее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3%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этана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то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его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используют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для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получения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этилена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 В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России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действует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этанопровод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Оренбург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—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Казань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, в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Казани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из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этана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получают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этилен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для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органического</a:t>
            </a:r>
            <a:r>
              <a:rPr lang="en-GB" sz="3200" b="1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синтеза</a:t>
            </a:r>
            <a:r>
              <a:rPr lang="en-GB" sz="3200" i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961460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489696" cy="438912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endParaRPr lang="ru-RU" b="1" i="1" dirty="0" smtClean="0">
              <a:solidFill>
                <a:schemeClr val="folHlink"/>
              </a:solidFill>
            </a:endParaRPr>
          </a:p>
          <a:p>
            <a:pPr marL="533400" indent="-533400"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Природный </a:t>
            </a:r>
            <a:r>
              <a:rPr lang="ru-RU" b="1" dirty="0">
                <a:solidFill>
                  <a:srgbClr val="FF0000"/>
                </a:solidFill>
              </a:rPr>
              <a:t>газ</a:t>
            </a:r>
            <a:endParaRPr lang="ru-RU" b="1" i="1" dirty="0">
              <a:solidFill>
                <a:srgbClr val="FF0000"/>
              </a:solidFill>
            </a:endParaRPr>
          </a:p>
          <a:p>
            <a:pPr marL="533400" indent="-533400" algn="ctr">
              <a:buFont typeface="Wingdings" pitchFamily="2" charset="2"/>
              <a:buNone/>
            </a:pPr>
            <a:r>
              <a:rPr lang="ru-RU" b="1" i="1" dirty="0" smtClean="0">
                <a:solidFill>
                  <a:schemeClr val="folHlink"/>
                </a:solidFill>
              </a:rPr>
              <a:t>Использование</a:t>
            </a:r>
            <a:endParaRPr lang="ru-RU" b="1" i="1" dirty="0">
              <a:solidFill>
                <a:schemeClr val="folHlink"/>
              </a:solidFill>
            </a:endParaRPr>
          </a:p>
          <a:p>
            <a:pPr marL="533400" indent="-533400">
              <a:buFont typeface="Wingdings" pitchFamily="2" charset="2"/>
              <a:buAutoNum type="arabicPeriod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Топливо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котельных, печах, ТЭС, в быту;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Сырье в хим. промышленности</a:t>
            </a:r>
          </a:p>
        </p:txBody>
      </p:sp>
      <p:pic>
        <p:nvPicPr>
          <p:cNvPr id="5" name="Picture 6" descr="горение газ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412776"/>
            <a:ext cx="3290193" cy="3312368"/>
          </a:xfrm>
        </p:spPr>
      </p:pic>
    </p:spTree>
    <p:extLst>
      <p:ext uri="{BB962C8B-B14F-4D97-AF65-F5344CB8AC3E}">
        <p14:creationId xmlns:p14="http://schemas.microsoft.com/office/powerpoint/2010/main" val="32007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углеводородов\pic_2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643182"/>
            <a:ext cx="3238523" cy="2428892"/>
          </a:xfrm>
          <a:prstGeom prst="rect">
            <a:avLst/>
          </a:prstGeom>
          <a:noFill/>
        </p:spPr>
      </p:pic>
      <p:pic>
        <p:nvPicPr>
          <p:cNvPr id="1027" name="Picture 3" descr="C:\Users\User\Desktop\Картинки углеводородов\52_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71480"/>
            <a:ext cx="3247321" cy="2428892"/>
          </a:xfrm>
          <a:prstGeom prst="rect">
            <a:avLst/>
          </a:prstGeom>
          <a:noFill/>
        </p:spPr>
      </p:pic>
      <p:pic>
        <p:nvPicPr>
          <p:cNvPr id="4" name="Содержимое 3" descr="4238-77445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71472" y="928670"/>
            <a:ext cx="3287413" cy="46434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72560" cy="578647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</a:t>
            </a:r>
            <a:r>
              <a:rPr lang="ru-RU" sz="2200" dirty="0" smtClean="0">
                <a:solidFill>
                  <a:srgbClr val="FF0000"/>
                </a:solidFill>
              </a:rPr>
              <a:t>ЭФФЕКТИВНОЕ И 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    ДЕШЁВОЕ ТОПЛИВО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/>
              <a:t>                      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</a:t>
            </a:r>
            <a:r>
              <a:rPr lang="ru-RU" sz="2200" dirty="0" smtClean="0">
                <a:solidFill>
                  <a:srgbClr val="FF0000"/>
                </a:solidFill>
              </a:rPr>
              <a:t>ИСТОЧНИК СЫРЬЯ ДЛЯ 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                                    ХИМИЧЕСКОЙ ПРОМЫШЛЕННОСТИ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2920" y="4983480"/>
            <a:ext cx="8183880" cy="144591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Применение природного газа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7149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692696"/>
            <a:ext cx="7143800" cy="5328592"/>
          </a:xfrm>
          <a:ln w="57150">
            <a:solidFill>
              <a:schemeClr val="bg1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10644230" y="178592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30352"/>
            <a:ext cx="7859216" cy="505888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</a:t>
            </a:r>
            <a:r>
              <a:rPr lang="ru-RU" sz="4800" b="1" dirty="0" smtClean="0">
                <a:solidFill>
                  <a:srgbClr val="FF0000"/>
                </a:solidFill>
              </a:rPr>
              <a:t>Природные газы 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смеси газообразных углеводородов различного строения, заполняющие поры и пустоты горных пород, рассеянных в почвах, растворенные в нефти и пластовых водах. 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47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Природный газ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243274304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980728"/>
            <a:ext cx="4752528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4176464" cy="482453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>
            <a:normAutofit/>
          </a:bodyPr>
          <a:lstStyle/>
          <a:p>
            <a:pPr lvl="0"/>
            <a:r>
              <a:rPr lang="ru-RU" sz="3200" b="1" i="1" u="sng" dirty="0">
                <a:solidFill>
                  <a:srgbClr val="000000"/>
                </a:solidFill>
              </a:rPr>
              <a:t>Природный газ</a:t>
            </a:r>
          </a:p>
          <a:p>
            <a:pPr lvl="0"/>
            <a:r>
              <a:rPr lang="ru-RU" sz="2800" b="1" u="sng" dirty="0">
                <a:solidFill>
                  <a:srgbClr val="000066"/>
                </a:solidFill>
              </a:rPr>
              <a:t>преобладает</a:t>
            </a: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2800" b="1" u="sng" dirty="0">
                <a:solidFill>
                  <a:srgbClr val="000066"/>
                </a:solidFill>
              </a:rPr>
              <a:t>метан</a:t>
            </a:r>
            <a:r>
              <a:rPr lang="ru-RU" sz="2800" b="1" dirty="0">
                <a:solidFill>
                  <a:srgbClr val="000066"/>
                </a:solidFill>
              </a:rPr>
              <a:t>,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ru-RU" sz="2800" b="1" i="1" dirty="0">
                <a:solidFill>
                  <a:srgbClr val="000066"/>
                </a:solidFill>
              </a:rPr>
              <a:t>содержание которого  достигает 80-98%</a:t>
            </a:r>
            <a:endParaRPr lang="ru-RU" sz="2800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764704"/>
            <a:ext cx="3931920" cy="50405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0800000"/>
              <a:satOff val="20374"/>
              <a:lumOff val="-517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>
            <a:normAutofit/>
          </a:bodyPr>
          <a:lstStyle/>
          <a:p>
            <a:pPr lvl="0"/>
            <a:r>
              <a:rPr lang="ru-RU" sz="2800" b="1" i="1" u="sng" dirty="0">
                <a:solidFill>
                  <a:srgbClr val="000000"/>
                </a:solidFill>
              </a:rPr>
              <a:t>Попутные нефтяные газы</a:t>
            </a:r>
          </a:p>
          <a:p>
            <a:pPr lvl="0"/>
            <a:r>
              <a:rPr lang="ru-RU" sz="2800" b="1" i="1" dirty="0">
                <a:solidFill>
                  <a:srgbClr val="FF0000"/>
                </a:solidFill>
              </a:rPr>
              <a:t>содержится 30-50% метана , но  значительно больше ближайших гомологов - этана,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пропана и бутана (до 20% каждого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Состав природного газа</a:t>
            </a:r>
            <a:endParaRPr lang="ru-RU" sz="44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157192"/>
            <a:ext cx="8229600" cy="17008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 err="1" smtClean="0">
                <a:solidFill>
                  <a:srgbClr val="FF0000"/>
                </a:solidFill>
              </a:rPr>
              <a:t>Основные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месторождения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природных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газов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расположены</a:t>
            </a:r>
            <a:r>
              <a:rPr lang="en-GB" sz="2000" i="1" dirty="0" smtClean="0">
                <a:solidFill>
                  <a:srgbClr val="FF0000"/>
                </a:solidFill>
              </a:rPr>
              <a:t> в </a:t>
            </a:r>
            <a:r>
              <a:rPr lang="en-GB" sz="2000" i="1" dirty="0" err="1" smtClean="0">
                <a:solidFill>
                  <a:srgbClr val="FF0000"/>
                </a:solidFill>
              </a:rPr>
              <a:t>Северной</a:t>
            </a:r>
            <a:r>
              <a:rPr lang="en-GB" sz="2000" i="1" dirty="0" smtClean="0">
                <a:solidFill>
                  <a:srgbClr val="FF0000"/>
                </a:solidFill>
              </a:rPr>
              <a:t> и </a:t>
            </a:r>
            <a:r>
              <a:rPr lang="en-GB" sz="2000" i="1" dirty="0" err="1" smtClean="0">
                <a:solidFill>
                  <a:srgbClr val="FF0000"/>
                </a:solidFill>
              </a:rPr>
              <a:t>Западной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Сибири</a:t>
            </a:r>
            <a:r>
              <a:rPr lang="en-GB" sz="2000" i="1" dirty="0" smtClean="0">
                <a:solidFill>
                  <a:srgbClr val="FF0000"/>
                </a:solidFill>
              </a:rPr>
              <a:t>, </a:t>
            </a:r>
            <a:r>
              <a:rPr lang="en-GB" sz="2000" i="1" dirty="0" err="1" smtClean="0">
                <a:solidFill>
                  <a:srgbClr val="FF0000"/>
                </a:solidFill>
              </a:rPr>
              <a:t>Волго-Уральском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бассейне</a:t>
            </a:r>
            <a:r>
              <a:rPr lang="en-GB" sz="2000" i="1" dirty="0" smtClean="0">
                <a:solidFill>
                  <a:srgbClr val="FF0000"/>
                </a:solidFill>
              </a:rPr>
              <a:t>, </a:t>
            </a:r>
            <a:r>
              <a:rPr lang="en-GB" sz="2000" i="1" dirty="0" err="1" smtClean="0">
                <a:solidFill>
                  <a:srgbClr val="FF0000"/>
                </a:solidFill>
              </a:rPr>
              <a:t>на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Северном</a:t>
            </a:r>
            <a:r>
              <a:rPr lang="en-GB" sz="2000" i="1" dirty="0" smtClean="0">
                <a:solidFill>
                  <a:srgbClr val="FF0000"/>
                </a:solidFill>
              </a:rPr>
              <a:t> .' </a:t>
            </a:r>
            <a:r>
              <a:rPr lang="en-GB" sz="2000" i="1" dirty="0" err="1" smtClean="0">
                <a:solidFill>
                  <a:srgbClr val="FF0000"/>
                </a:solidFill>
              </a:rPr>
              <a:t>Кавказе</a:t>
            </a:r>
            <a:r>
              <a:rPr lang="en-GB" sz="2000" i="1" dirty="0" smtClean="0">
                <a:solidFill>
                  <a:srgbClr val="FF0000"/>
                </a:solidFill>
              </a:rPr>
              <a:t> (</a:t>
            </a:r>
            <a:r>
              <a:rPr lang="en-GB" sz="2000" i="1" dirty="0" err="1" smtClean="0">
                <a:solidFill>
                  <a:srgbClr val="FF0000"/>
                </a:solidFill>
              </a:rPr>
              <a:t>Ставрополь</a:t>
            </a:r>
            <a:r>
              <a:rPr lang="en-GB" sz="2000" i="1" dirty="0" smtClean="0">
                <a:solidFill>
                  <a:srgbClr val="FF0000"/>
                </a:solidFill>
              </a:rPr>
              <a:t>), в </a:t>
            </a:r>
            <a:r>
              <a:rPr lang="en-GB" sz="2000" i="1" dirty="0" err="1" smtClean="0">
                <a:solidFill>
                  <a:srgbClr val="FF0000"/>
                </a:solidFill>
              </a:rPr>
              <a:t>Республике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Коми</a:t>
            </a:r>
            <a:r>
              <a:rPr lang="en-GB" sz="2000" i="1" dirty="0" smtClean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t="56416" r="2306" b="1334"/>
          <a:stretch>
            <a:fillRect/>
          </a:stretch>
        </p:blipFill>
        <p:spPr bwMode="auto">
          <a:xfrm>
            <a:off x="282886" y="332657"/>
            <a:ext cx="8496944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2690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29900">
                                          <p:val>
                                            <p:strVal val="#ppt_h"/>
                                          </p:val>
                                        </p:tav>
                                        <p:tav tm="4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0000">
                                          <p:val>
                                            <p:strVal val="#ppt_h"/>
                                          </p:val>
                                        </p:tav>
                                        <p:tav tm="59900">
                                          <p:val>
                                            <p:strVal val="#ppt_h/2"/>
                                          </p:val>
                                        </p:tav>
                                        <p:tav tm="69900">
                                          <p:val>
                                            <p:strVal val="#ppt_h"/>
                                          </p:val>
                                        </p:tav>
                                        <p:tav tm="80000">
                                          <p:val>
                                            <p:strVal val="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20000">
                                          <p:val>
                                            <p:strVal val="#ppt_y-.5"/>
                                          </p:val>
                                        </p:tav>
                                        <p:tav tm="2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4000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9900">
                                          <p:val>
                                            <p:strVal val="#ppt_y"/>
                                          </p:val>
                                        </p:tav>
                                        <p:tav tm="69900">
                                          <p:val>
                                            <p:strVal val="#ppt_y-.1"/>
                                          </p:val>
                                        </p:tav>
                                        <p:tav tm="8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/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Основные  месторождения        природных  газов </a:t>
            </a:r>
            <a:r>
              <a:rPr lang="ru-RU" b="1" dirty="0" smtClean="0">
                <a:solidFill>
                  <a:srgbClr val="0070C0"/>
                </a:solidFill>
              </a:rPr>
              <a:t>расположены </a:t>
            </a:r>
            <a:r>
              <a:rPr lang="ru-RU" b="1" dirty="0">
                <a:solidFill>
                  <a:srgbClr val="0070C0"/>
                </a:solidFill>
              </a:rPr>
              <a:t>в Северной и Западной Сибири, Волго-Уральском бассейне. На Северном Кавказе, В Республике Коми, Астраханской области, Баренцевом море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54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3900" b="1" dirty="0" smtClean="0">
                <a:solidFill>
                  <a:srgbClr val="0070C0"/>
                </a:solidFill>
              </a:rPr>
              <a:t>  </a:t>
            </a:r>
            <a:r>
              <a:rPr lang="ru-RU" sz="4600" b="1" dirty="0" smtClean="0">
                <a:solidFill>
                  <a:srgbClr val="FF0000"/>
                </a:solidFill>
              </a:rPr>
              <a:t>Попутные </a:t>
            </a:r>
            <a:r>
              <a:rPr lang="ru-RU" sz="4600" b="1" dirty="0">
                <a:solidFill>
                  <a:srgbClr val="FF0000"/>
                </a:solidFill>
              </a:rPr>
              <a:t>нефтяные газы </a:t>
            </a:r>
            <a:endParaRPr lang="ru-RU" sz="4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600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sz="3800" dirty="0" smtClean="0">
                <a:solidFill>
                  <a:srgbClr val="000099"/>
                </a:solidFill>
              </a:rPr>
              <a:t> </a:t>
            </a:r>
            <a:r>
              <a:rPr lang="ru-RU" sz="3800" b="1" dirty="0">
                <a:solidFill>
                  <a:srgbClr val="000099"/>
                </a:solidFill>
              </a:rPr>
              <a:t>смеси углеводородов, сопутствующие нефти и выделяющиеся при её добыче из газонефтяных месторождениях. </a:t>
            </a:r>
            <a:endParaRPr lang="ru-RU" sz="38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rgbClr val="000099"/>
                </a:solidFill>
              </a:rPr>
              <a:t> </a:t>
            </a:r>
            <a:r>
              <a:rPr lang="ru-RU" sz="3800" b="1" dirty="0" smtClean="0">
                <a:solidFill>
                  <a:srgbClr val="000099"/>
                </a:solidFill>
              </a:rPr>
              <a:t> Эти </a:t>
            </a:r>
            <a:r>
              <a:rPr lang="ru-RU" sz="3800" b="1" dirty="0">
                <a:solidFill>
                  <a:srgbClr val="000099"/>
                </a:solidFill>
              </a:rPr>
              <a:t>газы растворены в нефти и выделяются из неё вследствие снижения давления при подъёме нефти на поверхность Земли.</a:t>
            </a:r>
          </a:p>
          <a:p>
            <a:endParaRPr lang="ru-RU" sz="3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4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372029" cy="15121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Природные и попутные нефтяные газы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29138"/>
          </a:xfrm>
        </p:spPr>
        <p:txBody>
          <a:bodyPr/>
          <a:lstStyle/>
          <a:p>
            <a:pPr marL="0" indent="0" algn="ctr">
              <a:spcBef>
                <a:spcPct val="20000"/>
              </a:spcBef>
              <a:buClr>
                <a:srgbClr val="000000"/>
              </a:buClr>
              <a:buSzPct val="100000"/>
              <a:buNone/>
            </a:pPr>
            <a:r>
              <a:rPr lang="ru-RU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Попутные нефтяные газы более разнообразны по составу,  поэтому их выгоднее использовать как химическое сырье.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b="1" dirty="0" smtClean="0">
                <a:solidFill>
                  <a:srgbClr val="003399"/>
                </a:solidFill>
                <a:effectLst/>
                <a:latin typeface="Times New Roman" pitchFamily="18" charset="0"/>
              </a:rPr>
              <a:t> 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772816"/>
            <a:ext cx="3813819" cy="3816424"/>
          </a:xfrm>
        </p:spPr>
      </p:pic>
    </p:spTree>
    <p:extLst>
      <p:ext uri="{BB962C8B-B14F-4D97-AF65-F5344CB8AC3E}">
        <p14:creationId xmlns:p14="http://schemas.microsoft.com/office/powerpoint/2010/main" val="26005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434</TotalTime>
  <Words>334</Words>
  <Application>Microsoft Office PowerPoint</Application>
  <PresentationFormat>Экран (4:3)</PresentationFormat>
  <Paragraphs>54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Природный газ</vt:lpstr>
      <vt:lpstr>Презентация PowerPoint</vt:lpstr>
      <vt:lpstr>Состав природного газа</vt:lpstr>
      <vt:lpstr>Основные месторождения природных газов расположены в Северной и Западной Сибири, Волго-Уральском бассейне, на Северном .' Кавказе (Ставрополь), в Республике Коми.</vt:lpstr>
      <vt:lpstr>Презентация PowerPoint</vt:lpstr>
      <vt:lpstr>Презентация PowerPoint</vt:lpstr>
      <vt:lpstr>             Природные и попутные нефтяные газы </vt:lpstr>
      <vt:lpstr>Характеристика попутных нефтяных газов</vt:lpstr>
      <vt:lpstr>     ПРИМЕНЕНИЕ</vt:lpstr>
      <vt:lpstr>Презентация PowerPoint</vt:lpstr>
      <vt:lpstr>                    ЭФФЕКТИВНОЕ И       ДЕШЁВОЕ ТОПЛИВО                                                             ИСТОЧНИК СЫРЬЯ ДЛЯ                                       ХИМИЧЕСКОЙ ПРОМЫШЛЕННОСТИ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на тему «Природные источники углеводородов и их переработка»</dc:title>
  <dc:creator>User</dc:creator>
  <cp:lastModifiedBy>админ</cp:lastModifiedBy>
  <cp:revision>44</cp:revision>
  <dcterms:created xsi:type="dcterms:W3CDTF">2010-12-08T17:36:00Z</dcterms:created>
  <dcterms:modified xsi:type="dcterms:W3CDTF">2011-10-27T16:51:30Z</dcterms:modified>
</cp:coreProperties>
</file>