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7"/>
  </p:notesMasterIdLst>
  <p:sldIdLst>
    <p:sldId id="287" r:id="rId4"/>
    <p:sldId id="288" r:id="rId5"/>
    <p:sldId id="289" r:id="rId6"/>
    <p:sldId id="290" r:id="rId7"/>
    <p:sldId id="291" r:id="rId8"/>
    <p:sldId id="286" r:id="rId9"/>
    <p:sldId id="260" r:id="rId10"/>
    <p:sldId id="261" r:id="rId11"/>
    <p:sldId id="262" r:id="rId12"/>
    <p:sldId id="276" r:id="rId13"/>
    <p:sldId id="281" r:id="rId14"/>
    <p:sldId id="275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7" r:id="rId23"/>
    <p:sldId id="278" r:id="rId24"/>
    <p:sldId id="279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00CC"/>
    <a:srgbClr val="66FF33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CEF40-C800-4565-9454-4746E9374854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591C-193B-4103-9456-FAE9B33F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9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482D5-FEA6-4BDC-BDF7-6D92A47063C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591C-193B-4103-9456-FAE9B33FB6B3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0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D6AFD-D2D7-469A-BB99-FD5C4C2F22D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7620000" cy="762000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7467600" cy="533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335338"/>
                  </a:solidFill>
                </a:endParaRPr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335338"/>
                  </a:solidFill>
                </a:endParaRPr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335338"/>
                  </a:solidFill>
                </a:endParaRPr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335338"/>
                  </a:solidFill>
                </a:endParaRPr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8388E8B8-EEDB-4437-87B6-DAAAA89CDEB1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8918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241B6-8676-49DA-8C00-39929ADF4590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2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F27C-49C0-456E-BA7C-22F6F73A69DA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0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85E8-6150-487B-8C28-09D4B659630B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4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94A78-4B00-44DA-8BFE-FEDFB6CBF248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2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42D6-3DB6-4D75-A29C-A262028D7D3D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2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30C19-5F52-4414-8F9A-79682C5A763D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52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CAC77-66F7-4AD3-BC47-113354F68BBA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9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75FF8-EE9E-4997-A8E4-3706CCBE8A03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9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E47D0-A42F-493B-9AB6-962D3B02866B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54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2AF5-88B4-472B-8786-3B884E4D2674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01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73477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95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736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29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26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97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5074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2990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42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A0FC9FD-5678-4FD2-A856-9B6F1818368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11246E-5F58-41C5-B22F-5C7578AA0D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335338"/>
                  </a:solidFill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335338"/>
                  </a:solidFill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335338"/>
                  </a:solidFill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335338"/>
                  </a:solidFill>
                </a:endParaRPr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35338"/>
                </a:solidFill>
              </a:endParaRPr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>
              <a:solidFill>
                <a:srgbClr val="335338"/>
              </a:solidFill>
            </a:endParaRPr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>
              <a:solidFill>
                <a:srgbClr val="335338"/>
              </a:solidFill>
            </a:endParaRPr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>
              <a:solidFill>
                <a:srgbClr val="335338"/>
              </a:solidFill>
            </a:endParaRPr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>
              <a:solidFill>
                <a:srgbClr val="335338"/>
              </a:solidFill>
            </a:endParaRPr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335338"/>
              </a:solidFill>
            </a:endParaRPr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335338"/>
              </a:solidFill>
            </a:endParaRPr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335338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E9D8EC-D02A-41BA-A97B-5CB6B64F217B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687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355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science.ru/" TargetMode="External"/><Relationship Id="rId13" Type="http://schemas.openxmlformats.org/officeDocument/2006/relationships/hyperlink" Target="http://www.vokrugsveta.ru/photo/image/7638/-&#1083;&#1091;&#1075;" TargetMode="External"/><Relationship Id="rId18" Type="http://schemas.openxmlformats.org/officeDocument/2006/relationships/hyperlink" Target="http://powerfan.ru/fizika/40-prezentaciya-na-temu-fizicheskie-i-himicheskie-yavleniya.html" TargetMode="External"/><Relationship Id="rId3" Type="http://schemas.openxmlformats.org/officeDocument/2006/relationships/hyperlink" Target="http://ru.wikipedia.org/wiki/%D0%93%D0%B5%D0%BA%D0%BA%D0%B5%D0%BB%D1%8C,_%D0%AD%D1%80%D0%BD%D1%81%D1%82_%D0%93%D0%B5%D0%BD%D1%80%D0%B8%D1%85" TargetMode="External"/><Relationship Id="rId7" Type="http://schemas.openxmlformats.org/officeDocument/2006/relationships/hyperlink" Target="http://www.nkj.ru/archive/articles/14787/" TargetMode="External"/><Relationship Id="rId12" Type="http://schemas.openxmlformats.org/officeDocument/2006/relationships/hyperlink" Target="http://medprep.info/img/herb/1278_1345_1.jpg" TargetMode="External"/><Relationship Id="rId17" Type="http://schemas.openxmlformats.org/officeDocument/2006/relationships/hyperlink" Target="http://dok.opredelim.com/docs/index-22864.html" TargetMode="External"/><Relationship Id="rId2" Type="http://schemas.openxmlformats.org/officeDocument/2006/relationships/hyperlink" Target="http://foto.rambler.ru/users/voronvolk/albums/default/photo/4cc944f9-c73f-a6a1-d0a7-feb5177fe575/" TargetMode="External"/><Relationship Id="rId16" Type="http://schemas.openxmlformats.org/officeDocument/2006/relationships/hyperlink" Target="http://rastimdoma.ru/content/dekorativnyi-paporotnik-v-dom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op-desktop.ru/oboi/priroda/55/800x600.html" TargetMode="External"/><Relationship Id="rId11" Type="http://schemas.openxmlformats.org/officeDocument/2006/relationships/hyperlink" Target="http://ianimal.ru/topics/verblyud-v-zharkojj-pustyne" TargetMode="External"/><Relationship Id="rId5" Type="http://schemas.openxmlformats.org/officeDocument/2006/relationships/hyperlink" Target="http://elementy.ru/genbio/synopsis?discuss=362&amp;return=1" TargetMode="External"/><Relationship Id="rId15" Type="http://schemas.openxmlformats.org/officeDocument/2006/relationships/hyperlink" Target="http://presentaci.ru/prezentacii-po-ehkologii/7151-ekologiya.html" TargetMode="External"/><Relationship Id="rId10" Type="http://schemas.openxmlformats.org/officeDocument/2006/relationships/hyperlink" Target="http://900igr.net/kartinki/zhivotnye/Gryzuny.files/031-Tushkanchik.html" TargetMode="External"/><Relationship Id="rId19" Type="http://schemas.openxmlformats.org/officeDocument/2006/relationships/hyperlink" Target="http://propowerpoint.ru/" TargetMode="External"/><Relationship Id="rId4" Type="http://schemas.openxmlformats.org/officeDocument/2006/relationships/hyperlink" Target="http://dic.academic.ru/dic.nsf/ruwiki/20516" TargetMode="External"/><Relationship Id="rId9" Type="http://schemas.openxmlformats.org/officeDocument/2006/relationships/hyperlink" Target="http://screenfon.ru/nature/2717" TargetMode="External"/><Relationship Id="rId14" Type="http://schemas.openxmlformats.org/officeDocument/2006/relationships/hyperlink" Target="http://paranormal-news.ru/news/chelovek_prjamokhodjashhij_vozmozhno_vymer_kuda_ranshe_pojavlenija_cheloveka_razumnogo/2011-06-30-35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openxmlformats.org/officeDocument/2006/relationships/slide" Target="slide7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3861048"/>
            <a:ext cx="8092008" cy="197301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Экология как наука. Экологические факторы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84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Презентацию подготовила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учитель биологии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МБОУ «Средняя общеобразовательная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школа №1»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г. Елабуги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Казакова Светлана Владимировна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69152" y="2564904"/>
            <a:ext cx="7056784" cy="30963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cap="all" dirty="0" smtClean="0">
                <a:solidFill>
                  <a:srgbClr val="FFFF99"/>
                </a:solidFill>
                <a:latin typeface="+mj-lt"/>
              </a:rPr>
              <a:t>Он необходим для фотосинтеза РАСТЕНИЙ и ориентации </a:t>
            </a:r>
            <a:r>
              <a:rPr lang="ru-RU" sz="3600" b="1" cap="all" dirty="0">
                <a:solidFill>
                  <a:srgbClr val="FFFF99"/>
                </a:solidFill>
                <a:latin typeface="Times New Roman"/>
              </a:rPr>
              <a:t>НА МЕСТНОСТИ</a:t>
            </a:r>
          </a:p>
          <a:p>
            <a:pPr algn="ctr"/>
            <a:r>
              <a:rPr lang="ru-RU" sz="3600" b="1" cap="all" dirty="0" smtClean="0">
                <a:solidFill>
                  <a:srgbClr val="FFFF99"/>
                </a:solidFill>
                <a:latin typeface="+mj-lt"/>
              </a:rPr>
              <a:t>ЖИВОТНЫХ</a:t>
            </a:r>
            <a:endParaRPr lang="ru-RU" sz="3600" b="1" cap="all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2780928"/>
            <a:ext cx="5184576" cy="32865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69152" y="325056"/>
            <a:ext cx="7056784" cy="19518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73" y="543928"/>
            <a:ext cx="8268542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99"/>
                </a:solidFill>
              </a:rPr>
              <a:t>Каково значение видимого света?</a:t>
            </a:r>
            <a:endParaRPr lang="ru-RU" sz="36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2064" y="130559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0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3068960"/>
            <a:ext cx="8856984" cy="2376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ТЕМПЕРАТУРА ТЕЛА ХОЛОДНОКРОВНЫХ ЖИВОТНЫХ, В ОТЛИЧИЕ ОТ ТЕПЛОКРОВНЫХ, ЗАВИСИТ ОТ ТЕМПЕРАТУРЫ ОКРУЖАЮЩЕЙ СРЕДЫ</a:t>
            </a:r>
            <a:endParaRPr lang="ru-RU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70547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856984" cy="25922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5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99"/>
                </a:solidFill>
              </a:rPr>
              <a:t>Чем холоднокровные животные отличаются от теплокровных?</a:t>
            </a:r>
            <a:endParaRPr lang="ru-RU" sz="4800" dirty="0">
              <a:solidFill>
                <a:srgbClr val="FFFF99"/>
              </a:solidFill>
            </a:endParaRPr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5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83568" y="2529408"/>
            <a:ext cx="7836494" cy="29158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ТЕМПЕРАТУРА ТЕЛА ВОРОБЬЯ ОДИНАКОВА ПО СЕЗОНАМ ГОДА, ПОСКОЛЬКУ ОН ЯВЛЯЕТСЯ ТЕПЛОКРОВНЫМ ЖИВОТНЫМ</a:t>
            </a:r>
            <a:endParaRPr lang="ru-RU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0648"/>
            <a:ext cx="7836494" cy="20162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7662" y="476672"/>
            <a:ext cx="7772400" cy="20204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6200" b="1" cap="all" dirty="0" smtClean="0">
                <a:ln w="635">
                  <a:noFill/>
                </a:ln>
                <a:solidFill>
                  <a:srgbClr val="FFFF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Когда температура тела воробья выше: зимой или летом?</a:t>
            </a:r>
          </a:p>
          <a:p>
            <a:pPr algn="ctr"/>
            <a:endParaRPr lang="ru-R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529408"/>
            <a:ext cx="4572000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0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3356992"/>
            <a:ext cx="8544197" cy="2304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ВИТАМИН </a:t>
            </a:r>
            <a:r>
              <a:rPr lang="en-US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r>
              <a:rPr lang="ru-RU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ОБРАЗУЕТСЯ ПОД ДЕЙСТВИЕМ ДЛИННОВОЛНОВЫХ УЛЬТРАФИОЛЕТОВЫХ ЛУЧЕЙ СОЛНЦА </a:t>
            </a:r>
            <a:endParaRPr lang="ru-RU" sz="3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88640"/>
            <a:ext cx="8544197" cy="30268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58" y="188640"/>
            <a:ext cx="91440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99"/>
                </a:solidFill>
              </a:rPr>
              <a:t>Какой экологический фактор вызывает образование в коже витамина  </a:t>
            </a:r>
            <a:r>
              <a:rPr lang="en-US" dirty="0" smtClean="0">
                <a:solidFill>
                  <a:srgbClr val="FFFF99"/>
                </a:solidFill>
              </a:rPr>
              <a:t>D</a:t>
            </a:r>
            <a:r>
              <a:rPr lang="ru-RU" dirty="0" smtClean="0">
                <a:solidFill>
                  <a:srgbClr val="FFFF99"/>
                </a:solidFill>
              </a:rPr>
              <a:t>? Дайте </a:t>
            </a:r>
            <a:r>
              <a:rPr lang="ru-RU" smtClean="0">
                <a:solidFill>
                  <a:srgbClr val="FFFF99"/>
                </a:solidFill>
              </a:rPr>
              <a:t>развёрнутый ответ.</a:t>
            </a:r>
            <a:endParaRPr lang="ru-RU" sz="2800" dirty="0">
              <a:solidFill>
                <a:srgbClr val="FFFF99"/>
              </a:solidFill>
            </a:endParaRP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215526"/>
            <a:ext cx="3217540" cy="34280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0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3501008"/>
            <a:ext cx="8928992" cy="19442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ВЕРБЛЮЖЬЕЙ КОЛЮЧКИ ОЧЕНЬ ДЛИННЫЕ КОРНИ</a:t>
            </a:r>
            <a:endParaRPr lang="ru-RU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32019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144000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99"/>
                </a:solidFill>
              </a:rPr>
              <a:t>Укажите приспособление верблюжьей колючки к недостатку влаги</a:t>
            </a:r>
            <a:endParaRPr lang="ru-RU" sz="48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318564"/>
            <a:ext cx="4464496" cy="3244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5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2852936"/>
            <a:ext cx="8472189" cy="28083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ПУСТЫННЫЕ ГРЫЗУНЫ ПОЛУЧАЮТ ВЛАГУ ВМЕСТЕ С ПИЩЕЙ, В ЗАСУШЛИВЫЙ ПЕРИОД ВПАДАЮТ В СПЯЧКУ</a:t>
            </a:r>
            <a:endParaRPr lang="ru-RU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32656"/>
            <a:ext cx="8544197" cy="2304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91" y="476672"/>
            <a:ext cx="8712968" cy="136245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99"/>
                </a:solidFill>
              </a:rPr>
              <a:t>Как грызуны в пустыне приспосабливаются к недостатку влаги?</a:t>
            </a:r>
            <a:endParaRPr lang="ru-RU" sz="48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877272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290" y="2852936"/>
            <a:ext cx="4503420" cy="36466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188640"/>
            <a:ext cx="8256165" cy="30963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0432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99"/>
                </a:solidFill>
              </a:rPr>
              <a:t>Почему верблюд может долгое время обходиться без воды?</a:t>
            </a:r>
            <a:endParaRPr lang="ru-RU" sz="54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284984"/>
            <a:ext cx="3672408" cy="309634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1" y="3501008"/>
            <a:ext cx="8256165" cy="20162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Жир, накапливающийся у верблюда в 1-2 горбах, служит источником воды</a:t>
            </a:r>
            <a:endParaRPr lang="ru-RU" sz="3600" b="1" cap="all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6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3284984"/>
            <a:ext cx="8856984" cy="22322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СВЕТ, ТЕМПЕРАТУРА, ВЛАЖНОСТЬ, АТМОСФЕРНОЕ ДАВЛЕНИЕ, ВЕТЕР, РЕЛЬЕФ, СОДЕРЖАНИЕ ГАЗОВ И МИНЕРАЛЬНЫХ ВЕЩЕСТВ, РАДИАЦИОННЫЙ ФОН</a:t>
            </a:r>
            <a:endParaRPr lang="ru-RU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692696"/>
            <a:ext cx="9144000" cy="2376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412776"/>
            <a:ext cx="9252520" cy="884238"/>
          </a:xfrm>
        </p:spPr>
        <p:txBody>
          <a:bodyPr>
            <a:noAutofit/>
          </a:bodyPr>
          <a:lstStyle/>
          <a:p>
            <a:pPr algn="ctr"/>
            <a:r>
              <a:rPr lang="ru-RU" sz="4800" b="1" cap="all" dirty="0" smtClean="0">
                <a:solidFill>
                  <a:srgbClr val="FFFF99"/>
                </a:solidFill>
              </a:rPr>
              <a:t>Перечислите известные Вам абиотические факторы</a:t>
            </a:r>
            <a:endParaRPr lang="ru-RU" sz="4800" b="1" cap="all" dirty="0">
              <a:solidFill>
                <a:srgbClr val="FFFF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>
            <a:off x="3491880" y="3429000"/>
            <a:ext cx="180257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852827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30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2780928"/>
            <a:ext cx="8640960" cy="27363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ФОТОГРАФИИ ДВА ОРГАНИЗМА: ШМЕЛЬ И КЛЕВЕР ВСТУПАЮТ ВО ВЗАИМОВЫГОДНЫЕ ОТНОШЕНИЯ</a:t>
            </a:r>
            <a:endParaRPr lang="ru-RU" sz="3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712968" cy="2520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505056" cy="136207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99"/>
                </a:solidFill>
              </a:rPr>
              <a:t>Почему данное изображение считают </a:t>
            </a:r>
            <a:r>
              <a:rPr lang="ru-RU" sz="4800" smtClean="0">
                <a:solidFill>
                  <a:srgbClr val="FFFF99"/>
                </a:solidFill>
              </a:rPr>
              <a:t>«</a:t>
            </a:r>
            <a:r>
              <a:rPr lang="ru-RU" sz="4800" smtClean="0">
                <a:solidFill>
                  <a:srgbClr val="FFFF99"/>
                </a:solidFill>
              </a:rPr>
              <a:t>экологическим»?</a:t>
            </a:r>
            <a:endParaRPr lang="ru-RU" sz="48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06713"/>
            <a:ext cx="9144000" cy="9543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805264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780928"/>
            <a:ext cx="4686300" cy="38328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3212976"/>
            <a:ext cx="8544197" cy="22322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99"/>
                </a:solidFill>
                <a:latin typeface="+mj-lt"/>
              </a:rPr>
              <a:t>ТЕНЕЛЮБИВЫЕ РАСТЕНИЯ, В ОТЛИЧИЕ ОТ ТЕНЕВЫНОСЛИВЫХ, ВООБЩЕ НЕ ВЫНОСЯТ СИЛЬНОГО ОСВЕЩЕНИЯ</a:t>
            </a:r>
            <a:endParaRPr lang="ru-RU" sz="36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544197" cy="28083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99"/>
                </a:solidFill>
              </a:rPr>
              <a:t>Чем тенелюбивые растения отличаются от теневыносливых</a:t>
            </a:r>
            <a:r>
              <a:rPr lang="ru-RU" sz="5400" dirty="0" smtClean="0">
                <a:solidFill>
                  <a:srgbClr val="FFFF99"/>
                </a:solidFill>
              </a:rPr>
              <a:t>?</a:t>
            </a:r>
            <a:endParaRPr lang="ru-RU" sz="54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068960"/>
            <a:ext cx="4176464" cy="33843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2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755576" y="620688"/>
            <a:ext cx="8136904" cy="43924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81120" y="1052736"/>
            <a:ext cx="8179296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cap="all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Экология – наука о взаимоотношениях </a:t>
            </a:r>
            <a:r>
              <a:rPr lang="ru-RU" sz="5000" b="1" cap="all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организмов </a:t>
            </a:r>
            <a:r>
              <a:rPr lang="ru-RU" sz="5000" b="1" cap="all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 окружающей средой</a:t>
            </a:r>
            <a:endParaRPr lang="ru-RU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3861048"/>
            <a:ext cx="8472189" cy="16561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РАСТЕНИЯ ОТКРЫТЫХ ПРОСТРАНСТВ ОТНОСЯТСЯ  К  ГРУППЕ СВЕТОЛЮБИВЫХ РАСТЕНИЙ</a:t>
            </a:r>
            <a:endParaRPr lang="ru-RU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72189" cy="3384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0" y="476672"/>
            <a:ext cx="8856984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99"/>
                </a:solidFill>
              </a:rPr>
              <a:t>К какой экологической группе по отношению к свету относятся растения открытых пространств: полей, лугов?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005064"/>
            <a:ext cx="3888432" cy="25665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4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3284984"/>
            <a:ext cx="8568952" cy="22322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ПОЯВЛЕНИЕМ ЧЕЛОВЕЧЕСТВА ВОЗНИК АНТРОПОГЕННЫЙ ФАКТОР</a:t>
            </a:r>
            <a:endParaRPr lang="ru-RU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568952" cy="29523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36245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99"/>
                </a:solidFill>
              </a:rPr>
              <a:t>Какой экологический фактор возник с появлением человечества?</a:t>
            </a:r>
            <a:endParaRPr lang="ru-RU" sz="48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homo_erectus_72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112760"/>
            <a:ext cx="2736304" cy="33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4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2276872"/>
            <a:ext cx="8400181" cy="30243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ЭКОЛОГИЯ – НАУКА О ВЗАИМООТНОШЕНИЯХ ОРГАНИЗМОВ  С ОКРУЖАЮЩЕЙ СРЕДОЙ</a:t>
            </a:r>
            <a:endParaRPr lang="ru-RU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260648"/>
            <a:ext cx="5472608" cy="16561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112" y="260648"/>
            <a:ext cx="7259144" cy="1362456"/>
          </a:xfrm>
        </p:spPr>
        <p:txBody>
          <a:bodyPr/>
          <a:lstStyle/>
          <a:p>
            <a:r>
              <a:rPr lang="ru-RU" sz="5400" dirty="0" smtClean="0">
                <a:solidFill>
                  <a:srgbClr val="FFFF99"/>
                </a:solidFill>
              </a:rPr>
              <a:t>Что такое экология?</a:t>
            </a:r>
            <a:endParaRPr lang="ru-RU" sz="36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392488" cy="412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4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5144" y="1056264"/>
            <a:ext cx="8568952" cy="55446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074424"/>
          </a:xfrm>
        </p:spPr>
        <p:txBody>
          <a:bodyPr/>
          <a:lstStyle/>
          <a:p>
            <a:pPr algn="ctr"/>
            <a:r>
              <a:rPr lang="ru-RU" sz="4800" dirty="0" smtClean="0">
                <a:ln>
                  <a:noFill/>
                </a:ln>
                <a:solidFill>
                  <a:srgbClr val="FFFF99"/>
                </a:solidFill>
                <a:ea typeface="+mn-ea"/>
                <a:cs typeface="+mn-cs"/>
              </a:rPr>
              <a:t>Ссылки:</a:t>
            </a:r>
            <a:endParaRPr lang="ru-RU" sz="36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160" y="3212976"/>
            <a:ext cx="8424936" cy="4005064"/>
          </a:xfrm>
        </p:spPr>
        <p:txBody>
          <a:bodyPr>
            <a:noAutofit/>
          </a:bodyPr>
          <a:lstStyle/>
          <a:p>
            <a:endParaRPr lang="ru-RU" sz="1600" u="sng" dirty="0" smtClean="0">
              <a:hlinkClick r:id="rId2"/>
            </a:endParaRPr>
          </a:p>
          <a:p>
            <a:endParaRPr lang="ru-RU" sz="1600" u="sng" dirty="0">
              <a:hlinkClick r:id="rId2"/>
            </a:endParaRPr>
          </a:p>
          <a:p>
            <a:endParaRPr lang="ru-RU" sz="1600" u="sng" dirty="0" smtClean="0">
              <a:hlinkClick r:id="rId2"/>
            </a:endParaRPr>
          </a:p>
          <a:p>
            <a:endParaRPr lang="ru-RU" sz="1600" u="sng" dirty="0" smtClean="0">
              <a:hlinkClick r:id="rId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 smtClean="0">
                <a:hlinkClick r:id="rId2"/>
              </a:rPr>
              <a:t>http</a:t>
            </a:r>
            <a:r>
              <a:rPr lang="ru-RU" sz="1400" u="sng" dirty="0">
                <a:hlinkClick r:id="rId2"/>
              </a:rPr>
              <a:t>://foto.rambler.ru/users/voronvolk/albums/default/photo/4cc944f9-c73f-a6a1-d0a7-feb5177fe575/</a:t>
            </a:r>
            <a:r>
              <a:rPr lang="ru-RU" sz="1400" dirty="0"/>
              <a:t>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hlinkClick r:id="rId3"/>
              </a:rPr>
              <a:t>http://ru.wikipedia.org/wiki/%D0%93%D0%B5%D0%BA%D0%BA%D0%B5%D0%BB%D1%8C,_%D0%AD%D1%80%D0%BD%D1%81%D1%82_%</a:t>
            </a:r>
            <a:r>
              <a:rPr lang="en-US" sz="1400" dirty="0" smtClean="0">
                <a:hlinkClick r:id="rId3"/>
              </a:rPr>
              <a:t>D0%93%D0%B5%D0%BD%D1%80%D0%B8%D1%85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 smtClean="0">
                <a:hlinkClick r:id="rId4"/>
              </a:rPr>
              <a:t>http</a:t>
            </a:r>
            <a:r>
              <a:rPr lang="ru-RU" sz="1400" u="sng" dirty="0">
                <a:hlinkClick r:id="rId4"/>
              </a:rPr>
              <a:t>://dic.academic.ru/dic.nsf/ruwiki/20516</a:t>
            </a:r>
            <a:r>
              <a:rPr lang="ru-RU" sz="1400" dirty="0"/>
              <a:t> </a:t>
            </a:r>
            <a:r>
              <a:rPr lang="ru-RU" sz="1400" u="sng" dirty="0" smtClean="0">
                <a:hlinkClick r:id="rId5"/>
              </a:rPr>
              <a:t>http</a:t>
            </a:r>
            <a:r>
              <a:rPr lang="ru-RU" sz="1400" u="sng" dirty="0">
                <a:hlinkClick r:id="rId5"/>
              </a:rPr>
              <a:t>://</a:t>
            </a:r>
            <a:r>
              <a:rPr lang="ru-RU" sz="1400" u="sng" dirty="0" smtClean="0">
                <a:hlinkClick r:id="rId5"/>
              </a:rPr>
              <a:t>elementy.ru/genbio/synopsis?discuss=362&amp;return=1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>
                <a:hlinkClick r:id="rId6"/>
              </a:rPr>
              <a:t>http://top-desktop.ru/oboi/priroda/55/800x600.html</a:t>
            </a:r>
            <a:r>
              <a:rPr lang="ru-RU" sz="1400" dirty="0"/>
              <a:t> </a:t>
            </a:r>
            <a:r>
              <a:rPr lang="ru-RU" sz="1400" u="sng" dirty="0" smtClean="0">
                <a:hlinkClick r:id="rId7"/>
              </a:rPr>
              <a:t>http</a:t>
            </a:r>
            <a:r>
              <a:rPr lang="ru-RU" sz="1400" u="sng" dirty="0">
                <a:hlinkClick r:id="rId7"/>
              </a:rPr>
              <a:t>://</a:t>
            </a:r>
            <a:r>
              <a:rPr lang="ru-RU" sz="1400" u="sng" dirty="0" smtClean="0">
                <a:hlinkClick r:id="rId7"/>
              </a:rPr>
              <a:t>www.nkj.ru/archive/articles/14787/</a:t>
            </a:r>
            <a:endParaRPr lang="ru-RU" sz="14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 smtClean="0">
                <a:hlinkClick r:id="rId8"/>
              </a:rPr>
              <a:t>http</a:t>
            </a:r>
            <a:r>
              <a:rPr lang="ru-RU" sz="1400" u="sng" dirty="0">
                <a:hlinkClick r:id="rId8"/>
              </a:rPr>
              <a:t>://iscience.ru/</a:t>
            </a:r>
            <a:r>
              <a:rPr lang="ru-RU" sz="1400" dirty="0"/>
              <a:t>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 smtClean="0">
                <a:hlinkClick r:id="rId9"/>
              </a:rPr>
              <a:t>http</a:t>
            </a:r>
            <a:r>
              <a:rPr lang="ru-RU" sz="1400" u="sng" dirty="0">
                <a:hlinkClick r:id="rId9"/>
              </a:rPr>
              <a:t>://</a:t>
            </a:r>
            <a:r>
              <a:rPr lang="ru-RU" sz="1400" u="sng" dirty="0" smtClean="0">
                <a:hlinkClick r:id="rId9"/>
              </a:rPr>
              <a:t>screenfon.ru/nature/2717</a:t>
            </a:r>
            <a:endParaRPr lang="ru-RU" sz="14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 smtClean="0">
                <a:hlinkClick r:id="rId10"/>
              </a:rPr>
              <a:t>http</a:t>
            </a:r>
            <a:r>
              <a:rPr lang="ru-RU" sz="1400" u="sng" dirty="0">
                <a:hlinkClick r:id="rId10"/>
              </a:rPr>
              <a:t>://</a:t>
            </a:r>
            <a:r>
              <a:rPr lang="ru-RU" sz="1400" u="sng" dirty="0" smtClean="0">
                <a:hlinkClick r:id="rId10"/>
              </a:rPr>
              <a:t>900igr.net/kartinki/zhivotnye/Gryzuny.files/031-Tushkanchik.html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>
                <a:hlinkClick r:id="rId11"/>
              </a:rPr>
              <a:t>http://ianimal.ru/topics/verblyud-v-zharkojj-pustyne</a:t>
            </a:r>
            <a:r>
              <a:rPr lang="ru-RU" sz="14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>
                <a:hlinkClick r:id="rId12"/>
              </a:rPr>
              <a:t>http://medprep.info/img/herb/1278_1345_1.jpg</a:t>
            </a:r>
            <a:r>
              <a:rPr lang="ru-RU" sz="1400" dirty="0"/>
              <a:t> </a:t>
            </a:r>
            <a:r>
              <a:rPr lang="ru-RU" sz="1400" u="sng" dirty="0" smtClean="0">
                <a:hlinkClick r:id="rId13"/>
              </a:rPr>
              <a:t>http</a:t>
            </a:r>
            <a:r>
              <a:rPr lang="ru-RU" sz="1400" u="sng" dirty="0">
                <a:hlinkClick r:id="rId13"/>
              </a:rPr>
              <a:t>://</a:t>
            </a:r>
            <a:r>
              <a:rPr lang="ru-RU" sz="1400" u="sng" dirty="0" smtClean="0">
                <a:hlinkClick r:id="rId13"/>
              </a:rPr>
              <a:t>www.vokrugsveta.ru/photo/image/7638/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hlinkClick r:id="rId14"/>
              </a:rPr>
              <a:t>http://paranormal-news.ru/news/chelovek_prjamokhodjashhij_vozmozhno_vymer_kuda_ranshe_pojavlenija_cheloveka_razumnogo/2011-06-30-3510</a:t>
            </a:r>
            <a:endParaRPr lang="ru-RU" sz="14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 smtClean="0">
                <a:hlinkClick r:id="rId15"/>
              </a:rPr>
              <a:t>http</a:t>
            </a:r>
            <a:r>
              <a:rPr lang="ru-RU" sz="1400" u="sng" dirty="0">
                <a:hlinkClick r:id="rId15"/>
              </a:rPr>
              <a:t>://</a:t>
            </a:r>
            <a:r>
              <a:rPr lang="ru-RU" sz="1400" u="sng" dirty="0" smtClean="0">
                <a:hlinkClick r:id="rId15"/>
              </a:rPr>
              <a:t>presentaci.ru/prezentacii-po-ehkologii/7151-ekologiya.html</a:t>
            </a:r>
            <a:endParaRPr lang="ru-RU" sz="14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u="sng" dirty="0">
                <a:hlinkClick r:id="rId16"/>
              </a:rPr>
              <a:t>http://</a:t>
            </a:r>
            <a:r>
              <a:rPr lang="ru-RU" sz="1400" u="sng" dirty="0" smtClean="0">
                <a:hlinkClick r:id="rId16"/>
              </a:rPr>
              <a:t>rastimdoma.ru/content/dekorativnyi-paporotnik-v-dome</a:t>
            </a:r>
            <a:endParaRPr lang="ru-RU" sz="14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hlinkClick r:id="rId17"/>
              </a:rPr>
              <a:t>http</a:t>
            </a:r>
            <a:r>
              <a:rPr lang="en-US" sz="1400" dirty="0">
                <a:hlinkClick r:id="rId17"/>
              </a:rPr>
              <a:t>://</a:t>
            </a:r>
            <a:r>
              <a:rPr lang="en-US" sz="1400" dirty="0" smtClean="0">
                <a:hlinkClick r:id="rId17"/>
              </a:rPr>
              <a:t>dok.opredelim.com/docs/index-22864.html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powerfan.ru/fizika/40-prezentaciya-na-temu-fizicheskie-i-himicheskie-yavleniya.html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hlinkClick r:id="rId19"/>
              </a:rPr>
              <a:t>http://</a:t>
            </a:r>
            <a:r>
              <a:rPr lang="en-US" sz="1400" dirty="0" smtClean="0">
                <a:solidFill>
                  <a:srgbClr val="92D050"/>
                </a:solidFill>
                <a:hlinkClick r:id="rId19"/>
              </a:rPr>
              <a:t>propowerpoint.ru</a:t>
            </a:r>
            <a:endParaRPr lang="ru-RU" sz="1400" dirty="0" smtClean="0">
              <a:solidFill>
                <a:srgbClr val="92D050"/>
              </a:solidFill>
            </a:endParaRPr>
          </a:p>
          <a:p>
            <a:endParaRPr lang="ru-RU" sz="1600" dirty="0">
              <a:solidFill>
                <a:srgbClr val="92D050"/>
              </a:solidFill>
            </a:endParaRPr>
          </a:p>
          <a:p>
            <a:r>
              <a:rPr lang="ru-RU" sz="1600" dirty="0"/>
              <a:t> 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54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4761864"/>
            <a:ext cx="5616624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Лента лицом вверх 2"/>
          <p:cNvSpPr/>
          <p:nvPr/>
        </p:nvSpPr>
        <p:spPr bwMode="auto">
          <a:xfrm>
            <a:off x="2105726" y="4334232"/>
            <a:ext cx="5940660" cy="20162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1860" y="4334232"/>
            <a:ext cx="35283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4800" b="1" kern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</a:rPr>
              <a:t>     Эрнст </a:t>
            </a:r>
          </a:p>
          <a:p>
            <a:pPr fontAlgn="base">
              <a:spcAft>
                <a:spcPct val="0"/>
              </a:spcAft>
            </a:pPr>
            <a:r>
              <a:rPr lang="ru-RU" sz="4800" b="1" kern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</a:rPr>
              <a:t>   Геккель</a:t>
            </a:r>
            <a:r>
              <a:rPr lang="ru-RU" sz="5000" b="1" kern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5000" b="1" kern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</a:rPr>
              <a:t>              </a:t>
            </a:r>
            <a:endParaRPr lang="ru-RU" sz="2000" kern="0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1026" name="Picture 2" descr="C:\Users\user\Desktop\{135584F4-840C-41B1-BA4D-4AD7D588D5FC}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260648"/>
            <a:ext cx="4104456" cy="391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211520" y="187742"/>
            <a:ext cx="8752968" cy="640961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91192"/>
            <a:ext cx="78843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взаимоотношений организмов,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популяций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видов между собой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закономерностей  действия факторов неживой природы на организмы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искусственная регуляция численности видов  – вредителей сельского хозяйства;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эффективной агротехники выращивания сельскохозяйственных культур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решение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 охраны природы.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1981" y="216774"/>
            <a:ext cx="5832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экологии:</a:t>
            </a:r>
          </a:p>
        </p:txBody>
      </p:sp>
    </p:spTree>
    <p:extLst>
      <p:ext uri="{BB962C8B-B14F-4D97-AF65-F5344CB8AC3E}">
        <p14:creationId xmlns:p14="http://schemas.microsoft.com/office/powerpoint/2010/main" val="18851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211520" y="187742"/>
            <a:ext cx="8752967" cy="640961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91192"/>
            <a:ext cx="78123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абиотические (факторы неживой природы: свет, температура, влажность и др.);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биотические (факторы, обусловленные деятельностью других организмов);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антропогенные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(связанные с деятельностью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человека).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16774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факторы:</a:t>
            </a:r>
          </a:p>
        </p:txBody>
      </p:sp>
    </p:spTree>
    <p:extLst>
      <p:ext uri="{BB962C8B-B14F-4D97-AF65-F5344CB8AC3E}">
        <p14:creationId xmlns:p14="http://schemas.microsoft.com/office/powerpoint/2010/main" val="30866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314" y="196646"/>
            <a:ext cx="10873208" cy="1362456"/>
          </a:xfrm>
        </p:spPr>
        <p:txBody>
          <a:bodyPr/>
          <a:lstStyle/>
          <a:p>
            <a:r>
              <a:rPr lang="ru-RU" sz="6000" cap="none" dirty="0">
                <a:solidFill>
                  <a:srgbClr val="FFFF99"/>
                </a:solidFill>
              </a:rPr>
              <a:t>Игра «Кот в мешке»</a:t>
            </a:r>
            <a:r>
              <a:rPr lang="ru-RU" cap="none" dirty="0">
                <a:solidFill>
                  <a:srgbClr val="FFFF99"/>
                </a:solidFill>
              </a:rPr>
              <a:t/>
            </a:r>
            <a:br>
              <a:rPr lang="ru-RU" cap="none" dirty="0">
                <a:solidFill>
                  <a:srgbClr val="FFFF99"/>
                </a:solidFill>
              </a:rPr>
            </a:br>
            <a:endParaRPr lang="ru-RU" cap="none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103144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28018"/>
              </p:ext>
            </p:extLst>
          </p:nvPr>
        </p:nvGraphicFramePr>
        <p:xfrm>
          <a:off x="1524000" y="1397000"/>
          <a:ext cx="6096000" cy="41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04806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806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6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7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8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806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9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10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11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12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806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13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14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15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16</a:t>
                      </a:r>
                      <a:endParaRPr lang="ru-RU" sz="4800" dirty="0">
                        <a:ln>
                          <a:noFill/>
                        </a:ln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8" y="1556791"/>
            <a:ext cx="1579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7" y="2849562"/>
            <a:ext cx="1579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67" y="4221088"/>
            <a:ext cx="15795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5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83568" y="2924944"/>
            <a:ext cx="7764486" cy="15841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99"/>
                </a:solidFill>
                <a:latin typeface="+mj-lt"/>
              </a:rPr>
              <a:t>ИНФРАКРАСНЫЕ</a:t>
            </a:r>
            <a:endParaRPr lang="ru-RU" sz="4800" b="1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04664"/>
            <a:ext cx="8712968" cy="1800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80" y="548680"/>
            <a:ext cx="8964488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99"/>
                </a:solidFill>
              </a:rPr>
              <a:t>Какие лучи согревают живые организмы?</a:t>
            </a:r>
            <a:endParaRPr lang="ru-RU" sz="3600" dirty="0">
              <a:solidFill>
                <a:srgbClr val="FFFF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2355736"/>
            <a:ext cx="5436096" cy="41506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7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492896"/>
            <a:ext cx="8640960" cy="28083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FFFF99"/>
                </a:solidFill>
                <a:latin typeface="+mj-lt"/>
              </a:rPr>
              <a:t>Абиотические</a:t>
            </a:r>
          </a:p>
          <a:p>
            <a:r>
              <a:rPr lang="ru-RU" sz="4000" dirty="0" smtClean="0">
                <a:solidFill>
                  <a:srgbClr val="FFFF99"/>
                </a:solidFill>
                <a:latin typeface="+mj-lt"/>
              </a:rPr>
              <a:t>Биотические</a:t>
            </a:r>
          </a:p>
          <a:p>
            <a:r>
              <a:rPr lang="ru-RU" sz="4000" dirty="0" smtClean="0">
                <a:solidFill>
                  <a:srgbClr val="FFFF99"/>
                </a:solidFill>
                <a:latin typeface="+mj-lt"/>
              </a:rPr>
              <a:t>Антропогенные</a:t>
            </a:r>
            <a:endParaRPr lang="ru-RU" sz="40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23528" y="2411139"/>
            <a:ext cx="8229600" cy="3849291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+mj-lt"/>
              </a:rPr>
              <a:t>1</a:t>
            </a:r>
          </a:p>
          <a:p>
            <a:r>
              <a:rPr lang="ru-RU" sz="4400" dirty="0" smtClean="0">
                <a:latin typeface="+mj-lt"/>
              </a:rPr>
              <a:t>2</a:t>
            </a:r>
          </a:p>
          <a:p>
            <a:r>
              <a:rPr lang="ru-RU" sz="4400" dirty="0">
                <a:latin typeface="+mj-lt"/>
              </a:rPr>
              <a:t>3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640960" cy="21602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677" y="980728"/>
            <a:ext cx="8229600" cy="884238"/>
          </a:xfrm>
        </p:spPr>
        <p:txBody>
          <a:bodyPr/>
          <a:lstStyle/>
          <a:p>
            <a:pPr algn="ctr"/>
            <a:r>
              <a:rPr lang="ru-RU" sz="4800" b="1" cap="all" dirty="0" smtClean="0">
                <a:solidFill>
                  <a:srgbClr val="FFFF99"/>
                </a:solidFill>
              </a:rPr>
              <a:t>На какие группы делят экологические факторы?</a:t>
            </a:r>
            <a:endParaRPr lang="ru-RU" sz="4000" b="1" cap="all" dirty="0">
              <a:solidFill>
                <a:srgbClr val="FFFF99"/>
              </a:solidFill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8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573016"/>
            <a:ext cx="8208912" cy="1800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Теневыносливое растение</a:t>
            </a:r>
            <a:endParaRPr lang="ru-RU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544197" cy="29523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60220" cy="136245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99"/>
                </a:solidFill>
              </a:rPr>
              <a:t>К какой экологической группе по отношению к свету следует отнести  ель?</a:t>
            </a:r>
            <a:endParaRPr lang="ru-RU" sz="4400" dirty="0">
              <a:solidFill>
                <a:srgbClr val="FFFF99"/>
              </a:solidFill>
            </a:endParaRP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69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248000"/>
            <a:ext cx="2873620" cy="31914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5661248"/>
            <a:ext cx="1224136" cy="5271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5">
  <a:themeElements>
    <a:clrScheme name="Другая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00206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ир 3D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lenovList">
  <a:themeElements>
    <a:clrScheme name="">
      <a:dk1>
        <a:srgbClr val="5F5F5F"/>
      </a:dk1>
      <a:lt1>
        <a:srgbClr val="FFFFFF"/>
      </a:lt1>
      <a:dk2>
        <a:srgbClr val="5F5F5F"/>
      </a:dk2>
      <a:lt2>
        <a:srgbClr val="478E00"/>
      </a:lt2>
      <a:accent1>
        <a:srgbClr val="5EA400"/>
      </a:accent1>
      <a:accent2>
        <a:srgbClr val="92CC00"/>
      </a:accent2>
      <a:accent3>
        <a:srgbClr val="FFFFFF"/>
      </a:accent3>
      <a:accent4>
        <a:srgbClr val="505050"/>
      </a:accent4>
      <a:accent5>
        <a:srgbClr val="B6CFAA"/>
      </a:accent5>
      <a:accent6>
        <a:srgbClr val="84B900"/>
      </a:accent6>
      <a:hlink>
        <a:srgbClr val="B3E00B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1635</TotalTime>
  <Words>501</Words>
  <Application>Microsoft Office PowerPoint</Application>
  <PresentationFormat>Экран (4:3)</PresentationFormat>
  <Paragraphs>119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Тема5</vt:lpstr>
      <vt:lpstr>Мир 3D</vt:lpstr>
      <vt:lpstr>KlenovList</vt:lpstr>
      <vt:lpstr>Экология как наука. Экологические факторы</vt:lpstr>
      <vt:lpstr>      </vt:lpstr>
      <vt:lpstr>Презентация PowerPoint</vt:lpstr>
      <vt:lpstr>  </vt:lpstr>
      <vt:lpstr>  </vt:lpstr>
      <vt:lpstr>Игра «Кот в мешке» </vt:lpstr>
      <vt:lpstr>Какие лучи согревают живые организмы?</vt:lpstr>
      <vt:lpstr>На какие группы делят экологические факторы?</vt:lpstr>
      <vt:lpstr>К какой экологической группе по отношению к свету следует отнести  ель?</vt:lpstr>
      <vt:lpstr>Каково значение видимого света?</vt:lpstr>
      <vt:lpstr>Чем холоднокровные животные отличаются от теплокровных?</vt:lpstr>
      <vt:lpstr>Презентация PowerPoint</vt:lpstr>
      <vt:lpstr>Какой экологический фактор вызывает образование в коже витамина  D? Дайте развёрнутый ответ.</vt:lpstr>
      <vt:lpstr>Укажите приспособление верблюжьей колючки к недостатку влаги</vt:lpstr>
      <vt:lpstr>Как грызуны в пустыне приспосабливаются к недостатку влаги?</vt:lpstr>
      <vt:lpstr>Почему верблюд может долгое время обходиться без воды?</vt:lpstr>
      <vt:lpstr>Перечислите известные Вам абиотические факторы</vt:lpstr>
      <vt:lpstr>Почему данное изображение считают «экологическим»?</vt:lpstr>
      <vt:lpstr>Чем тенелюбивые растения отличаются от теневыносливых?</vt:lpstr>
      <vt:lpstr>К какой экологической группе по отношению к свету относятся растения открытых пространств: полей, лугов?</vt:lpstr>
      <vt:lpstr>Какой экологический фактор возник с появлением человечества?</vt:lpstr>
      <vt:lpstr>Что такое экология?</vt:lpstr>
      <vt:lpstr>Ссылки: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user</dc:creator>
  <cp:lastModifiedBy>user</cp:lastModifiedBy>
  <cp:revision>176</cp:revision>
  <dcterms:created xsi:type="dcterms:W3CDTF">2013-08-20T16:13:25Z</dcterms:created>
  <dcterms:modified xsi:type="dcterms:W3CDTF">2014-02-26T15:46:47Z</dcterms:modified>
</cp:coreProperties>
</file>