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8" d="100"/>
          <a:sy n="108" d="100"/>
        </p:scale>
        <p:origin x="-166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47C9B81F-C347-4BEF-BFDF-29C42F48304A}" type="datetimeFigureOut">
              <a:rPr lang="en-US" smtClean="0"/>
              <a:pPr/>
              <a:t>4/21/2015</a:t>
            </a:fld>
            <a:endParaRPr lang="en-US"/>
          </a:p>
        </p:txBody>
      </p:sp>
      <p:sp>
        <p:nvSpPr>
          <p:cNvPr id="19" name="Нижний колонтитул 18"/>
          <p:cNvSpPr>
            <a:spLocks noGrp="1"/>
          </p:cNvSpPr>
          <p:nvPr>
            <p:ph type="ftr" sz="quarter" idx="11"/>
          </p:nvPr>
        </p:nvSpPr>
        <p:spPr/>
        <p:txBody>
          <a:bodyPr/>
          <a:lstStyle/>
          <a:p>
            <a:endParaRPr kumimoji="0" lang="en-US"/>
          </a:p>
        </p:txBody>
      </p:sp>
      <p:sp>
        <p:nvSpPr>
          <p:cNvPr id="27" name="Номер слайда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4/21/2015</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4/21/2015</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4/21/2015</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7C9B81F-C347-4BEF-BFDF-29C42F48304A}" type="datetimeFigureOut">
              <a:rPr lang="en-US" smtClean="0"/>
              <a:pPr/>
              <a:t>4/21/2015</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7C9B81F-C347-4BEF-BFDF-29C42F48304A}" type="datetimeFigureOut">
              <a:rPr lang="en-US" smtClean="0"/>
              <a:pPr/>
              <a:t>4/21/2015</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7C9B81F-C347-4BEF-BFDF-29C42F48304A}" type="datetimeFigureOut">
              <a:rPr lang="en-US" smtClean="0"/>
              <a:pPr/>
              <a:t>4/21/2015</a:t>
            </a:fld>
            <a:endParaRPr lang="en-US"/>
          </a:p>
        </p:txBody>
      </p:sp>
      <p:sp>
        <p:nvSpPr>
          <p:cNvPr id="8" name="Нижний колонтитул 7"/>
          <p:cNvSpPr>
            <a:spLocks noGrp="1"/>
          </p:cNvSpPr>
          <p:nvPr>
            <p:ph type="ftr" sz="quarter" idx="11"/>
          </p:nvPr>
        </p:nvSpPr>
        <p:spPr/>
        <p:txBody>
          <a:bodyPr/>
          <a:lstStyle/>
          <a:p>
            <a:endParaRPr kumimoji="0" lang="en-US" dirty="0"/>
          </a:p>
        </p:txBody>
      </p:sp>
      <p:sp>
        <p:nvSpPr>
          <p:cNvPr id="9" name="Номер слайда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7C9B81F-C347-4BEF-BFDF-29C42F48304A}" type="datetimeFigureOut">
              <a:rPr lang="en-US" smtClean="0"/>
              <a:pPr/>
              <a:t>4/21/2015</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C9B81F-C347-4BEF-BFDF-29C42F48304A}" type="datetimeFigureOut">
              <a:rPr lang="en-US" smtClean="0"/>
              <a:pPr/>
              <a:t>4/21/2015</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7C9B81F-C347-4BEF-BFDF-29C42F48304A}" type="datetimeFigureOut">
              <a:rPr lang="en-US" smtClean="0"/>
              <a:pPr/>
              <a:t>4/21/2015</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7C9B81F-C347-4BEF-BFDF-29C42F48304A}" type="datetimeFigureOut">
              <a:rPr lang="en-US" smtClean="0"/>
              <a:pPr/>
              <a:t>4/21/2015</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4/21/2015</a:t>
            </a:fld>
            <a:endParaRPr lang="en-US" dirty="0">
              <a:solidFill>
                <a:schemeClr val="tx2">
                  <a:shade val="90000"/>
                </a:scheme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648" cy="4057664"/>
          </a:xfrm>
        </p:spPr>
        <p:txBody>
          <a:bodyPr>
            <a:normAutofit/>
          </a:bodyPr>
          <a:lstStyle/>
          <a:p>
            <a:pPr algn="ctr"/>
            <a:r>
              <a:rPr lang="ru-RU" sz="3600" b="0" dirty="0" smtClean="0">
                <a:effectLst/>
              </a:rPr>
              <a:t>Развитие  творческих способностей у детей                    </a:t>
            </a:r>
            <a:br>
              <a:rPr lang="ru-RU" sz="3600" b="0" dirty="0" smtClean="0">
                <a:effectLst/>
              </a:rPr>
            </a:br>
            <a:r>
              <a:rPr lang="ru-RU" sz="3600" b="0" dirty="0" smtClean="0">
                <a:effectLst/>
              </a:rPr>
              <a:t>       дошкольного возраста через использование</a:t>
            </a:r>
            <a:br>
              <a:rPr lang="ru-RU" sz="3600" b="0" dirty="0" smtClean="0">
                <a:effectLst/>
              </a:rPr>
            </a:br>
            <a:r>
              <a:rPr lang="ru-RU" sz="3600" b="0" dirty="0" smtClean="0">
                <a:effectLst/>
              </a:rPr>
              <a:t>          нетрадиционных техник рисования</a:t>
            </a:r>
            <a:r>
              <a:rPr lang="ru-RU" sz="2400" dirty="0" smtClean="0"/>
              <a:t/>
            </a:r>
            <a:br>
              <a:rPr lang="ru-RU" sz="2400" dirty="0" smtClean="0"/>
            </a:br>
            <a:endParaRPr lang="ru-RU" sz="2400" dirty="0"/>
          </a:p>
        </p:txBody>
      </p:sp>
      <p:sp>
        <p:nvSpPr>
          <p:cNvPr id="3" name="Подзаголовок 2"/>
          <p:cNvSpPr>
            <a:spLocks noGrp="1"/>
          </p:cNvSpPr>
          <p:nvPr>
            <p:ph type="subTitle" idx="1"/>
          </p:nvPr>
        </p:nvSpPr>
        <p:spPr>
          <a:xfrm flipH="1" flipV="1">
            <a:off x="8358214" y="5715014"/>
            <a:ext cx="75600" cy="45719"/>
          </a:xfrm>
        </p:spPr>
        <p:txBody>
          <a:bodyPr>
            <a:normAutofit fontScale="25000" lnSpcReduction="20000"/>
          </a:bodyPr>
          <a:lstStyle/>
          <a:p>
            <a:r>
              <a:rPr lang="ru-RU" sz="2000" dirty="0" smtClean="0"/>
              <a:t>  </a:t>
            </a:r>
            <a:endParaRPr lang="ru-RU"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214290"/>
            <a:ext cx="7851648" cy="1285884"/>
          </a:xfrm>
        </p:spPr>
        <p:txBody>
          <a:bodyPr>
            <a:normAutofit fontScale="90000"/>
          </a:bodyPr>
          <a:lstStyle/>
          <a:p>
            <a:r>
              <a:rPr lang="ru-RU" sz="3600" b="0" dirty="0" smtClean="0">
                <a:effectLst/>
              </a:rPr>
              <a:t>Наше творчество  с использованием печаток</a:t>
            </a:r>
            <a:r>
              <a:rPr lang="ru-RU" sz="1600" dirty="0" smtClean="0"/>
              <a:t/>
            </a:r>
            <a:br>
              <a:rPr lang="ru-RU" sz="1600" dirty="0" smtClean="0"/>
            </a:br>
            <a:endParaRPr lang="ru-RU" sz="1600" b="0" dirty="0">
              <a:effectLst/>
            </a:endParaRPr>
          </a:p>
        </p:txBody>
      </p:sp>
      <p:sp>
        <p:nvSpPr>
          <p:cNvPr id="3" name="Подзаголовок 2"/>
          <p:cNvSpPr>
            <a:spLocks noGrp="1"/>
          </p:cNvSpPr>
          <p:nvPr>
            <p:ph type="subTitle" idx="1"/>
          </p:nvPr>
        </p:nvSpPr>
        <p:spPr>
          <a:xfrm flipH="1" flipV="1">
            <a:off x="8388095" y="4981135"/>
            <a:ext cx="45719" cy="45719"/>
          </a:xfrm>
        </p:spPr>
        <p:txBody>
          <a:bodyPr>
            <a:normAutofit fontScale="25000" lnSpcReduction="20000"/>
          </a:bodyPr>
          <a:lstStyle/>
          <a:p>
            <a:r>
              <a:rPr lang="ru-RU" dirty="0" smtClean="0"/>
              <a:t> </a:t>
            </a:r>
            <a:endParaRPr lang="ru-RU" dirty="0"/>
          </a:p>
        </p:txBody>
      </p:sp>
      <p:sp>
        <p:nvSpPr>
          <p:cNvPr id="4102" name="Rectangle 6"/>
          <p:cNvSpPr>
            <a:spLocks noChangeArrowheads="1"/>
          </p:cNvSpPr>
          <p:nvPr/>
        </p:nvSpPr>
        <p:spPr bwMode="auto">
          <a:xfrm>
            <a:off x="0" y="0"/>
            <a:ext cx="23436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Прямоугольник 9"/>
          <p:cNvSpPr/>
          <p:nvPr/>
        </p:nvSpPr>
        <p:spPr>
          <a:xfrm>
            <a:off x="4764088" y="1461820"/>
            <a:ext cx="3808440" cy="2677656"/>
          </a:xfrm>
          <a:prstGeom prst="rect">
            <a:avLst/>
          </a:prstGeom>
        </p:spPr>
        <p:txBody>
          <a:bodyPr wrap="square">
            <a:spAutoFit/>
          </a:bodyPr>
          <a:lstStyle/>
          <a:p>
            <a:pPr lvl="0" algn="ctr" fontAlgn="base">
              <a:spcBef>
                <a:spcPct val="0"/>
              </a:spcBef>
              <a:spcAft>
                <a:spcPct val="0"/>
              </a:spcAft>
            </a:pPr>
            <a:r>
              <a:rPr lang="ru-RU" sz="1400" b="1" dirty="0" smtClean="0">
                <a:solidFill>
                  <a:prstClr val="white"/>
                </a:solidFill>
                <a:latin typeface="Arial" pitchFamily="34" charset="0"/>
                <a:ea typeface="Times New Roman" pitchFamily="18" charset="0"/>
                <a:cs typeface="Arial" pitchFamily="34" charset="0"/>
              </a:rPr>
              <a:t>« </a:t>
            </a:r>
            <a:r>
              <a:rPr lang="ru-RU" b="1" dirty="0" smtClean="0">
                <a:solidFill>
                  <a:prstClr val="white"/>
                </a:solidFill>
                <a:latin typeface="Arial" pitchFamily="34" charset="0"/>
                <a:ea typeface="Times New Roman" pitchFamily="18" charset="0"/>
                <a:cs typeface="Arial" pitchFamily="34" charset="0"/>
              </a:rPr>
              <a:t>Лесные жители»</a:t>
            </a:r>
            <a:endParaRPr lang="ru-RU" sz="600" dirty="0" smtClean="0">
              <a:solidFill>
                <a:prstClr val="white"/>
              </a:solidFill>
              <a:latin typeface="Arial" pitchFamily="34" charset="0"/>
              <a:cs typeface="Arial" pitchFamily="34" charset="0"/>
            </a:endParaRPr>
          </a:p>
          <a:p>
            <a:pPr lvl="0" algn="ctr" eaLnBrk="0" fontAlgn="base" hangingPunct="0">
              <a:spcBef>
                <a:spcPct val="0"/>
              </a:spcBef>
              <a:spcAft>
                <a:spcPct val="0"/>
              </a:spcAft>
            </a:pPr>
            <a:r>
              <a:rPr lang="ru-RU" sz="1200" dirty="0" smtClean="0">
                <a:solidFill>
                  <a:prstClr val="white"/>
                </a:solidFill>
                <a:latin typeface="Arial" pitchFamily="34" charset="0"/>
                <a:ea typeface="Times New Roman" pitchFamily="18" charset="0"/>
                <a:cs typeface="Arial" pitchFamily="34" charset="0"/>
              </a:rPr>
              <a:t>Рисунок выполнен с помощью поролоновых печаток.  </a:t>
            </a:r>
            <a:endParaRPr lang="ru-RU" sz="600" dirty="0" smtClean="0">
              <a:solidFill>
                <a:prstClr val="white"/>
              </a:solidFill>
              <a:latin typeface="Arial" pitchFamily="34" charset="0"/>
              <a:cs typeface="Arial" pitchFamily="34" charset="0"/>
            </a:endParaRPr>
          </a:p>
          <a:p>
            <a:pPr lvl="0" algn="ctr" eaLnBrk="0" fontAlgn="base" hangingPunct="0">
              <a:spcBef>
                <a:spcPct val="0"/>
              </a:spcBef>
              <a:spcAft>
                <a:spcPct val="0"/>
              </a:spcAft>
            </a:pPr>
            <a:r>
              <a:rPr lang="ru-RU" sz="1200" dirty="0" smtClean="0">
                <a:solidFill>
                  <a:prstClr val="white"/>
                </a:solidFill>
                <a:latin typeface="Arial" pitchFamily="34" charset="0"/>
                <a:ea typeface="Times New Roman" pitchFamily="18" charset="0"/>
                <a:cs typeface="Arial" pitchFamily="34" charset="0"/>
              </a:rPr>
              <a:t>Советую сделать из поролона самые разные  маленькие </a:t>
            </a:r>
            <a:endParaRPr lang="ru-RU" sz="600" dirty="0" smtClean="0">
              <a:solidFill>
                <a:prstClr val="white"/>
              </a:solidFill>
              <a:latin typeface="Arial" pitchFamily="34" charset="0"/>
              <a:cs typeface="Arial" pitchFamily="34" charset="0"/>
            </a:endParaRPr>
          </a:p>
          <a:p>
            <a:pPr lvl="0" algn="ctr" eaLnBrk="0" fontAlgn="base" hangingPunct="0">
              <a:spcBef>
                <a:spcPct val="0"/>
              </a:spcBef>
              <a:spcAft>
                <a:spcPct val="0"/>
              </a:spcAft>
            </a:pPr>
            <a:r>
              <a:rPr lang="ru-RU" sz="1200" dirty="0" smtClean="0">
                <a:solidFill>
                  <a:prstClr val="white"/>
                </a:solidFill>
                <a:latin typeface="Arial" pitchFamily="34" charset="0"/>
                <a:ea typeface="Times New Roman" pitchFamily="18" charset="0"/>
                <a:cs typeface="Arial" pitchFamily="34" charset="0"/>
              </a:rPr>
              <a:t>геометрические фигурки, а затем прикрепить их тонкой</a:t>
            </a:r>
            <a:endParaRPr lang="ru-RU" sz="600" dirty="0" smtClean="0">
              <a:solidFill>
                <a:prstClr val="white"/>
              </a:solidFill>
              <a:latin typeface="Arial" pitchFamily="34" charset="0"/>
              <a:cs typeface="Arial" pitchFamily="34" charset="0"/>
            </a:endParaRPr>
          </a:p>
          <a:p>
            <a:pPr lvl="0" algn="ctr" eaLnBrk="0" fontAlgn="base" hangingPunct="0">
              <a:spcBef>
                <a:spcPct val="0"/>
              </a:spcBef>
              <a:spcAft>
                <a:spcPct val="0"/>
              </a:spcAft>
            </a:pPr>
            <a:r>
              <a:rPr lang="ru-RU" sz="1200" dirty="0" smtClean="0">
                <a:solidFill>
                  <a:prstClr val="white"/>
                </a:solidFill>
                <a:latin typeface="Arial" pitchFamily="34" charset="0"/>
                <a:ea typeface="Times New Roman" pitchFamily="18" charset="0"/>
                <a:cs typeface="Arial" pitchFamily="34" charset="0"/>
              </a:rPr>
              <a:t>проволокой к палочке или карандашу (не заточенному).</a:t>
            </a:r>
            <a:endParaRPr lang="ru-RU" sz="600" dirty="0" smtClean="0">
              <a:solidFill>
                <a:prstClr val="white"/>
              </a:solidFill>
              <a:latin typeface="Arial" pitchFamily="34" charset="0"/>
              <a:cs typeface="Arial" pitchFamily="34" charset="0"/>
            </a:endParaRPr>
          </a:p>
          <a:p>
            <a:pPr lvl="0" algn="ctr" eaLnBrk="0" fontAlgn="base" hangingPunct="0">
              <a:spcBef>
                <a:spcPct val="0"/>
              </a:spcBef>
              <a:spcAft>
                <a:spcPct val="0"/>
              </a:spcAft>
            </a:pPr>
            <a:r>
              <a:rPr lang="ru-RU" sz="1200" dirty="0" smtClean="0">
                <a:solidFill>
                  <a:prstClr val="white"/>
                </a:solidFill>
                <a:latin typeface="Arial" pitchFamily="34" charset="0"/>
                <a:ea typeface="Times New Roman" pitchFamily="18" charset="0"/>
                <a:cs typeface="Arial" pitchFamily="34" charset="0"/>
              </a:rPr>
              <a:t> Теперь его можно обмакнуть в краску и методом штампов нарисовать ёлочку.</a:t>
            </a:r>
            <a:endParaRPr lang="ru-RU" sz="600" dirty="0" smtClean="0">
              <a:solidFill>
                <a:prstClr val="white"/>
              </a:solidFill>
              <a:latin typeface="Arial" pitchFamily="34" charset="0"/>
              <a:cs typeface="Arial" pitchFamily="34" charset="0"/>
            </a:endParaRPr>
          </a:p>
          <a:p>
            <a:pPr lvl="0" algn="ctr" eaLnBrk="0" fontAlgn="base" hangingPunct="0">
              <a:spcBef>
                <a:spcPct val="0"/>
              </a:spcBef>
              <a:spcAft>
                <a:spcPct val="0"/>
              </a:spcAft>
            </a:pPr>
            <a:r>
              <a:rPr lang="ru-RU" sz="1200" dirty="0" smtClean="0">
                <a:solidFill>
                  <a:prstClr val="white"/>
                </a:solidFill>
                <a:latin typeface="Arial" pitchFamily="34" charset="0"/>
                <a:ea typeface="Times New Roman" pitchFamily="18" charset="0"/>
                <a:cs typeface="Arial" pitchFamily="34" charset="0"/>
              </a:rPr>
              <a:t> Ёжик нарисован печаткой – кубиком в упаковочной плёнке.                                                                </a:t>
            </a:r>
            <a:r>
              <a:rPr lang="ru-RU" b="1" dirty="0" smtClean="0">
                <a:solidFill>
                  <a:srgbClr val="000000"/>
                </a:solidFill>
                <a:latin typeface="Arial" pitchFamily="34" charset="0"/>
                <a:ea typeface="Times New Roman" pitchFamily="18" charset="0"/>
                <a:cs typeface="Arial" pitchFamily="34" charset="0"/>
              </a:rPr>
              <a:t> </a:t>
            </a:r>
            <a:endParaRPr lang="ru-RU" dirty="0" smtClean="0">
              <a:solidFill>
                <a:prstClr val="white"/>
              </a:solidFill>
              <a:latin typeface="Arial" pitchFamily="34" charset="0"/>
              <a:cs typeface="Arial" pitchFamily="34" charset="0"/>
            </a:endParaRPr>
          </a:p>
        </p:txBody>
      </p:sp>
      <p:sp>
        <p:nvSpPr>
          <p:cNvPr id="11" name="Прямоугольник 10"/>
          <p:cNvSpPr/>
          <p:nvPr/>
        </p:nvSpPr>
        <p:spPr>
          <a:xfrm>
            <a:off x="3954587" y="3244334"/>
            <a:ext cx="239168" cy="369332"/>
          </a:xfrm>
          <a:prstGeom prst="rect">
            <a:avLst/>
          </a:prstGeom>
        </p:spPr>
        <p:txBody>
          <a:bodyPr wrap="none">
            <a:spAutoFit/>
          </a:bodyPr>
          <a:lstStyle/>
          <a:p>
            <a:r>
              <a:rPr lang="ru-RU" b="1" dirty="0" smtClean="0"/>
              <a:t> </a:t>
            </a:r>
            <a:endParaRPr lang="ru-RU" dirty="0"/>
          </a:p>
        </p:txBody>
      </p:sp>
      <p:sp>
        <p:nvSpPr>
          <p:cNvPr id="12" name="Прямоугольник 11"/>
          <p:cNvSpPr/>
          <p:nvPr/>
        </p:nvSpPr>
        <p:spPr>
          <a:xfrm>
            <a:off x="3357554" y="1785926"/>
            <a:ext cx="239168" cy="369332"/>
          </a:xfrm>
          <a:prstGeom prst="rect">
            <a:avLst/>
          </a:prstGeom>
        </p:spPr>
        <p:txBody>
          <a:bodyPr wrap="none">
            <a:spAutoFit/>
          </a:bodyPr>
          <a:lstStyle/>
          <a:p>
            <a:r>
              <a:rPr lang="ru-RU" b="1" dirty="0" smtClean="0">
                <a:solidFill>
                  <a:prstClr val="white"/>
                </a:solidFill>
              </a:rPr>
              <a:t> </a:t>
            </a:r>
            <a:endParaRPr lang="ru-RU" dirty="0"/>
          </a:p>
        </p:txBody>
      </p:sp>
      <p:sp>
        <p:nvSpPr>
          <p:cNvPr id="13" name="Прямоугольник 12"/>
          <p:cNvSpPr/>
          <p:nvPr/>
        </p:nvSpPr>
        <p:spPr>
          <a:xfrm>
            <a:off x="1428729" y="1486972"/>
            <a:ext cx="1285884" cy="369332"/>
          </a:xfrm>
          <a:prstGeom prst="rect">
            <a:avLst/>
          </a:prstGeom>
        </p:spPr>
        <p:txBody>
          <a:bodyPr wrap="square">
            <a:spAutoFit/>
          </a:bodyPr>
          <a:lstStyle/>
          <a:p>
            <a:pPr lvl="0"/>
            <a:r>
              <a:rPr lang="ru-RU" b="1" dirty="0" smtClean="0">
                <a:solidFill>
                  <a:prstClr val="white"/>
                </a:solidFill>
                <a:latin typeface="Arial" pitchFamily="34" charset="0"/>
                <a:cs typeface="Arial" pitchFamily="34" charset="0"/>
              </a:rPr>
              <a:t>«</a:t>
            </a:r>
            <a:r>
              <a:rPr lang="ru-RU" b="1" dirty="0" smtClean="0">
                <a:solidFill>
                  <a:prstClr val="white"/>
                </a:solidFill>
                <a:latin typeface="Arial" pitchFamily="34" charset="0"/>
                <a:cs typeface="Arial" pitchFamily="34" charset="0"/>
              </a:rPr>
              <a:t>Уточки»</a:t>
            </a:r>
            <a:endParaRPr lang="ru-RU" dirty="0">
              <a:solidFill>
                <a:prstClr val="white"/>
              </a:solidFill>
              <a:latin typeface="Arial" pitchFamily="34" charset="0"/>
              <a:cs typeface="Arial" pitchFamily="34" charset="0"/>
            </a:endParaRPr>
          </a:p>
        </p:txBody>
      </p:sp>
      <p:sp>
        <p:nvSpPr>
          <p:cNvPr id="4103" name="Rectangle 7"/>
          <p:cNvSpPr>
            <a:spLocks noChangeArrowheads="1"/>
          </p:cNvSpPr>
          <p:nvPr/>
        </p:nvSpPr>
        <p:spPr bwMode="auto">
          <a:xfrm>
            <a:off x="0" y="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Прямоугольник 14"/>
          <p:cNvSpPr/>
          <p:nvPr/>
        </p:nvSpPr>
        <p:spPr>
          <a:xfrm>
            <a:off x="642910" y="1928802"/>
            <a:ext cx="3286148" cy="1384995"/>
          </a:xfrm>
          <a:prstGeom prst="rect">
            <a:avLst/>
          </a:prstGeom>
        </p:spPr>
        <p:txBody>
          <a:bodyPr wrap="square">
            <a:spAutoFit/>
          </a:bodyPr>
          <a:lstStyle/>
          <a:p>
            <a:pPr lvl="0" algn="ctr" fontAlgn="base">
              <a:spcBef>
                <a:spcPct val="0"/>
              </a:spcBef>
              <a:spcAft>
                <a:spcPct val="0"/>
              </a:spcAft>
            </a:pPr>
            <a:r>
              <a:rPr lang="ru-RU" sz="1200" dirty="0" smtClean="0">
                <a:latin typeface="Arial" pitchFamily="34" charset="0"/>
                <a:ea typeface="Times New Roman" pitchFamily="18" charset="0"/>
                <a:cs typeface="Arial" pitchFamily="34" charset="0"/>
              </a:rPr>
              <a:t>Здесь тоже используются поролоновые штампы.</a:t>
            </a:r>
            <a:endParaRPr lang="ru-RU" sz="600" dirty="0" smtClean="0">
              <a:latin typeface="Arial" pitchFamily="34" charset="0"/>
              <a:cs typeface="Arial" pitchFamily="34" charset="0"/>
            </a:endParaRPr>
          </a:p>
          <a:p>
            <a:pPr lvl="0" algn="ctr" eaLnBrk="0" fontAlgn="base" hangingPunct="0">
              <a:spcBef>
                <a:spcPct val="0"/>
              </a:spcBef>
              <a:spcAft>
                <a:spcPct val="0"/>
              </a:spcAft>
            </a:pPr>
            <a:r>
              <a:rPr lang="ru-RU" sz="1200" dirty="0" smtClean="0">
                <a:latin typeface="Arial" pitchFamily="34" charset="0"/>
                <a:ea typeface="Times New Roman" pitchFamily="18" charset="0"/>
                <a:cs typeface="Arial" pitchFamily="34" charset="0"/>
              </a:rPr>
              <a:t>Рисуется  на поролоне   контур уточки и утят, затем</a:t>
            </a:r>
            <a:endParaRPr lang="ru-RU" sz="600" dirty="0" smtClean="0">
              <a:latin typeface="Arial" pitchFamily="34" charset="0"/>
              <a:cs typeface="Arial" pitchFamily="34" charset="0"/>
            </a:endParaRPr>
          </a:p>
          <a:p>
            <a:pPr lvl="0" algn="ctr" eaLnBrk="0" fontAlgn="base" hangingPunct="0">
              <a:spcBef>
                <a:spcPct val="0"/>
              </a:spcBef>
              <a:spcAft>
                <a:spcPct val="0"/>
              </a:spcAft>
            </a:pPr>
            <a:r>
              <a:rPr lang="ru-RU" sz="1200" dirty="0" smtClean="0">
                <a:latin typeface="Arial" pitchFamily="34" charset="0"/>
                <a:ea typeface="Times New Roman" pitchFamily="18" charset="0"/>
                <a:cs typeface="Arial" pitchFamily="34" charset="0"/>
              </a:rPr>
              <a:t>                                                                                          Вырезается и приклеивается пустой баночке из под питьевого йогурта</a:t>
            </a:r>
            <a:endParaRPr lang="ru-RU" dirty="0"/>
          </a:p>
        </p:txBody>
      </p:sp>
      <p:pic>
        <p:nvPicPr>
          <p:cNvPr id="4104" name="Рисунок 28" descr="PC030042"/>
          <p:cNvPicPr>
            <a:picLocks noChangeAspect="1" noChangeArrowheads="1"/>
          </p:cNvPicPr>
          <p:nvPr/>
        </p:nvPicPr>
        <p:blipFill>
          <a:blip r:embed="rId2" cstate="print"/>
          <a:srcRect/>
          <a:stretch>
            <a:fillRect/>
          </a:stretch>
        </p:blipFill>
        <p:spPr bwMode="auto">
          <a:xfrm>
            <a:off x="4786314" y="4071942"/>
            <a:ext cx="4065588" cy="2643206"/>
          </a:xfrm>
          <a:prstGeom prst="rect">
            <a:avLst/>
          </a:prstGeom>
          <a:noFill/>
          <a:ln w="9525">
            <a:noFill/>
            <a:miter lim="800000"/>
            <a:headEnd/>
            <a:tailEnd/>
          </a:ln>
        </p:spPr>
      </p:pic>
      <p:pic>
        <p:nvPicPr>
          <p:cNvPr id="4105" name="Рисунок 29" descr="PC030043"/>
          <p:cNvPicPr>
            <a:picLocks noChangeAspect="1" noChangeArrowheads="1"/>
          </p:cNvPicPr>
          <p:nvPr/>
        </p:nvPicPr>
        <p:blipFill>
          <a:blip r:embed="rId3" cstate="print"/>
          <a:srcRect/>
          <a:stretch>
            <a:fillRect/>
          </a:stretch>
        </p:blipFill>
        <p:spPr bwMode="auto">
          <a:xfrm>
            <a:off x="714348" y="3500438"/>
            <a:ext cx="3514725" cy="325596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flipH="1" flipV="1">
            <a:off x="8385047" y="5429263"/>
            <a:ext cx="45719" cy="45719"/>
          </a:xfrm>
        </p:spPr>
        <p:txBody>
          <a:bodyPr>
            <a:normAutofit fontScale="90000"/>
          </a:bodyPr>
          <a:lstStyle/>
          <a:p>
            <a:r>
              <a:rPr lang="ru-RU" sz="1600" dirty="0" smtClean="0"/>
              <a:t>  </a:t>
            </a:r>
            <a:endParaRPr lang="ru-RU" sz="1600" dirty="0"/>
          </a:p>
        </p:txBody>
      </p:sp>
      <p:sp>
        <p:nvSpPr>
          <p:cNvPr id="3" name="Подзаголовок 2"/>
          <p:cNvSpPr>
            <a:spLocks noGrp="1"/>
          </p:cNvSpPr>
          <p:nvPr>
            <p:ph type="subTitle" idx="1"/>
          </p:nvPr>
        </p:nvSpPr>
        <p:spPr>
          <a:xfrm>
            <a:off x="500034" y="214290"/>
            <a:ext cx="8429684" cy="6429420"/>
          </a:xfrm>
        </p:spPr>
        <p:txBody>
          <a:bodyPr>
            <a:noAutofit/>
          </a:bodyPr>
          <a:lstStyle/>
          <a:p>
            <a:pPr algn="just"/>
            <a:r>
              <a:rPr lang="ru-RU" sz="1400" dirty="0" smtClean="0"/>
              <a:t>Л</a:t>
            </a:r>
            <a:r>
              <a:rPr lang="ru-RU" sz="1400" dirty="0" smtClean="0"/>
              <a:t>ето </a:t>
            </a:r>
            <a:r>
              <a:rPr lang="ru-RU" sz="1400" dirty="0" smtClean="0"/>
              <a:t>прекрасная пора и любимое время года беззаботного детства. Вокруг множество красок, разнообразие звуков. И столько вокруг удивительного и неизведанного. Всё хочется рассмотреть поближе, а ещё лучше потрогать руками! В летний период в детском саду увеличивается время прогулок  и дети имеют возможность наблюдать за изменениями в природе (распускаются листья, расцветают цветы, растёт и зеленеет трава, солнце светит ярко и греет, идёт дождь…) Летом  у детей больше возможности фантазировать и мечтать и воплощать свои идеи на бумаге. Как говорил В. А. Сухомлинский: “Истоки способностей и дарования детей на кончиках пальцев. От пальцев, образно говоря, идут тончайшие нити-ручейки, которые питает источник творческой мысли. Дети с самого раннего возраста  пытаются отразить свои впечатления об окружающем мире в своём изобразительном творчестве. Рисование нетрадиционными способами, увлекательная, завораживающая деятельность, которая удивляет и восхищает детей. Важную роль в развитии ребёнка играет развивающая среда. Поэтому при организации предметно - развивающей среды надо учитывать, чтобы содержание носило развивающий характер, и было направлено на развитие творчества каждого ребёнка в соответствии с его индивидуальными возможностями, доступным и соответствующим возрастным особенностям детей. Сколько дома ненужных интересных вещей (зубная щётка, расчески, поролон, пробки, пенопласт, катушка ниток, прищепки </a:t>
            </a:r>
            <a:r>
              <a:rPr lang="ru-RU" sz="1400" dirty="0" err="1" smtClean="0"/>
              <a:t>и.т.д</a:t>
            </a:r>
            <a:r>
              <a:rPr lang="ru-RU" sz="1400" dirty="0" smtClean="0"/>
              <a:t>). Вышли погулять,  присмотритесь - сколько тут интересного: палочки, шишки, листочки, камушки, семена растений, пух одуванчика, тополя. Всеми этими предметами обогатили уголок продуктивной деятельности. Необычные материалы и оригинальные техники привлекают детей тем, что здесь не присутствует слово «Нельзя» можно рисовать, чем хочешь и как хочешь и даже можно придумать свою необычную технику. Дети ощущают незабываемые, положительные эмоции, а по эмоциям можно судить о настроении ребёнка, о том, что его радует, что его огорчает.  Совместная деятельность превращается в созидательный творческий процесс педагога и детей при помощи разнообразного изобразительного материала, который проходит те же стадии, что и творческий процесс художника.  У детей  формируется устойчивый интерес к изобразительной деятельности. Существует много техник нетрадиционного рисования, их необычность состоит в том, что они позволяют детям быстро достичь желаемого результата. Например, какому ребёнку будет неинтересно рисовать пальчиками, делать рисунок собственной ладошкой, ставить на бумаге кляксы и получать забавный рисунок. </a:t>
            </a:r>
            <a:endParaRPr lang="ru-RU"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357166"/>
            <a:ext cx="7851648" cy="3500462"/>
          </a:xfrm>
        </p:spPr>
        <p:txBody>
          <a:bodyPr>
            <a:normAutofit/>
          </a:bodyPr>
          <a:lstStyle/>
          <a:p>
            <a:pPr algn="l"/>
            <a:r>
              <a:rPr lang="ru-RU" sz="1800" b="0" dirty="0" smtClean="0">
                <a:solidFill>
                  <a:schemeClr val="tx1"/>
                </a:solidFill>
              </a:rPr>
              <a:t>Изобразительная деятельность с применением нетрадиционных материалов и техник способствует развитию у ребёнка: </a:t>
            </a:r>
            <a:br>
              <a:rPr lang="ru-RU" sz="1800" b="0" dirty="0" smtClean="0">
                <a:solidFill>
                  <a:schemeClr val="tx1"/>
                </a:solidFill>
              </a:rPr>
            </a:br>
            <a:r>
              <a:rPr lang="ru-RU" sz="1800" b="0" dirty="0" smtClean="0">
                <a:solidFill>
                  <a:schemeClr val="tx1"/>
                </a:solidFill>
              </a:rPr>
              <a:t>1. Мелкой </a:t>
            </a:r>
            <a:r>
              <a:rPr lang="ru-RU" sz="1800" b="0" dirty="0" smtClean="0">
                <a:solidFill>
                  <a:schemeClr val="tx1"/>
                </a:solidFill>
              </a:rPr>
              <a:t>моторики рук и тактильного восприятия;</a:t>
            </a:r>
            <a:br>
              <a:rPr lang="ru-RU" sz="1800" b="0" dirty="0" smtClean="0">
                <a:solidFill>
                  <a:schemeClr val="tx1"/>
                </a:solidFill>
              </a:rPr>
            </a:br>
            <a:r>
              <a:rPr lang="ru-RU" sz="1800" b="0" dirty="0" smtClean="0">
                <a:solidFill>
                  <a:schemeClr val="tx1"/>
                </a:solidFill>
              </a:rPr>
              <a:t>2. Пространственной </a:t>
            </a:r>
            <a:r>
              <a:rPr lang="ru-RU" sz="1800" b="0" dirty="0" smtClean="0">
                <a:solidFill>
                  <a:schemeClr val="tx1"/>
                </a:solidFill>
              </a:rPr>
              <a:t>ориентировки на листе бумаги, глазомера и зрительного восприятия;</a:t>
            </a:r>
            <a:br>
              <a:rPr lang="ru-RU" sz="1800" b="0" dirty="0" smtClean="0">
                <a:solidFill>
                  <a:schemeClr val="tx1"/>
                </a:solidFill>
              </a:rPr>
            </a:br>
            <a:r>
              <a:rPr lang="ru-RU" sz="1800" b="0" dirty="0" smtClean="0">
                <a:solidFill>
                  <a:schemeClr val="tx1"/>
                </a:solidFill>
              </a:rPr>
              <a:t>3. Внимания </a:t>
            </a:r>
            <a:r>
              <a:rPr lang="ru-RU" sz="1800" b="0" dirty="0" smtClean="0">
                <a:solidFill>
                  <a:schemeClr val="tx1"/>
                </a:solidFill>
              </a:rPr>
              <a:t>и усидчивости;</a:t>
            </a:r>
            <a:br>
              <a:rPr lang="ru-RU" sz="1800" b="0" dirty="0" smtClean="0">
                <a:solidFill>
                  <a:schemeClr val="tx1"/>
                </a:solidFill>
              </a:rPr>
            </a:br>
            <a:r>
              <a:rPr lang="ru-RU" sz="1800" b="0" dirty="0" smtClean="0">
                <a:solidFill>
                  <a:schemeClr val="tx1"/>
                </a:solidFill>
              </a:rPr>
              <a:t>4. Мышления</a:t>
            </a:r>
            <a:r>
              <a:rPr lang="ru-RU" sz="1800" b="0" dirty="0" smtClean="0">
                <a:solidFill>
                  <a:schemeClr val="tx1"/>
                </a:solidFill>
              </a:rPr>
              <a:t>;</a:t>
            </a:r>
            <a:br>
              <a:rPr lang="ru-RU" sz="1800" b="0" dirty="0" smtClean="0">
                <a:solidFill>
                  <a:schemeClr val="tx1"/>
                </a:solidFill>
              </a:rPr>
            </a:br>
            <a:r>
              <a:rPr lang="ru-RU" sz="1800" b="0" dirty="0" smtClean="0">
                <a:solidFill>
                  <a:schemeClr val="tx1"/>
                </a:solidFill>
              </a:rPr>
              <a:t>5. Изобразительных </a:t>
            </a:r>
            <a:r>
              <a:rPr lang="ru-RU" sz="1800" b="0" dirty="0" smtClean="0">
                <a:solidFill>
                  <a:schemeClr val="tx1"/>
                </a:solidFill>
              </a:rPr>
              <a:t>навыков и умений, наблюдательности, эстетического восприятия, эмоциональной отзывчивости;</a:t>
            </a:r>
            <a:br>
              <a:rPr lang="ru-RU" sz="1800" b="0" dirty="0" smtClean="0">
                <a:solidFill>
                  <a:schemeClr val="tx1"/>
                </a:solidFill>
              </a:rPr>
            </a:br>
            <a:r>
              <a:rPr lang="ru-RU" sz="1800" b="0" dirty="0" smtClean="0">
                <a:solidFill>
                  <a:schemeClr val="tx1"/>
                </a:solidFill>
              </a:rPr>
              <a:t>6. Кроме </a:t>
            </a:r>
            <a:r>
              <a:rPr lang="ru-RU" sz="1800" b="0" dirty="0" smtClean="0">
                <a:solidFill>
                  <a:schemeClr val="tx1"/>
                </a:solidFill>
              </a:rPr>
              <a:t>того, в процессе этой деятельности у дошкольника формируются навыки контроля и самоконтроля.</a:t>
            </a:r>
            <a:r>
              <a:rPr lang="ru-RU" sz="1600" b="0" dirty="0" smtClean="0"/>
              <a:t/>
            </a:r>
            <a:br>
              <a:rPr lang="ru-RU" sz="1600" b="0" dirty="0" smtClean="0"/>
            </a:br>
            <a:endParaRPr lang="ru-RU" sz="1600" b="0" dirty="0"/>
          </a:p>
        </p:txBody>
      </p:sp>
      <p:sp>
        <p:nvSpPr>
          <p:cNvPr id="3" name="Подзаголовок 2"/>
          <p:cNvSpPr>
            <a:spLocks noGrp="1"/>
          </p:cNvSpPr>
          <p:nvPr>
            <p:ph type="subTitle" idx="1"/>
          </p:nvPr>
        </p:nvSpPr>
        <p:spPr>
          <a:xfrm>
            <a:off x="8342376" y="4929198"/>
            <a:ext cx="45719" cy="51938"/>
          </a:xfrm>
        </p:spPr>
        <p:txBody>
          <a:bodyPr>
            <a:normAutofit fontScale="25000" lnSpcReduction="20000"/>
          </a:bodyPr>
          <a:lstStyle/>
          <a:p>
            <a:r>
              <a:rPr lang="ru-RU" dirty="0" smtClean="0"/>
              <a:t> </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357166"/>
            <a:ext cx="7851648" cy="1928826"/>
          </a:xfrm>
        </p:spPr>
        <p:txBody>
          <a:bodyPr>
            <a:normAutofit/>
          </a:bodyPr>
          <a:lstStyle/>
          <a:p>
            <a:pPr algn="l"/>
            <a:r>
              <a:rPr lang="ru-RU" sz="1600" b="0" u="sng" dirty="0" smtClean="0">
                <a:solidFill>
                  <a:schemeClr val="tx1"/>
                </a:solidFill>
                <a:effectLst/>
              </a:rPr>
              <a:t>Этап первый: изготовление печаток</a:t>
            </a:r>
            <a:r>
              <a:rPr lang="ru-RU" sz="1600" b="0" dirty="0" smtClean="0">
                <a:solidFill>
                  <a:schemeClr val="tx1"/>
                </a:solidFill>
                <a:effectLst/>
              </a:rPr>
              <a:t/>
            </a:r>
            <a:br>
              <a:rPr lang="ru-RU" sz="1600" b="0" dirty="0" smtClean="0">
                <a:solidFill>
                  <a:schemeClr val="tx1"/>
                </a:solidFill>
                <a:effectLst/>
              </a:rPr>
            </a:br>
            <a:r>
              <a:rPr lang="ru-RU" sz="1600" b="0" dirty="0" smtClean="0">
                <a:solidFill>
                  <a:schemeClr val="tx1"/>
                </a:solidFill>
                <a:effectLst/>
              </a:rPr>
              <a:t>Понадобится вот такой бросовый материал : катушки из-под скотча, строительные кубики, пенопласт, пластиковые бутылочки, баночки из-под йогурта, колпачки от фломастеров, упаковочная плёнка, зубные щётки, губки, сетка упаковочная, нитки шерстяные или шпагат, прищепки, тампоны поролоновые и т.д</a:t>
            </a:r>
            <a:r>
              <a:rPr lang="ru-RU" sz="1600" dirty="0" smtClean="0">
                <a:solidFill>
                  <a:schemeClr val="tx1"/>
                </a:solidFill>
              </a:rPr>
              <a:t>. </a:t>
            </a:r>
            <a:r>
              <a:rPr lang="ru-RU" sz="1600" dirty="0" smtClean="0"/>
              <a:t/>
            </a:r>
            <a:br>
              <a:rPr lang="ru-RU" sz="1600" dirty="0" smtClean="0"/>
            </a:br>
            <a:endParaRPr lang="ru-RU" sz="1600" b="0" dirty="0">
              <a:effectLst/>
            </a:endParaRPr>
          </a:p>
        </p:txBody>
      </p:sp>
      <p:sp>
        <p:nvSpPr>
          <p:cNvPr id="3" name="Подзаголовок 2"/>
          <p:cNvSpPr>
            <a:spLocks noGrp="1"/>
          </p:cNvSpPr>
          <p:nvPr>
            <p:ph type="subTitle" idx="1"/>
          </p:nvPr>
        </p:nvSpPr>
        <p:spPr>
          <a:xfrm>
            <a:off x="8342376" y="4929198"/>
            <a:ext cx="45719" cy="51938"/>
          </a:xfrm>
        </p:spPr>
        <p:txBody>
          <a:bodyPr>
            <a:normAutofit fontScale="25000" lnSpcReduction="20000"/>
          </a:bodyPr>
          <a:lstStyle/>
          <a:p>
            <a:r>
              <a:rPr lang="ru-RU" dirty="0" smtClean="0"/>
              <a:t> </a:t>
            </a:r>
            <a:endParaRPr lang="ru-RU" dirty="0"/>
          </a:p>
        </p:txBody>
      </p:sp>
      <p:pic>
        <p:nvPicPr>
          <p:cNvPr id="1026" name="Рисунок 1" descr="PB230089"/>
          <p:cNvPicPr>
            <a:picLocks noChangeAspect="1" noChangeArrowheads="1"/>
          </p:cNvPicPr>
          <p:nvPr/>
        </p:nvPicPr>
        <p:blipFill>
          <a:blip r:embed="rId2" cstate="print"/>
          <a:srcRect/>
          <a:stretch>
            <a:fillRect/>
          </a:stretch>
        </p:blipFill>
        <p:spPr bwMode="auto">
          <a:xfrm>
            <a:off x="1714480" y="2786058"/>
            <a:ext cx="5786478" cy="371477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428604"/>
            <a:ext cx="7851648" cy="2071702"/>
          </a:xfrm>
        </p:spPr>
        <p:txBody>
          <a:bodyPr>
            <a:normAutofit fontScale="90000"/>
          </a:bodyPr>
          <a:lstStyle/>
          <a:p>
            <a:pPr algn="l"/>
            <a:r>
              <a:rPr lang="ru-RU" sz="1800" b="0" dirty="0" smtClean="0">
                <a:solidFill>
                  <a:schemeClr val="tx1">
                    <a:lumMod val="95000"/>
                  </a:schemeClr>
                </a:solidFill>
                <a:effectLst/>
              </a:rPr>
              <a:t>Для изготовления вот таких печаток мне понадобились  пустые коробочки которые я  обклеила самоклеющейся бумагой, и создала рисунок из ниток с использованием клея. ( можно взять шерстяную или шпагат) Также можно использовать катушку из под туалетной бумаги, предварительно покрасить гуашью и намотать шпагат. Подойдут кубики от старого конструктора, на них можно наклеить двусторонний скотч и приклеить раскрошенный пенопласт. Очень красивый рисунок получается, если  кубик завернуть в  упаковочную сетку или чулок в сеточку. </a:t>
            </a:r>
            <a:r>
              <a:rPr lang="ru-RU" sz="1400" dirty="0" smtClean="0"/>
              <a:t/>
            </a:r>
            <a:br>
              <a:rPr lang="ru-RU" sz="1400" dirty="0" smtClean="0"/>
            </a:br>
            <a:endParaRPr lang="ru-RU" sz="1400" b="0" dirty="0">
              <a:effectLst/>
            </a:endParaRPr>
          </a:p>
        </p:txBody>
      </p:sp>
      <p:sp>
        <p:nvSpPr>
          <p:cNvPr id="3" name="Подзаголовок 2"/>
          <p:cNvSpPr>
            <a:spLocks noGrp="1"/>
          </p:cNvSpPr>
          <p:nvPr>
            <p:ph type="subTitle" idx="1"/>
          </p:nvPr>
        </p:nvSpPr>
        <p:spPr>
          <a:xfrm flipH="1" flipV="1">
            <a:off x="8388095" y="4981135"/>
            <a:ext cx="45719" cy="45719"/>
          </a:xfrm>
        </p:spPr>
        <p:txBody>
          <a:bodyPr>
            <a:normAutofit fontScale="25000" lnSpcReduction="20000"/>
          </a:bodyPr>
          <a:lstStyle/>
          <a:p>
            <a:r>
              <a:rPr lang="ru-RU" dirty="0" smtClean="0"/>
              <a:t> </a:t>
            </a:r>
            <a:endParaRPr lang="ru-RU" dirty="0"/>
          </a:p>
        </p:txBody>
      </p:sp>
      <p:pic>
        <p:nvPicPr>
          <p:cNvPr id="2050" name="Рисунок 15" descr="PB200085"/>
          <p:cNvPicPr>
            <a:picLocks noChangeAspect="1" noChangeArrowheads="1"/>
          </p:cNvPicPr>
          <p:nvPr/>
        </p:nvPicPr>
        <p:blipFill>
          <a:blip r:embed="rId2" cstate="print"/>
          <a:srcRect/>
          <a:stretch>
            <a:fillRect/>
          </a:stretch>
        </p:blipFill>
        <p:spPr bwMode="auto">
          <a:xfrm>
            <a:off x="1714480" y="2500306"/>
            <a:ext cx="5357850" cy="371477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571480"/>
            <a:ext cx="7851648" cy="1785950"/>
          </a:xfrm>
        </p:spPr>
        <p:txBody>
          <a:bodyPr>
            <a:normAutofit/>
          </a:bodyPr>
          <a:lstStyle/>
          <a:p>
            <a:pPr algn="l"/>
            <a:r>
              <a:rPr lang="ru-RU" sz="1600" b="0" dirty="0" smtClean="0">
                <a:effectLst/>
              </a:rPr>
              <a:t>Для изготовления геометрических и предметных печаток нам понадобится: строительные деревянные кубики резинка, сетка наклейки (стрекозы, бабочки, цветы). </a:t>
            </a:r>
            <a:br>
              <a:rPr lang="ru-RU" sz="1600" b="0" dirty="0" smtClean="0">
                <a:effectLst/>
              </a:rPr>
            </a:br>
            <a:r>
              <a:rPr lang="ru-RU" sz="1600" b="0" dirty="0" smtClean="0">
                <a:effectLst/>
              </a:rPr>
              <a:t>Предметные печатки это изображение цветов, птиц, животных. </a:t>
            </a:r>
            <a:br>
              <a:rPr lang="ru-RU" sz="1600" b="0" dirty="0" smtClean="0">
                <a:effectLst/>
              </a:rPr>
            </a:br>
            <a:r>
              <a:rPr lang="ru-RU" sz="1600" b="0" dirty="0" smtClean="0">
                <a:effectLst/>
              </a:rPr>
              <a:t>Геометрические печатки используются в форме круга, квадрата, овала, прямоугольника.</a:t>
            </a:r>
            <a:r>
              <a:rPr lang="ru-RU" sz="1600" dirty="0" smtClean="0"/>
              <a:t/>
            </a:r>
            <a:br>
              <a:rPr lang="ru-RU" sz="1600" dirty="0" smtClean="0"/>
            </a:br>
            <a:endParaRPr lang="ru-RU" sz="1600" b="0" dirty="0">
              <a:solidFill>
                <a:schemeClr val="tx1"/>
              </a:solidFill>
              <a:effectLst/>
            </a:endParaRPr>
          </a:p>
        </p:txBody>
      </p:sp>
      <p:sp>
        <p:nvSpPr>
          <p:cNvPr id="3" name="Подзаголовок 2"/>
          <p:cNvSpPr>
            <a:spLocks noGrp="1"/>
          </p:cNvSpPr>
          <p:nvPr>
            <p:ph type="subTitle" idx="1"/>
          </p:nvPr>
        </p:nvSpPr>
        <p:spPr>
          <a:xfrm flipH="1" flipV="1">
            <a:off x="8388095" y="4981135"/>
            <a:ext cx="45719" cy="45719"/>
          </a:xfrm>
        </p:spPr>
        <p:txBody>
          <a:bodyPr>
            <a:normAutofit fontScale="25000" lnSpcReduction="20000"/>
          </a:bodyPr>
          <a:lstStyle/>
          <a:p>
            <a:r>
              <a:rPr lang="ru-RU" dirty="0" smtClean="0"/>
              <a:t> </a:t>
            </a:r>
            <a:endParaRPr lang="ru-RU" dirty="0"/>
          </a:p>
        </p:txBody>
      </p:sp>
      <p:pic>
        <p:nvPicPr>
          <p:cNvPr id="3074" name="Рисунок 3" descr="P2280238"/>
          <p:cNvPicPr>
            <a:picLocks noChangeAspect="1" noChangeArrowheads="1"/>
          </p:cNvPicPr>
          <p:nvPr/>
        </p:nvPicPr>
        <p:blipFill>
          <a:blip r:embed="rId2" cstate="print"/>
          <a:srcRect/>
          <a:stretch>
            <a:fillRect/>
          </a:stretch>
        </p:blipFill>
        <p:spPr bwMode="auto">
          <a:xfrm>
            <a:off x="571472" y="2786058"/>
            <a:ext cx="3497263" cy="3303587"/>
          </a:xfrm>
          <a:prstGeom prst="rect">
            <a:avLst/>
          </a:prstGeom>
          <a:noFill/>
          <a:ln w="9525">
            <a:noFill/>
            <a:miter lim="800000"/>
            <a:headEnd/>
            <a:tailEnd/>
          </a:ln>
        </p:spPr>
      </p:pic>
      <p:pic>
        <p:nvPicPr>
          <p:cNvPr id="3075" name="Рисунок 19" descr="P2280239"/>
          <p:cNvPicPr>
            <a:picLocks noChangeAspect="1" noChangeArrowheads="1"/>
          </p:cNvPicPr>
          <p:nvPr/>
        </p:nvPicPr>
        <p:blipFill>
          <a:blip r:embed="rId3" cstate="print"/>
          <a:srcRect/>
          <a:stretch>
            <a:fillRect/>
          </a:stretch>
        </p:blipFill>
        <p:spPr bwMode="auto">
          <a:xfrm>
            <a:off x="4500562" y="2786058"/>
            <a:ext cx="3635375" cy="328614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14290"/>
            <a:ext cx="8786874" cy="6429420"/>
          </a:xfrm>
        </p:spPr>
        <p:txBody>
          <a:bodyPr>
            <a:noAutofit/>
          </a:bodyPr>
          <a:lstStyle/>
          <a:p>
            <a:pPr algn="l"/>
            <a:r>
              <a:rPr lang="ru-RU" sz="1400" b="0" u="sng" dirty="0" smtClean="0">
                <a:solidFill>
                  <a:schemeClr val="tx1"/>
                </a:solidFill>
                <a:effectLst/>
              </a:rPr>
              <a:t>Этап второй</a:t>
            </a:r>
            <a:r>
              <a:rPr lang="ru-RU" sz="1400" b="0" dirty="0" smtClean="0">
                <a:solidFill>
                  <a:schemeClr val="tx1"/>
                </a:solidFill>
                <a:effectLst/>
              </a:rPr>
              <a:t/>
            </a:r>
            <a:br>
              <a:rPr lang="ru-RU" sz="1400" b="0" dirty="0" smtClean="0">
                <a:solidFill>
                  <a:schemeClr val="tx1"/>
                </a:solidFill>
                <a:effectLst/>
              </a:rPr>
            </a:br>
            <a:r>
              <a:rPr lang="ru-RU" sz="1400" b="0" dirty="0" smtClean="0">
                <a:solidFill>
                  <a:schemeClr val="tx1"/>
                </a:solidFill>
                <a:effectLst/>
              </a:rPr>
              <a:t> </a:t>
            </a:r>
            <a:br>
              <a:rPr lang="ru-RU" sz="1400" b="0" dirty="0" smtClean="0">
                <a:solidFill>
                  <a:schemeClr val="tx1"/>
                </a:solidFill>
                <a:effectLst/>
              </a:rPr>
            </a:br>
            <a:r>
              <a:rPr lang="ru-RU" sz="1400" b="0" i="1" dirty="0" smtClean="0">
                <a:solidFill>
                  <a:schemeClr val="tx1"/>
                </a:solidFill>
                <a:effectLst/>
              </a:rPr>
              <a:t>Примерное планирование образовательной деятельности в летний период,  с детьми дошкольного возраста используя нетрадиционную технику изобразительной деятельности. </a:t>
            </a:r>
            <a:r>
              <a:rPr lang="ru-RU" sz="1400" b="0" dirty="0" smtClean="0">
                <a:solidFill>
                  <a:schemeClr val="tx1"/>
                </a:solidFill>
                <a:effectLst/>
              </a:rPr>
              <a:t/>
            </a:r>
            <a:br>
              <a:rPr lang="ru-RU" sz="1400" b="0" dirty="0" smtClean="0">
                <a:solidFill>
                  <a:schemeClr val="tx1"/>
                </a:solidFill>
                <a:effectLst/>
              </a:rPr>
            </a:br>
            <a:r>
              <a:rPr lang="ru-RU" sz="1400" b="0" dirty="0" smtClean="0">
                <a:solidFill>
                  <a:schemeClr val="tx1"/>
                </a:solidFill>
                <a:effectLst/>
              </a:rPr>
              <a:t> </a:t>
            </a:r>
            <a:r>
              <a:rPr lang="ru-RU" sz="1400" b="0" dirty="0" smtClean="0">
                <a:solidFill>
                  <a:schemeClr val="tx1"/>
                </a:solidFill>
                <a:effectLst/>
              </a:rPr>
              <a:t/>
            </a:r>
            <a:br>
              <a:rPr lang="ru-RU" sz="1400" b="0" dirty="0" smtClean="0">
                <a:solidFill>
                  <a:schemeClr val="tx1"/>
                </a:solidFill>
                <a:effectLst/>
              </a:rPr>
            </a:br>
            <a:r>
              <a:rPr lang="ru-RU" sz="1400" b="0" dirty="0" smtClean="0">
                <a:solidFill>
                  <a:schemeClr val="tx1"/>
                </a:solidFill>
                <a:effectLst/>
              </a:rPr>
              <a:t/>
            </a:r>
            <a:br>
              <a:rPr lang="ru-RU" sz="1400" b="0" dirty="0" smtClean="0">
                <a:solidFill>
                  <a:schemeClr val="tx1"/>
                </a:solidFill>
                <a:effectLst/>
              </a:rPr>
            </a:br>
            <a:r>
              <a:rPr lang="ru-RU" sz="1400" b="0" dirty="0" smtClean="0">
                <a:solidFill>
                  <a:schemeClr val="tx1"/>
                </a:solidFill>
                <a:effectLst/>
              </a:rPr>
              <a:t>1неделя</a:t>
            </a:r>
            <a:br>
              <a:rPr lang="ru-RU" sz="1400" b="0" dirty="0" smtClean="0">
                <a:solidFill>
                  <a:schemeClr val="tx1"/>
                </a:solidFill>
                <a:effectLst/>
              </a:rPr>
            </a:br>
            <a:r>
              <a:rPr lang="ru-RU" sz="1400" b="0" dirty="0" smtClean="0">
                <a:solidFill>
                  <a:schemeClr val="tx1"/>
                </a:solidFill>
                <a:effectLst/>
              </a:rPr>
              <a:t>   «Солнце»</a:t>
            </a:r>
            <a:br>
              <a:rPr lang="ru-RU" sz="1400" b="0" dirty="0" smtClean="0">
                <a:solidFill>
                  <a:schemeClr val="tx1"/>
                </a:solidFill>
                <a:effectLst/>
              </a:rPr>
            </a:br>
            <a:r>
              <a:rPr lang="ru-RU" sz="1400" b="0" dirty="0" smtClean="0">
                <a:solidFill>
                  <a:schemeClr val="tx1"/>
                </a:solidFill>
                <a:effectLst/>
              </a:rPr>
              <a:t>Солнечные лучики </a:t>
            </a:r>
            <a:br>
              <a:rPr lang="ru-RU" sz="1400" b="0" dirty="0" smtClean="0">
                <a:solidFill>
                  <a:schemeClr val="tx1"/>
                </a:solidFill>
                <a:effectLst/>
              </a:rPr>
            </a:br>
            <a:r>
              <a:rPr lang="ru-RU" sz="1400" b="0" dirty="0" smtClean="0">
                <a:solidFill>
                  <a:schemeClr val="tx1"/>
                </a:solidFill>
                <a:effectLst/>
              </a:rPr>
              <a:t>Здравствуй солнышко</a:t>
            </a:r>
            <a:br>
              <a:rPr lang="ru-RU" sz="1400" b="0" dirty="0" smtClean="0">
                <a:solidFill>
                  <a:schemeClr val="tx1"/>
                </a:solidFill>
                <a:effectLst/>
              </a:rPr>
            </a:br>
            <a:r>
              <a:rPr lang="ru-RU" sz="1400" b="0" dirty="0" smtClean="0">
                <a:solidFill>
                  <a:schemeClr val="tx1"/>
                </a:solidFill>
                <a:effectLst/>
              </a:rPr>
              <a:t>Солнышко лучистое</a:t>
            </a:r>
            <a:br>
              <a:rPr lang="ru-RU" sz="1400" b="0" dirty="0" smtClean="0">
                <a:solidFill>
                  <a:schemeClr val="tx1"/>
                </a:solidFill>
                <a:effectLst/>
              </a:rPr>
            </a:br>
            <a:r>
              <a:rPr lang="ru-RU" sz="1400" b="0" dirty="0" smtClean="0">
                <a:solidFill>
                  <a:schemeClr val="tx1"/>
                </a:solidFill>
                <a:effectLst/>
              </a:rPr>
              <a:t> Формировать умение детей изображать солнечные лучики (солнце) используя пластиковую бутылку, трубочки для коктейля, строительный кубик с наклейными фигурками, сетку, мочалку .   </a:t>
            </a:r>
            <a:br>
              <a:rPr lang="ru-RU" sz="1400" b="0" dirty="0" smtClean="0">
                <a:solidFill>
                  <a:schemeClr val="tx1"/>
                </a:solidFill>
                <a:effectLst/>
              </a:rPr>
            </a:br>
            <a:r>
              <a:rPr lang="ru-RU" sz="1400" b="0" dirty="0" smtClean="0">
                <a:solidFill>
                  <a:schemeClr val="tx1"/>
                </a:solidFill>
                <a:effectLst/>
              </a:rPr>
              <a:t/>
            </a:r>
            <a:br>
              <a:rPr lang="ru-RU" sz="1400" b="0" dirty="0" smtClean="0">
                <a:solidFill>
                  <a:schemeClr val="tx1"/>
                </a:solidFill>
                <a:effectLst/>
              </a:rPr>
            </a:br>
            <a:r>
              <a:rPr lang="ru-RU" sz="1400" b="0" dirty="0" smtClean="0">
                <a:solidFill>
                  <a:schemeClr val="tx1"/>
                </a:solidFill>
                <a:effectLst/>
              </a:rPr>
              <a:t>2неделя</a:t>
            </a:r>
            <a:br>
              <a:rPr lang="ru-RU" sz="1400" b="0" dirty="0" smtClean="0">
                <a:solidFill>
                  <a:schemeClr val="tx1"/>
                </a:solidFill>
                <a:effectLst/>
              </a:rPr>
            </a:br>
            <a:r>
              <a:rPr lang="ru-RU" sz="1400" b="0" dirty="0" smtClean="0">
                <a:solidFill>
                  <a:schemeClr val="tx1"/>
                </a:solidFill>
                <a:effectLst/>
              </a:rPr>
              <a:t>   «Зачем нужен дождь»</a:t>
            </a:r>
            <a:br>
              <a:rPr lang="ru-RU" sz="1400" b="0" dirty="0" smtClean="0">
                <a:solidFill>
                  <a:schemeClr val="tx1"/>
                </a:solidFill>
                <a:effectLst/>
              </a:rPr>
            </a:br>
            <a:r>
              <a:rPr lang="ru-RU" sz="1400" b="0" dirty="0" smtClean="0">
                <a:solidFill>
                  <a:schemeClr val="tx1"/>
                </a:solidFill>
                <a:effectLst/>
              </a:rPr>
              <a:t>Дождик, дождик  </a:t>
            </a:r>
            <a:r>
              <a:rPr lang="ru-RU" sz="1400" b="0" dirty="0" err="1" smtClean="0">
                <a:solidFill>
                  <a:schemeClr val="tx1"/>
                </a:solidFill>
                <a:effectLst/>
              </a:rPr>
              <a:t>кап,кап,кап</a:t>
            </a:r>
            <a:r>
              <a:rPr lang="ru-RU" sz="1400" b="0" dirty="0" smtClean="0">
                <a:solidFill>
                  <a:schemeClr val="tx1"/>
                </a:solidFill>
                <a:effectLst/>
              </a:rPr>
              <a:t/>
            </a:r>
            <a:br>
              <a:rPr lang="ru-RU" sz="1400" b="0" dirty="0" smtClean="0">
                <a:solidFill>
                  <a:schemeClr val="tx1"/>
                </a:solidFill>
                <a:effectLst/>
              </a:rPr>
            </a:br>
            <a:r>
              <a:rPr lang="ru-RU" sz="1400" b="0" dirty="0" smtClean="0">
                <a:solidFill>
                  <a:schemeClr val="tx1"/>
                </a:solidFill>
                <a:effectLst/>
              </a:rPr>
              <a:t>Летний дождик</a:t>
            </a:r>
            <a:br>
              <a:rPr lang="ru-RU" sz="1400" b="0" dirty="0" smtClean="0">
                <a:solidFill>
                  <a:schemeClr val="tx1"/>
                </a:solidFill>
                <a:effectLst/>
              </a:rPr>
            </a:br>
            <a:r>
              <a:rPr lang="ru-RU" sz="1400" b="0" dirty="0" smtClean="0">
                <a:solidFill>
                  <a:schemeClr val="tx1"/>
                </a:solidFill>
                <a:effectLst/>
              </a:rPr>
              <a:t>Дождик, дождик веселей</a:t>
            </a:r>
            <a:br>
              <a:rPr lang="ru-RU" sz="1400" b="0" dirty="0" smtClean="0">
                <a:solidFill>
                  <a:schemeClr val="tx1"/>
                </a:solidFill>
                <a:effectLst/>
              </a:rPr>
            </a:br>
            <a:r>
              <a:rPr lang="ru-RU" sz="1400" b="0" dirty="0" smtClean="0">
                <a:solidFill>
                  <a:schemeClr val="tx1"/>
                </a:solidFill>
                <a:effectLst/>
              </a:rPr>
              <a:t>Формировать умение детей изображать капли дождя используя пенопласт на катушке, тычки, нитки на строительных кубиках.</a:t>
            </a:r>
            <a:br>
              <a:rPr lang="ru-RU" sz="1400" b="0" dirty="0" smtClean="0">
                <a:solidFill>
                  <a:schemeClr val="tx1"/>
                </a:solidFill>
                <a:effectLst/>
              </a:rPr>
            </a:br>
            <a:r>
              <a:rPr lang="ru-RU" sz="1400" b="0" dirty="0" smtClean="0">
                <a:solidFill>
                  <a:schemeClr val="tx1"/>
                </a:solidFill>
                <a:effectLst/>
              </a:rPr>
              <a:t/>
            </a:r>
            <a:br>
              <a:rPr lang="ru-RU" sz="1400" b="0" dirty="0" smtClean="0">
                <a:solidFill>
                  <a:schemeClr val="tx1"/>
                </a:solidFill>
                <a:effectLst/>
              </a:rPr>
            </a:br>
            <a:r>
              <a:rPr lang="ru-RU" sz="1400" b="0" dirty="0" smtClean="0">
                <a:solidFill>
                  <a:schemeClr val="tx1"/>
                </a:solidFill>
                <a:effectLst/>
              </a:rPr>
              <a:t>3неделя</a:t>
            </a:r>
            <a:br>
              <a:rPr lang="ru-RU" sz="1400" b="0" dirty="0" smtClean="0">
                <a:solidFill>
                  <a:schemeClr val="tx1"/>
                </a:solidFill>
                <a:effectLst/>
              </a:rPr>
            </a:br>
            <a:r>
              <a:rPr lang="ru-RU" sz="1400" b="0" dirty="0" smtClean="0">
                <a:solidFill>
                  <a:schemeClr val="tx1"/>
                </a:solidFill>
                <a:effectLst/>
              </a:rPr>
              <a:t>       «Лес» </a:t>
            </a:r>
            <a:br>
              <a:rPr lang="ru-RU" sz="1400" b="0" dirty="0" smtClean="0">
                <a:solidFill>
                  <a:schemeClr val="tx1"/>
                </a:solidFill>
                <a:effectLst/>
              </a:rPr>
            </a:br>
            <a:r>
              <a:rPr lang="ru-RU" sz="1400" b="0" dirty="0" smtClean="0">
                <a:solidFill>
                  <a:schemeClr val="tx1"/>
                </a:solidFill>
                <a:effectLst/>
              </a:rPr>
              <a:t>В гости к мишке</a:t>
            </a:r>
            <a:br>
              <a:rPr lang="ru-RU" sz="1400" b="0" dirty="0" smtClean="0">
                <a:solidFill>
                  <a:schemeClr val="tx1"/>
                </a:solidFill>
                <a:effectLst/>
              </a:rPr>
            </a:br>
            <a:r>
              <a:rPr lang="ru-RU" sz="1400" b="0" dirty="0" smtClean="0">
                <a:solidFill>
                  <a:schemeClr val="tx1"/>
                </a:solidFill>
                <a:effectLst/>
              </a:rPr>
              <a:t>Мы в лесок гулять пойдём</a:t>
            </a:r>
            <a:br>
              <a:rPr lang="ru-RU" sz="1400" b="0" dirty="0" smtClean="0">
                <a:solidFill>
                  <a:schemeClr val="tx1"/>
                </a:solidFill>
                <a:effectLst/>
              </a:rPr>
            </a:br>
            <a:r>
              <a:rPr lang="ru-RU" sz="1400" b="0" dirty="0" smtClean="0">
                <a:solidFill>
                  <a:schemeClr val="tx1"/>
                </a:solidFill>
                <a:effectLst/>
              </a:rPr>
              <a:t>Лесные жители</a:t>
            </a:r>
            <a:br>
              <a:rPr lang="ru-RU" sz="1400" b="0" dirty="0" smtClean="0">
                <a:solidFill>
                  <a:schemeClr val="tx1"/>
                </a:solidFill>
                <a:effectLst/>
              </a:rPr>
            </a:br>
            <a:r>
              <a:rPr lang="ru-RU" sz="1400" b="0" dirty="0" smtClean="0">
                <a:solidFill>
                  <a:schemeClr val="tx1"/>
                </a:solidFill>
                <a:effectLst/>
              </a:rPr>
              <a:t>Формировать умение детей рисовать животных используя сетку, печатки из поролона, ниток, печатки животных из резинок</a:t>
            </a:r>
            <a:r>
              <a:rPr lang="ru-RU" sz="1400" dirty="0" smtClean="0">
                <a:solidFill>
                  <a:schemeClr val="tx1"/>
                </a:solidFill>
              </a:rPr>
              <a:t>. </a:t>
            </a:r>
            <a:r>
              <a:rPr lang="ru-RU" sz="1400" dirty="0" smtClean="0"/>
              <a:t/>
            </a:r>
            <a:br>
              <a:rPr lang="ru-RU" sz="1400" dirty="0" smtClean="0"/>
            </a:br>
            <a:endParaRPr lang="ru-RU" sz="1400" b="0" dirty="0">
              <a:effectLst/>
            </a:endParaRPr>
          </a:p>
        </p:txBody>
      </p:sp>
      <p:sp>
        <p:nvSpPr>
          <p:cNvPr id="3" name="Подзаголовок 2"/>
          <p:cNvSpPr>
            <a:spLocks noGrp="1"/>
          </p:cNvSpPr>
          <p:nvPr>
            <p:ph type="subTitle" idx="1"/>
          </p:nvPr>
        </p:nvSpPr>
        <p:spPr>
          <a:xfrm flipH="1" flipV="1">
            <a:off x="8388095" y="4981135"/>
            <a:ext cx="45719" cy="45719"/>
          </a:xfrm>
        </p:spPr>
        <p:txBody>
          <a:bodyPr>
            <a:normAutofit fontScale="25000" lnSpcReduction="20000"/>
          </a:bodyPr>
          <a:lstStyle/>
          <a:p>
            <a:r>
              <a:rPr lang="ru-RU" smtClean="0"/>
              <a:t> </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14290"/>
            <a:ext cx="8643998" cy="6429420"/>
          </a:xfrm>
        </p:spPr>
        <p:txBody>
          <a:bodyPr>
            <a:normAutofit fontScale="90000"/>
          </a:bodyPr>
          <a:lstStyle/>
          <a:p>
            <a:pPr algn="l"/>
            <a:r>
              <a:rPr lang="ru-RU" sz="1200" dirty="0" smtClean="0"/>
              <a:t/>
            </a:r>
            <a:br>
              <a:rPr lang="ru-RU" sz="1200" dirty="0" smtClean="0"/>
            </a:br>
            <a:r>
              <a:rPr lang="ru-RU" sz="1300" b="0" dirty="0" smtClean="0">
                <a:effectLst/>
              </a:rPr>
              <a:t>4неделя</a:t>
            </a:r>
            <a:br>
              <a:rPr lang="ru-RU" sz="1300" b="0" dirty="0" smtClean="0">
                <a:effectLst/>
              </a:rPr>
            </a:br>
            <a:r>
              <a:rPr lang="ru-RU" sz="1300" b="0" dirty="0" smtClean="0">
                <a:effectLst/>
              </a:rPr>
              <a:t>«Фрукты, овощи»</a:t>
            </a:r>
            <a:br>
              <a:rPr lang="ru-RU" sz="1300" b="0" dirty="0" smtClean="0">
                <a:effectLst/>
              </a:rPr>
            </a:br>
            <a:r>
              <a:rPr lang="ru-RU" sz="1300" b="0" dirty="0" smtClean="0">
                <a:effectLst/>
              </a:rPr>
              <a:t>Ягодка </a:t>
            </a:r>
            <a:br>
              <a:rPr lang="ru-RU" sz="1300" b="0" dirty="0" smtClean="0">
                <a:effectLst/>
              </a:rPr>
            </a:br>
            <a:r>
              <a:rPr lang="ru-RU" sz="1300" b="0" dirty="0" smtClean="0">
                <a:effectLst/>
              </a:rPr>
              <a:t>Вкусное лукошко</a:t>
            </a:r>
            <a:br>
              <a:rPr lang="ru-RU" sz="1300" b="0" dirty="0" smtClean="0">
                <a:effectLst/>
              </a:rPr>
            </a:br>
            <a:r>
              <a:rPr lang="ru-RU" sz="1300" b="0" dirty="0" smtClean="0">
                <a:effectLst/>
              </a:rPr>
              <a:t>Сад, сад огород</a:t>
            </a:r>
            <a:br>
              <a:rPr lang="ru-RU" sz="1300" b="0" dirty="0" smtClean="0">
                <a:effectLst/>
              </a:rPr>
            </a:br>
            <a:r>
              <a:rPr lang="ru-RU" sz="1300" b="0" dirty="0" smtClean="0">
                <a:effectLst/>
              </a:rPr>
              <a:t> </a:t>
            </a:r>
            <a:br>
              <a:rPr lang="ru-RU" sz="1300" b="0" dirty="0" smtClean="0">
                <a:effectLst/>
              </a:rPr>
            </a:br>
            <a:r>
              <a:rPr lang="ru-RU" sz="1300" b="0" dirty="0" smtClean="0">
                <a:effectLst/>
              </a:rPr>
              <a:t>Формировать умение  детей изображать ягоды  и фрукты используя геометрические фигуры разного размера и формы, сетку, печатки с резинкой.</a:t>
            </a:r>
            <a:br>
              <a:rPr lang="ru-RU" sz="1300" b="0" dirty="0" smtClean="0">
                <a:effectLst/>
              </a:rPr>
            </a:br>
            <a:r>
              <a:rPr lang="ru-RU" sz="1300" b="0" dirty="0" smtClean="0">
                <a:effectLst/>
              </a:rPr>
              <a:t>5</a:t>
            </a:r>
            <a:br>
              <a:rPr lang="ru-RU" sz="1300" b="0" dirty="0" smtClean="0">
                <a:effectLst/>
              </a:rPr>
            </a:br>
            <a:r>
              <a:rPr lang="ru-RU" sz="1300" b="0" dirty="0" smtClean="0">
                <a:effectLst/>
              </a:rPr>
              <a:t>5неделя</a:t>
            </a:r>
            <a:br>
              <a:rPr lang="ru-RU" sz="1300" b="0" dirty="0" smtClean="0">
                <a:effectLst/>
              </a:rPr>
            </a:br>
            <a:r>
              <a:rPr lang="ru-RU" sz="1300" b="0" dirty="0" smtClean="0">
                <a:effectLst/>
              </a:rPr>
              <a:t>«Насекомые»</a:t>
            </a:r>
            <a:br>
              <a:rPr lang="ru-RU" sz="1300" b="0" dirty="0" smtClean="0">
                <a:effectLst/>
              </a:rPr>
            </a:br>
            <a:r>
              <a:rPr lang="ru-RU" sz="1300" b="0" dirty="0" smtClean="0">
                <a:effectLst/>
              </a:rPr>
              <a:t>В гостях у сороконожки</a:t>
            </a:r>
            <a:br>
              <a:rPr lang="ru-RU" sz="1300" b="0" dirty="0" smtClean="0">
                <a:effectLst/>
              </a:rPr>
            </a:br>
            <a:r>
              <a:rPr lang="ru-RU" sz="1300" b="0" dirty="0" smtClean="0">
                <a:effectLst/>
              </a:rPr>
              <a:t>Жучки –паучки на листочках</a:t>
            </a:r>
            <a:br>
              <a:rPr lang="ru-RU" sz="1300" b="0" dirty="0" smtClean="0">
                <a:effectLst/>
              </a:rPr>
            </a:br>
            <a:r>
              <a:rPr lang="ru-RU" sz="1300" b="0" dirty="0" smtClean="0">
                <a:effectLst/>
              </a:rPr>
              <a:t>В мире насекомых</a:t>
            </a:r>
            <a:br>
              <a:rPr lang="ru-RU" sz="1300" b="0" dirty="0" smtClean="0">
                <a:effectLst/>
              </a:rPr>
            </a:br>
            <a:r>
              <a:rPr lang="ru-RU" sz="1300" b="0" dirty="0" smtClean="0">
                <a:effectLst/>
              </a:rPr>
              <a:t> </a:t>
            </a:r>
            <a:br>
              <a:rPr lang="ru-RU" sz="1300" b="0" dirty="0" smtClean="0">
                <a:effectLst/>
              </a:rPr>
            </a:br>
            <a:r>
              <a:rPr lang="ru-RU" sz="1300" b="0" dirty="0" smtClean="0">
                <a:effectLst/>
              </a:rPr>
              <a:t> </a:t>
            </a:r>
            <a:r>
              <a:rPr lang="ru-RU" sz="1300" dirty="0" smtClean="0"/>
              <a:t>Формировать</a:t>
            </a:r>
            <a:br>
              <a:rPr lang="ru-RU" sz="1300" dirty="0" smtClean="0"/>
            </a:br>
            <a:r>
              <a:rPr lang="ru-RU" sz="1300" dirty="0" smtClean="0"/>
              <a:t>умение детей изображать насекомых используя  пробки от бутылок, кубик сетку, веревку, губку, ватный тампон. </a:t>
            </a:r>
            <a:r>
              <a:rPr lang="ru-RU" sz="1300" b="0" dirty="0" smtClean="0">
                <a:effectLst/>
              </a:rPr>
              <a:t/>
            </a:r>
            <a:br>
              <a:rPr lang="ru-RU" sz="1300" b="0" dirty="0" smtClean="0">
                <a:effectLst/>
              </a:rPr>
            </a:br>
            <a:r>
              <a:rPr lang="ru-RU" sz="1300" b="0" dirty="0" smtClean="0">
                <a:effectLst/>
              </a:rPr>
              <a:t>6неделя</a:t>
            </a:r>
            <a:br>
              <a:rPr lang="ru-RU" sz="1300" b="0" dirty="0" smtClean="0">
                <a:effectLst/>
              </a:rPr>
            </a:br>
            <a:r>
              <a:rPr lang="ru-RU" sz="1300" b="0" dirty="0" smtClean="0">
                <a:effectLst/>
              </a:rPr>
              <a:t>«Птицы» </a:t>
            </a:r>
            <a:br>
              <a:rPr lang="ru-RU" sz="1300" b="0" dirty="0" smtClean="0">
                <a:effectLst/>
              </a:rPr>
            </a:br>
            <a:r>
              <a:rPr lang="ru-RU" sz="1300" b="0" dirty="0" smtClean="0">
                <a:effectLst/>
              </a:rPr>
              <a:t>Птичка невеличка </a:t>
            </a:r>
            <a:br>
              <a:rPr lang="ru-RU" sz="1300" b="0" dirty="0" smtClean="0">
                <a:effectLst/>
              </a:rPr>
            </a:br>
            <a:r>
              <a:rPr lang="ru-RU" sz="1300" b="0" dirty="0" smtClean="0">
                <a:effectLst/>
              </a:rPr>
              <a:t>Вот какие птички</a:t>
            </a:r>
            <a:br>
              <a:rPr lang="ru-RU" sz="1300" b="0" dirty="0" smtClean="0">
                <a:effectLst/>
              </a:rPr>
            </a:br>
            <a:r>
              <a:rPr lang="ru-RU" sz="1300" b="0" dirty="0" smtClean="0">
                <a:effectLst/>
              </a:rPr>
              <a:t>Мир птиц</a:t>
            </a:r>
            <a:br>
              <a:rPr lang="ru-RU" sz="1300" b="0" dirty="0" smtClean="0">
                <a:effectLst/>
              </a:rPr>
            </a:br>
            <a:r>
              <a:rPr lang="ru-RU" sz="1300" b="0" dirty="0" smtClean="0">
                <a:effectLst/>
              </a:rPr>
              <a:t> </a:t>
            </a:r>
            <a:br>
              <a:rPr lang="ru-RU" sz="1300" b="0" dirty="0" smtClean="0">
                <a:effectLst/>
              </a:rPr>
            </a:br>
            <a:r>
              <a:rPr lang="ru-RU" sz="1300" b="0" dirty="0" smtClean="0">
                <a:effectLst/>
              </a:rPr>
              <a:t>Формировать умение детей изображать птиц используя печатки с резинкой, геометрические фигуры, поролон.</a:t>
            </a:r>
            <a:br>
              <a:rPr lang="ru-RU" sz="1300" b="0" dirty="0" smtClean="0">
                <a:effectLst/>
              </a:rPr>
            </a:br>
            <a:r>
              <a:rPr lang="ru-RU" sz="1300" b="0" dirty="0" smtClean="0">
                <a:effectLst/>
              </a:rPr>
              <a:t/>
            </a:r>
            <a:br>
              <a:rPr lang="ru-RU" sz="1300" b="0" dirty="0" smtClean="0">
                <a:effectLst/>
              </a:rPr>
            </a:br>
            <a:r>
              <a:rPr lang="ru-RU" sz="1300" b="0" dirty="0" smtClean="0">
                <a:effectLst/>
              </a:rPr>
              <a:t>7неделя</a:t>
            </a:r>
            <a:br>
              <a:rPr lang="ru-RU" sz="1300" b="0" dirty="0" smtClean="0">
                <a:effectLst/>
              </a:rPr>
            </a:br>
            <a:r>
              <a:rPr lang="ru-RU" sz="1300" b="0" dirty="0" smtClean="0">
                <a:effectLst/>
              </a:rPr>
              <a:t>«Важность воды»</a:t>
            </a:r>
            <a:br>
              <a:rPr lang="ru-RU" sz="1300" b="0" dirty="0" smtClean="0">
                <a:effectLst/>
              </a:rPr>
            </a:br>
            <a:r>
              <a:rPr lang="ru-RU" sz="1300" b="0" dirty="0" smtClean="0">
                <a:effectLst/>
              </a:rPr>
              <a:t>Водичка, водичка</a:t>
            </a:r>
            <a:br>
              <a:rPr lang="ru-RU" sz="1300" b="0" dirty="0" smtClean="0">
                <a:effectLst/>
              </a:rPr>
            </a:br>
            <a:r>
              <a:rPr lang="ru-RU" sz="1300" b="0" dirty="0" smtClean="0">
                <a:effectLst/>
              </a:rPr>
              <a:t>Ручейки бегут, журчат</a:t>
            </a:r>
            <a:br>
              <a:rPr lang="ru-RU" sz="1300" b="0" dirty="0" smtClean="0">
                <a:effectLst/>
              </a:rPr>
            </a:br>
            <a:r>
              <a:rPr lang="ru-RU" sz="1300" b="0" dirty="0" smtClean="0">
                <a:effectLst/>
              </a:rPr>
              <a:t>Подводный мир</a:t>
            </a:r>
            <a:br>
              <a:rPr lang="ru-RU" sz="1300" b="0" dirty="0" smtClean="0">
                <a:effectLst/>
              </a:rPr>
            </a:br>
            <a:r>
              <a:rPr lang="ru-RU" sz="1300" b="0" dirty="0" smtClean="0">
                <a:effectLst/>
              </a:rPr>
              <a:t>Формировать умение детей изображать  воду, используя катушку скотч, клейкую ленту на кубике, сетку, печатки рыбок из поролона</a:t>
            </a:r>
            <a:r>
              <a:rPr lang="ru-RU" sz="1200" b="0" dirty="0" smtClean="0">
                <a:effectLst/>
              </a:rPr>
              <a:t>. </a:t>
            </a:r>
            <a:r>
              <a:rPr lang="ru-RU" sz="1200" dirty="0" smtClean="0"/>
              <a:t/>
            </a:r>
            <a:br>
              <a:rPr lang="ru-RU" sz="1200" dirty="0" smtClean="0"/>
            </a:br>
            <a:r>
              <a:rPr lang="ru-RU" sz="1200" dirty="0" smtClean="0"/>
              <a:t> </a:t>
            </a:r>
            <a:br>
              <a:rPr lang="ru-RU" sz="1200" dirty="0" smtClean="0"/>
            </a:br>
            <a:endParaRPr lang="ru-RU" sz="1200" b="0" dirty="0">
              <a:effectLst/>
            </a:endParaRPr>
          </a:p>
        </p:txBody>
      </p:sp>
      <p:sp>
        <p:nvSpPr>
          <p:cNvPr id="3" name="Подзаголовок 2"/>
          <p:cNvSpPr>
            <a:spLocks noGrp="1"/>
          </p:cNvSpPr>
          <p:nvPr>
            <p:ph type="subTitle" idx="1"/>
          </p:nvPr>
        </p:nvSpPr>
        <p:spPr>
          <a:xfrm flipV="1">
            <a:off x="8342376" y="4981135"/>
            <a:ext cx="45719" cy="45719"/>
          </a:xfrm>
        </p:spPr>
        <p:txBody>
          <a:bodyPr>
            <a:normAutofit fontScale="25000" lnSpcReduction="20000"/>
          </a:bodyPr>
          <a:lstStyle/>
          <a:p>
            <a:r>
              <a:rPr lang="ru-RU" dirty="0" smtClean="0"/>
              <a:t>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214290"/>
            <a:ext cx="8324880" cy="6357982"/>
          </a:xfrm>
        </p:spPr>
        <p:txBody>
          <a:bodyPr>
            <a:normAutofit fontScale="90000"/>
          </a:bodyPr>
          <a:lstStyle/>
          <a:p>
            <a:pPr algn="l"/>
            <a:r>
              <a:rPr lang="ru-RU" sz="1200" b="0" dirty="0" smtClean="0">
                <a:effectLst/>
              </a:rPr>
              <a:t/>
            </a:r>
            <a:br>
              <a:rPr lang="ru-RU" sz="1200" b="0" dirty="0" smtClean="0">
                <a:effectLst/>
              </a:rPr>
            </a:br>
            <a:r>
              <a:rPr lang="ru-RU" sz="1200" b="0" dirty="0" smtClean="0">
                <a:effectLst/>
              </a:rPr>
              <a:t>8неделя</a:t>
            </a:r>
            <a:br>
              <a:rPr lang="ru-RU" sz="1200" b="0" dirty="0" smtClean="0">
                <a:effectLst/>
              </a:rPr>
            </a:br>
            <a:r>
              <a:rPr lang="ru-RU" sz="1200" b="0" dirty="0" smtClean="0">
                <a:effectLst/>
              </a:rPr>
              <a:t>«Цветы, травы»</a:t>
            </a:r>
            <a:br>
              <a:rPr lang="ru-RU" sz="1200" b="0" dirty="0" smtClean="0">
                <a:effectLst/>
              </a:rPr>
            </a:br>
            <a:r>
              <a:rPr lang="ru-RU" sz="1200" b="0" dirty="0" smtClean="0">
                <a:effectLst/>
              </a:rPr>
              <a:t>Цветочки</a:t>
            </a:r>
            <a:br>
              <a:rPr lang="ru-RU" sz="1200" b="0" dirty="0" smtClean="0">
                <a:effectLst/>
              </a:rPr>
            </a:br>
            <a:r>
              <a:rPr lang="ru-RU" sz="1200" b="0" dirty="0" smtClean="0">
                <a:effectLst/>
              </a:rPr>
              <a:t>Соберём букетик</a:t>
            </a:r>
            <a:br>
              <a:rPr lang="ru-RU" sz="1200" b="0" dirty="0" smtClean="0">
                <a:effectLst/>
              </a:rPr>
            </a:br>
            <a:r>
              <a:rPr lang="ru-RU" sz="1200" b="0" dirty="0" smtClean="0">
                <a:effectLst/>
              </a:rPr>
              <a:t>Цветущий сад</a:t>
            </a:r>
            <a:br>
              <a:rPr lang="ru-RU" sz="1200" b="0" dirty="0" smtClean="0">
                <a:effectLst/>
              </a:rPr>
            </a:br>
            <a:r>
              <a:rPr lang="ru-RU" sz="1200" b="0" dirty="0" smtClean="0">
                <a:effectLst/>
              </a:rPr>
              <a:t>Формировать умение детей изображать цветы используя сетку, дно пластиковой бутылки, трубочки для коктейля.</a:t>
            </a:r>
            <a:br>
              <a:rPr lang="ru-RU" sz="1200" b="0" dirty="0" smtClean="0">
                <a:effectLst/>
              </a:rPr>
            </a:br>
            <a:r>
              <a:rPr lang="ru-RU" sz="1200" b="0" dirty="0" smtClean="0">
                <a:effectLst/>
              </a:rPr>
              <a:t/>
            </a:r>
            <a:br>
              <a:rPr lang="ru-RU" sz="1200" b="0" dirty="0" smtClean="0">
                <a:effectLst/>
              </a:rPr>
            </a:br>
            <a:r>
              <a:rPr lang="ru-RU" sz="1200" b="0" dirty="0" smtClean="0">
                <a:effectLst/>
              </a:rPr>
              <a:t>9неделя</a:t>
            </a:r>
            <a:br>
              <a:rPr lang="ru-RU" sz="1200" b="0" dirty="0" smtClean="0">
                <a:effectLst/>
              </a:rPr>
            </a:br>
            <a:r>
              <a:rPr lang="ru-RU" sz="1200" b="0" dirty="0" smtClean="0">
                <a:effectLst/>
              </a:rPr>
              <a:t>«Грибы»</a:t>
            </a:r>
            <a:br>
              <a:rPr lang="ru-RU" sz="1200" b="0" dirty="0" smtClean="0">
                <a:effectLst/>
              </a:rPr>
            </a:br>
            <a:r>
              <a:rPr lang="ru-RU" sz="1200" b="0" dirty="0" smtClean="0">
                <a:effectLst/>
              </a:rPr>
              <a:t>Мы в лесок пойдем, мы грибок найдем</a:t>
            </a:r>
            <a:br>
              <a:rPr lang="ru-RU" sz="1200" b="0" dirty="0" smtClean="0">
                <a:effectLst/>
              </a:rPr>
            </a:br>
            <a:r>
              <a:rPr lang="ru-RU" sz="1200" b="0" dirty="0" smtClean="0">
                <a:effectLst/>
              </a:rPr>
              <a:t>Грибок- </a:t>
            </a:r>
            <a:r>
              <a:rPr lang="ru-RU" sz="1200" b="0" dirty="0" err="1" smtClean="0">
                <a:effectLst/>
              </a:rPr>
              <a:t>боровичёк</a:t>
            </a:r>
            <a:r>
              <a:rPr lang="ru-RU" sz="1200" b="0" dirty="0" smtClean="0">
                <a:effectLst/>
              </a:rPr>
              <a:t> полезай в кузовок</a:t>
            </a:r>
            <a:br>
              <a:rPr lang="ru-RU" sz="1200" b="0" dirty="0" smtClean="0">
                <a:effectLst/>
              </a:rPr>
            </a:br>
            <a:r>
              <a:rPr lang="ru-RU" sz="1200" b="0" dirty="0" smtClean="0">
                <a:effectLst/>
              </a:rPr>
              <a:t> </a:t>
            </a:r>
            <a:br>
              <a:rPr lang="ru-RU" sz="1200" b="0" dirty="0" smtClean="0">
                <a:effectLst/>
              </a:rPr>
            </a:br>
            <a:r>
              <a:rPr lang="ru-RU" sz="1200" b="0" dirty="0" smtClean="0">
                <a:effectLst/>
              </a:rPr>
              <a:t>Формировать умение детей изображать грибочки используя печатки с резинкой, ниткой, пуговицей.</a:t>
            </a:r>
            <a:br>
              <a:rPr lang="ru-RU" sz="1200" b="0" dirty="0" smtClean="0">
                <a:effectLst/>
              </a:rPr>
            </a:br>
            <a:r>
              <a:rPr lang="ru-RU" sz="1200" b="0" dirty="0" smtClean="0">
                <a:effectLst/>
              </a:rPr>
              <a:t/>
            </a:r>
            <a:br>
              <a:rPr lang="ru-RU" sz="1200" b="0" dirty="0" smtClean="0">
                <a:effectLst/>
              </a:rPr>
            </a:br>
            <a:r>
              <a:rPr lang="ru-RU" sz="1200" b="0" dirty="0" smtClean="0">
                <a:effectLst/>
              </a:rPr>
              <a:t>10неделя</a:t>
            </a:r>
            <a:br>
              <a:rPr lang="ru-RU" sz="1200" b="0" dirty="0" smtClean="0">
                <a:effectLst/>
              </a:rPr>
            </a:br>
            <a:r>
              <a:rPr lang="ru-RU" sz="1200" b="0" dirty="0" smtClean="0">
                <a:effectLst/>
              </a:rPr>
              <a:t>«Лес»</a:t>
            </a:r>
            <a:br>
              <a:rPr lang="ru-RU" sz="1200" b="0" dirty="0" smtClean="0">
                <a:effectLst/>
              </a:rPr>
            </a:br>
            <a:r>
              <a:rPr lang="ru-RU" sz="1200" b="0" dirty="0" smtClean="0">
                <a:effectLst/>
              </a:rPr>
              <a:t>Вот какие листочки у нас в лесочке </a:t>
            </a:r>
            <a:br>
              <a:rPr lang="ru-RU" sz="1200" b="0" dirty="0" smtClean="0">
                <a:effectLst/>
              </a:rPr>
            </a:br>
            <a:r>
              <a:rPr lang="ru-RU" sz="1200" b="0" dirty="0" smtClean="0">
                <a:effectLst/>
              </a:rPr>
              <a:t>Лесные чудеса</a:t>
            </a:r>
            <a:br>
              <a:rPr lang="ru-RU" sz="1200" b="0" dirty="0" smtClean="0">
                <a:effectLst/>
              </a:rPr>
            </a:br>
            <a:r>
              <a:rPr lang="ru-RU" sz="1200" b="0" dirty="0" smtClean="0">
                <a:effectLst/>
              </a:rPr>
              <a:t>На лесной опушке</a:t>
            </a:r>
            <a:br>
              <a:rPr lang="ru-RU" sz="1200" b="0" dirty="0" smtClean="0">
                <a:effectLst/>
              </a:rPr>
            </a:br>
            <a:r>
              <a:rPr lang="ru-RU" sz="1200" b="0" dirty="0" smtClean="0">
                <a:effectLst/>
              </a:rPr>
              <a:t> </a:t>
            </a:r>
            <a:br>
              <a:rPr lang="ru-RU" sz="1200" b="0" dirty="0" smtClean="0">
                <a:effectLst/>
              </a:rPr>
            </a:br>
            <a:r>
              <a:rPr lang="ru-RU" sz="1200" b="0" dirty="0" smtClean="0">
                <a:effectLst/>
              </a:rPr>
              <a:t>Формировать умение детей изображать деревья, елочки, лес используя геометрические фигуры, сетку, печатки из пенопласта, резинки, тычки.</a:t>
            </a:r>
            <a:br>
              <a:rPr lang="ru-RU" sz="1200" b="0" dirty="0" smtClean="0">
                <a:effectLst/>
              </a:rPr>
            </a:br>
            <a:r>
              <a:rPr lang="ru-RU" sz="1200" b="0" dirty="0" smtClean="0">
                <a:effectLst/>
              </a:rPr>
              <a:t/>
            </a:r>
            <a:br>
              <a:rPr lang="ru-RU" sz="1200" b="0" dirty="0" smtClean="0">
                <a:effectLst/>
              </a:rPr>
            </a:br>
            <a:r>
              <a:rPr lang="ru-RU" sz="1200" b="0" dirty="0" smtClean="0">
                <a:effectLst/>
              </a:rPr>
              <a:t>11неделя</a:t>
            </a:r>
            <a:br>
              <a:rPr lang="ru-RU" sz="1200" b="0" dirty="0" smtClean="0">
                <a:effectLst/>
              </a:rPr>
            </a:br>
            <a:r>
              <a:rPr lang="ru-RU" sz="1200" b="0" dirty="0" smtClean="0">
                <a:effectLst/>
              </a:rPr>
              <a:t>«Урожай»</a:t>
            </a:r>
            <a:br>
              <a:rPr lang="ru-RU" sz="1200" b="0" dirty="0" smtClean="0">
                <a:effectLst/>
              </a:rPr>
            </a:br>
            <a:r>
              <a:rPr lang="ru-RU" sz="1200" b="0" dirty="0" smtClean="0">
                <a:effectLst/>
              </a:rPr>
              <a:t>Подарки лета</a:t>
            </a:r>
            <a:br>
              <a:rPr lang="ru-RU" sz="1200" b="0" dirty="0" smtClean="0">
                <a:effectLst/>
              </a:rPr>
            </a:br>
            <a:r>
              <a:rPr lang="ru-RU" sz="1200" b="0" dirty="0" smtClean="0">
                <a:effectLst/>
              </a:rPr>
              <a:t>Что выросло на грядке</a:t>
            </a:r>
            <a:br>
              <a:rPr lang="ru-RU" sz="1200" b="0" dirty="0" smtClean="0">
                <a:effectLst/>
              </a:rPr>
            </a:br>
            <a:r>
              <a:rPr lang="ru-RU" sz="1200" b="0" dirty="0" smtClean="0">
                <a:effectLst/>
              </a:rPr>
              <a:t>Собираем урожай</a:t>
            </a:r>
            <a:br>
              <a:rPr lang="ru-RU" sz="1200" b="0" dirty="0" smtClean="0">
                <a:effectLst/>
              </a:rPr>
            </a:br>
            <a:r>
              <a:rPr lang="ru-RU" sz="1200" b="0" dirty="0" smtClean="0">
                <a:effectLst/>
              </a:rPr>
              <a:t> </a:t>
            </a:r>
            <a:br>
              <a:rPr lang="ru-RU" sz="1200" b="0" dirty="0" smtClean="0">
                <a:effectLst/>
              </a:rPr>
            </a:br>
            <a:r>
              <a:rPr lang="ru-RU" sz="1200" b="0" dirty="0" smtClean="0">
                <a:effectLst/>
              </a:rPr>
              <a:t>Формировать умение детей изображать фрукты овощи используя, геометрические фигуры разного размера и формы, поролон.</a:t>
            </a:r>
            <a:br>
              <a:rPr lang="ru-RU" sz="1200" b="0" dirty="0" smtClean="0">
                <a:effectLst/>
              </a:rPr>
            </a:br>
            <a:r>
              <a:rPr lang="ru-RU" sz="1200" b="0" dirty="0" smtClean="0">
                <a:effectLst/>
              </a:rPr>
              <a:t/>
            </a:r>
            <a:br>
              <a:rPr lang="ru-RU" sz="1200" b="0" dirty="0" smtClean="0">
                <a:effectLst/>
              </a:rPr>
            </a:br>
            <a:r>
              <a:rPr lang="ru-RU" sz="1200" b="0" dirty="0" smtClean="0">
                <a:effectLst/>
              </a:rPr>
              <a:t>12неделя</a:t>
            </a:r>
            <a:br>
              <a:rPr lang="ru-RU" sz="1200" b="0" dirty="0" smtClean="0">
                <a:effectLst/>
              </a:rPr>
            </a:br>
            <a:r>
              <a:rPr lang="ru-RU" sz="1200" b="0" dirty="0" smtClean="0">
                <a:effectLst/>
              </a:rPr>
              <a:t>«Лето красное пора»</a:t>
            </a:r>
            <a:br>
              <a:rPr lang="ru-RU" sz="1200" b="0" dirty="0" smtClean="0">
                <a:effectLst/>
              </a:rPr>
            </a:br>
            <a:r>
              <a:rPr lang="ru-RU" sz="1200" b="0" dirty="0" smtClean="0">
                <a:effectLst/>
              </a:rPr>
              <a:t>До свидания лето!</a:t>
            </a:r>
            <a:br>
              <a:rPr lang="ru-RU" sz="1200" b="0" dirty="0" smtClean="0">
                <a:effectLst/>
              </a:rPr>
            </a:br>
            <a:r>
              <a:rPr lang="ru-RU" sz="1200" b="0" dirty="0" smtClean="0">
                <a:effectLst/>
              </a:rPr>
              <a:t>Скажем лету до свидания</a:t>
            </a:r>
            <a:br>
              <a:rPr lang="ru-RU" sz="1200" b="0" dirty="0" smtClean="0">
                <a:effectLst/>
              </a:rPr>
            </a:br>
            <a:r>
              <a:rPr lang="ru-RU" sz="1200" b="0" dirty="0" smtClean="0">
                <a:effectLst/>
              </a:rPr>
              <a:t>Формировать умение детей изображать предметное  и сюжетное изображение  используя </a:t>
            </a:r>
            <a:br>
              <a:rPr lang="ru-RU" sz="1200" b="0" dirty="0" smtClean="0">
                <a:effectLst/>
              </a:rPr>
            </a:br>
            <a:r>
              <a:rPr lang="ru-RU" sz="1200" b="0" dirty="0" smtClean="0">
                <a:effectLst/>
              </a:rPr>
              <a:t>пластиковую бутылку, сетку, различные геометрические фигуры и.т.д</a:t>
            </a:r>
            <a:r>
              <a:rPr lang="ru-RU" sz="1100" dirty="0" smtClean="0"/>
              <a:t>.</a:t>
            </a:r>
            <a:br>
              <a:rPr lang="ru-RU" sz="1100" dirty="0" smtClean="0"/>
            </a:br>
            <a:endParaRPr lang="ru-RU" sz="1100" b="0" dirty="0">
              <a:effectLst/>
            </a:endParaRPr>
          </a:p>
        </p:txBody>
      </p:sp>
      <p:sp>
        <p:nvSpPr>
          <p:cNvPr id="3" name="Подзаголовок 2"/>
          <p:cNvSpPr>
            <a:spLocks noGrp="1"/>
          </p:cNvSpPr>
          <p:nvPr>
            <p:ph type="subTitle" idx="1"/>
          </p:nvPr>
        </p:nvSpPr>
        <p:spPr>
          <a:xfrm flipH="1">
            <a:off x="8388095" y="4929198"/>
            <a:ext cx="45719" cy="51938"/>
          </a:xfrm>
        </p:spPr>
        <p:txBody>
          <a:bodyPr>
            <a:normAutofit fontScale="25000" lnSpcReduction="20000"/>
          </a:bodyPr>
          <a:lstStyle/>
          <a:p>
            <a:r>
              <a:rPr lang="ru-RU" dirty="0" smtClean="0"/>
              <a:t> </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53</TotalTime>
  <Words>357</Words>
  <Application>Microsoft Office PowerPoint</Application>
  <PresentationFormat>Экран (4:3)</PresentationFormat>
  <Paragraphs>35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Default Theme</vt:lpstr>
      <vt:lpstr>Развитие  творческих способностей у детей                            дошкольного возраста через использование           нетрадиционных техник рисования </vt:lpstr>
      <vt:lpstr>  </vt:lpstr>
      <vt:lpstr>Изобразительная деятельность с применением нетрадиционных материалов и техник способствует развитию у ребёнка:  1. Мелкой моторики рук и тактильного восприятия; 2. Пространственной ориентировки на листе бумаги, глазомера и зрительного восприятия; 3. Внимания и усидчивости; 4. Мышления; 5. Изобразительных навыков и умений, наблюдательности, эстетического восприятия, эмоциональной отзывчивости; 6. Кроме того, в процессе этой деятельности у дошкольника формируются навыки контроля и самоконтроля. </vt:lpstr>
      <vt:lpstr>Этап первый: изготовление печаток Понадобится вот такой бросовый материал : катушки из-под скотча, строительные кубики, пенопласт, пластиковые бутылочки, баночки из-под йогурта, колпачки от фломастеров, упаковочная плёнка, зубные щётки, губки, сетка упаковочная, нитки шерстяные или шпагат, прищепки, тампоны поролоновые и т.д.  </vt:lpstr>
      <vt:lpstr>Для изготовления вот таких печаток мне понадобились  пустые коробочки которые я  обклеила самоклеющейся бумагой, и создала рисунок из ниток с использованием клея. ( можно взять шерстяную или шпагат) Также можно использовать катушку из под туалетной бумаги, предварительно покрасить гуашью и намотать шпагат. Подойдут кубики от старого конструктора, на них можно наклеить двусторонний скотч и приклеить раскрошенный пенопласт. Очень красивый рисунок получается, если  кубик завернуть в  упаковочную сетку или чулок в сеточку.  </vt:lpstr>
      <vt:lpstr>Для изготовления геометрических и предметных печаток нам понадобится: строительные деревянные кубики резинка, сетка наклейки (стрекозы, бабочки, цветы).  Предметные печатки это изображение цветов, птиц, животных.  Геометрические печатки используются в форме круга, квадрата, овала, прямоугольника. </vt:lpstr>
      <vt:lpstr>Этап второй   Примерное планирование образовательной деятельности в летний период,  с детьми дошкольного возраста используя нетрадиционную технику изобразительной деятельности.     1неделя    «Солнце» Солнечные лучики  Здравствуй солнышко Солнышко лучистое  Формировать умение детей изображать солнечные лучики (солнце) используя пластиковую бутылку, трубочки для коктейля, строительный кубик с наклейными фигурками, сетку, мочалку .     2неделя    «Зачем нужен дождь» Дождик, дождик  кап,кап,кап Летний дождик Дождик, дождик веселей Формировать умение детей изображать капли дождя используя пенопласт на катушке, тычки, нитки на строительных кубиках.  3неделя        «Лес»  В гости к мишке Мы в лесок гулять пойдём Лесные жители Формировать умение детей рисовать животных используя сетку, печатки из поролона, ниток, печатки животных из резинок.  </vt:lpstr>
      <vt:lpstr> 4неделя «Фрукты, овощи» Ягодка  Вкусное лукошко Сад, сад огород   Формировать умение  детей изображать ягоды  и фрукты используя геометрические фигуры разного размера и формы, сетку, печатки с резинкой. 5 5неделя «Насекомые» В гостях у сороконожки Жучки –паучки на листочках В мире насекомых    Формировать умение детей изображать насекомых используя  пробки от бутылок, кубик сетку, веревку, губку, ватный тампон.  6неделя «Птицы»  Птичка невеличка  Вот какие птички Мир птиц   Формировать умение детей изображать птиц используя печатки с резинкой, геометрические фигуры, поролон.  7неделя «Важность воды» Водичка, водичка Ручейки бегут, журчат Подводный мир Формировать умение детей изображать  воду, используя катушку скотч, клейкую ленту на кубике, сетку, печатки рыбок из поролона.    </vt:lpstr>
      <vt:lpstr> 8неделя «Цветы, травы» Цветочки Соберём букетик Цветущий сад Формировать умение детей изображать цветы используя сетку, дно пластиковой бутылки, трубочки для коктейля.  9неделя «Грибы» Мы в лесок пойдем, мы грибок найдем Грибок- боровичёк полезай в кузовок   Формировать умение детей изображать грибочки используя печатки с резинкой, ниткой, пуговицей.  10неделя «Лес» Вот какие листочки у нас в лесочке  Лесные чудеса На лесной опушке   Формировать умение детей изображать деревья, елочки, лес используя геометрические фигуры, сетку, печатки из пенопласта, резинки, тычки.  11неделя «Урожай» Подарки лета Что выросло на грядке Собираем урожай   Формировать умение детей изображать фрукты овощи используя, геометрические фигуры разного размера и формы, поролон.  12неделя «Лето красное пора» До свидания лето! Скажем лету до свидания Формировать умение детей изображать предметное  и сюжетное изображение  используя  пластиковую бутылку, сетку, различные геометрические фигуры и.т.д. </vt:lpstr>
      <vt:lpstr>Наше творчество  с использованием печаток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творческих способностей у детей                            дошкольного возраста через использование           нетрадиционных техник рисования</dc:title>
  <dc:creator>Дмитрий Каленюк</dc:creator>
  <cp:lastModifiedBy>Дмитрий Каленюк</cp:lastModifiedBy>
  <cp:revision>6</cp:revision>
  <dcterms:created xsi:type="dcterms:W3CDTF">2015-04-21T15:01:52Z</dcterms:created>
  <dcterms:modified xsi:type="dcterms:W3CDTF">2015-04-21T15:55:34Z</dcterms:modified>
</cp:coreProperties>
</file>