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794" autoAdjust="0"/>
  </p:normalViewPr>
  <p:slideViewPr>
    <p:cSldViewPr>
      <p:cViewPr varScale="1">
        <p:scale>
          <a:sx n="103" d="100"/>
          <a:sy n="103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983D77-C134-4E03-97A8-3C7CB14A14AE}" type="datetimeFigureOut">
              <a:rPr lang="ru-RU" smtClean="0"/>
              <a:t>09.07.2012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4ABECD-2B92-40D3-83DC-3BF1B0CE0DD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2854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4ABECD-2B92-40D3-83DC-3BF1B0CE0DD5}" type="slidenum">
              <a:rPr lang="ru-RU" smtClean="0"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94247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4ABECD-2B92-40D3-83DC-3BF1B0CE0DD5}" type="slidenum">
              <a:rPr lang="ru-RU" smtClean="0"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8055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2BA1CB5-332D-46C4-AD8C-D2852E2BB550}" type="datetimeFigureOut">
              <a:rPr lang="ru-RU" smtClean="0"/>
              <a:t>09.07.2012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633A02F-B7F9-4F12-BDEF-3ADF825FD57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BA1CB5-332D-46C4-AD8C-D2852E2BB550}" type="datetimeFigureOut">
              <a:rPr lang="ru-RU" smtClean="0"/>
              <a:t>09.07.2012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33A02F-B7F9-4F12-BDEF-3ADF825FD57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BA1CB5-332D-46C4-AD8C-D2852E2BB550}" type="datetimeFigureOut">
              <a:rPr lang="ru-RU" smtClean="0"/>
              <a:t>09.07.2012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33A02F-B7F9-4F12-BDEF-3ADF825FD57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BA1CB5-332D-46C4-AD8C-D2852E2BB550}" type="datetimeFigureOut">
              <a:rPr lang="ru-RU" smtClean="0"/>
              <a:t>09.07.2012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33A02F-B7F9-4F12-BDEF-3ADF825FD57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BA1CB5-332D-46C4-AD8C-D2852E2BB550}" type="datetimeFigureOut">
              <a:rPr lang="ru-RU" smtClean="0"/>
              <a:t>09.07.2012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33A02F-B7F9-4F12-BDEF-3ADF825FD57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BA1CB5-332D-46C4-AD8C-D2852E2BB550}" type="datetimeFigureOut">
              <a:rPr lang="ru-RU" smtClean="0"/>
              <a:t>09.07.2012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33A02F-B7F9-4F12-BDEF-3ADF825FD57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BA1CB5-332D-46C4-AD8C-D2852E2BB550}" type="datetimeFigureOut">
              <a:rPr lang="ru-RU" smtClean="0"/>
              <a:t>09.07.2012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33A02F-B7F9-4F12-BDEF-3ADF825FD570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BA1CB5-332D-46C4-AD8C-D2852E2BB550}" type="datetimeFigureOut">
              <a:rPr lang="ru-RU" smtClean="0"/>
              <a:t>09.07.2012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33A02F-B7F9-4F12-BDEF-3ADF825FD57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BA1CB5-332D-46C4-AD8C-D2852E2BB550}" type="datetimeFigureOut">
              <a:rPr lang="ru-RU" smtClean="0"/>
              <a:t>09.07.2012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33A02F-B7F9-4F12-BDEF-3ADF825FD57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2BA1CB5-332D-46C4-AD8C-D2852E2BB550}" type="datetimeFigureOut">
              <a:rPr lang="ru-RU" smtClean="0"/>
              <a:t>09.07.2012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33A02F-B7F9-4F12-BDEF-3ADF825FD570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2BA1CB5-332D-46C4-AD8C-D2852E2BB550}" type="datetimeFigureOut">
              <a:rPr lang="ru-RU" smtClean="0"/>
              <a:t>09.07.2012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633A02F-B7F9-4F12-BDEF-3ADF825FD57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2BA1CB5-332D-46C4-AD8C-D2852E2BB550}" type="datetimeFigureOut">
              <a:rPr lang="ru-RU" smtClean="0"/>
              <a:t>09.07.2012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633A02F-B7F9-4F12-BDEF-3ADF825FD57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Проект « Времена года»</a:t>
            </a:r>
            <a:br>
              <a:rPr lang="ru-RU" dirty="0" smtClean="0"/>
            </a:br>
            <a:r>
              <a:rPr lang="ru-RU" sz="3200" dirty="0" smtClean="0"/>
              <a:t>1 младшая группа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/>
              <a:t>Выполнила воспитатель </a:t>
            </a:r>
          </a:p>
          <a:p>
            <a:r>
              <a:rPr lang="ru-RU" sz="2000" b="1" dirty="0" smtClean="0"/>
              <a:t>БДОУ города Омска</a:t>
            </a:r>
          </a:p>
          <a:p>
            <a:r>
              <a:rPr lang="ru-RU" sz="2000" b="1" dirty="0" smtClean="0"/>
              <a:t>« Детский сад № 344" </a:t>
            </a:r>
            <a:endParaRPr lang="ru-RU" sz="2000" b="1" dirty="0"/>
          </a:p>
          <a:p>
            <a:r>
              <a:rPr lang="ru-RU" sz="2000" b="1" dirty="0" smtClean="0"/>
              <a:t>Сахарова Светлана Юрьевна </a:t>
            </a:r>
          </a:p>
        </p:txBody>
      </p:sp>
    </p:spTree>
    <p:extLst>
      <p:ext uri="{BB962C8B-B14F-4D97-AF65-F5344CB8AC3E}">
        <p14:creationId xmlns:p14="http://schemas.microsoft.com/office/powerpoint/2010/main" val="2508414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7651862"/>
              </p:ext>
            </p:extLst>
          </p:nvPr>
        </p:nvGraphicFramePr>
        <p:xfrm>
          <a:off x="0" y="0"/>
          <a:ext cx="9144000" cy="580526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696064"/>
                <a:gridCol w="1917290"/>
                <a:gridCol w="5530646"/>
              </a:tblGrid>
              <a:tr h="38198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423279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Зима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Чтение художественной литературы</a:t>
                      </a:r>
                    </a:p>
                    <a:p>
                      <a:endParaRPr lang="ru-RU" sz="160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Музыкально-художественная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Продуктивная</a:t>
                      </a:r>
                    </a:p>
                    <a:p>
                      <a:endParaRPr lang="ru-RU" sz="160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endParaRPr lang="ru-RU" sz="160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endParaRPr lang="ru-RU" sz="160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endParaRPr lang="ru-RU" sz="160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Игровая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Коммуникативная</a:t>
                      </a:r>
                    </a:p>
                    <a:p>
                      <a:endParaRPr lang="ru-RU" sz="160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« Падают листья» М.И.</a:t>
                      </a:r>
                      <a:r>
                        <a:rPr lang="ru-RU" sz="1400" baseline="0" dirty="0" smtClean="0"/>
                        <a:t> Венсен, « Овощи» Тувим, </a:t>
                      </a:r>
                    </a:p>
                    <a:p>
                      <a:r>
                        <a:rPr lang="ru-RU" sz="1400" baseline="0" dirty="0" smtClean="0"/>
                        <a:t>« Дождик» Е. Благинина, « Осенью» Плещеев, « Листопад» В Мирович, « Огуречик- огуречик», « Дождик- дождик»,</a:t>
                      </a:r>
                    </a:p>
                    <a:p>
                      <a:r>
                        <a:rPr lang="ru-RU" sz="1400" baseline="0" dirty="0" smtClean="0"/>
                        <a:t> « Репка»</a:t>
                      </a:r>
                    </a:p>
                    <a:p>
                      <a:endParaRPr lang="ru-RU" sz="1400" baseline="0" dirty="0" smtClean="0"/>
                    </a:p>
                    <a:p>
                      <a:r>
                        <a:rPr lang="ru-RU" sz="1400" baseline="0" dirty="0" smtClean="0"/>
                        <a:t>Слушание: « Осенью» муз. С. </a:t>
                      </a:r>
                      <a:r>
                        <a:rPr lang="ru-RU" sz="1400" baseline="0" dirty="0" err="1" smtClean="0"/>
                        <a:t>Майкопара</a:t>
                      </a:r>
                      <a:endParaRPr lang="ru-RU" sz="1400" baseline="0" dirty="0" smtClean="0"/>
                    </a:p>
                    <a:p>
                      <a:r>
                        <a:rPr lang="ru-RU" sz="1400" baseline="0" dirty="0" smtClean="0"/>
                        <a:t>Пение « Дождик» </a:t>
                      </a:r>
                      <a:r>
                        <a:rPr lang="ru-RU" sz="1400" baseline="0" dirty="0" err="1" smtClean="0"/>
                        <a:t>рус.нар</a:t>
                      </a:r>
                      <a:r>
                        <a:rPr lang="ru-RU" sz="1400" baseline="0" dirty="0" smtClean="0"/>
                        <a:t>. мел., обр. В </a:t>
                      </a:r>
                      <a:r>
                        <a:rPr lang="ru-RU" sz="1400" baseline="0" dirty="0" err="1" smtClean="0"/>
                        <a:t>Фере</a:t>
                      </a:r>
                      <a:endParaRPr lang="ru-RU" sz="1400" baseline="0" dirty="0" smtClean="0"/>
                    </a:p>
                    <a:p>
                      <a:r>
                        <a:rPr lang="ru-RU" sz="1400" baseline="0" dirty="0" smtClean="0"/>
                        <a:t>Музыкально- ритмические движения « Дождик» муз. И сл. Е. </a:t>
                      </a:r>
                      <a:r>
                        <a:rPr lang="ru-RU" sz="1400" baseline="0" dirty="0" err="1" smtClean="0"/>
                        <a:t>Макшанцевой</a:t>
                      </a:r>
                      <a:r>
                        <a:rPr lang="ru-RU" sz="1400" baseline="0" dirty="0" smtClean="0"/>
                        <a:t>, пляска с листочками</a:t>
                      </a:r>
                    </a:p>
                    <a:p>
                      <a:endParaRPr lang="ru-RU" sz="1400" baseline="0" dirty="0" smtClean="0"/>
                    </a:p>
                    <a:p>
                      <a:r>
                        <a:rPr lang="ru-RU" sz="1400" baseline="0" dirty="0" smtClean="0"/>
                        <a:t>Рисование\лепка « Дождик», « Яблоки», « Мухомор», </a:t>
                      </a:r>
                    </a:p>
                    <a:p>
                      <a:r>
                        <a:rPr lang="ru-RU" sz="1400" baseline="0" dirty="0" smtClean="0"/>
                        <a:t>« Листопад»</a:t>
                      </a:r>
                    </a:p>
                    <a:p>
                      <a:endParaRPr lang="ru-RU" sz="1400" baseline="0" dirty="0" smtClean="0"/>
                    </a:p>
                    <a:p>
                      <a:r>
                        <a:rPr lang="ru-RU" sz="1400" dirty="0" smtClean="0"/>
                        <a:t>Игры-манипуляции</a:t>
                      </a:r>
                      <a:r>
                        <a:rPr lang="ru-RU" sz="1400" baseline="0" dirty="0" smtClean="0"/>
                        <a:t> с фигурками диких животных</a:t>
                      </a:r>
                    </a:p>
                    <a:p>
                      <a:r>
                        <a:rPr lang="ru-RU" sz="1400" baseline="0" dirty="0" smtClean="0"/>
                        <a:t>Театральная игра « Зимовье зверей»</a:t>
                      </a:r>
                    </a:p>
                    <a:p>
                      <a:r>
                        <a:rPr lang="ru-RU" sz="1400" baseline="0" dirty="0" smtClean="0"/>
                        <a:t>С/Р игры: « Кукла заболела», « Кукла идет гулять», </a:t>
                      </a:r>
                    </a:p>
                    <a:p>
                      <a:r>
                        <a:rPr lang="ru-RU" sz="1400" baseline="0" dirty="0" smtClean="0"/>
                        <a:t>« Путешествие в зимний лес», « Новый год у зверят»</a:t>
                      </a:r>
                    </a:p>
                    <a:p>
                      <a:endParaRPr lang="ru-RU" sz="1400" baseline="0" dirty="0" smtClean="0"/>
                    </a:p>
                    <a:p>
                      <a:r>
                        <a:rPr lang="ru-RU" sz="1400" baseline="0" dirty="0" smtClean="0"/>
                        <a:t>Словесно-речевые игры: « В гости к нам зима пришла», «На чем катаются дети», « Что слепил Дед Мороз?»,</a:t>
                      </a:r>
                    </a:p>
                    <a:p>
                      <a:r>
                        <a:rPr lang="ru-RU" sz="1400" baseline="0" dirty="0" smtClean="0"/>
                        <a:t> « Снегурочка со снежками», « Какие снежки?»,</a:t>
                      </a:r>
                    </a:p>
                    <a:p>
                      <a:r>
                        <a:rPr lang="ru-RU" sz="1400" baseline="0" dirty="0" smtClean="0"/>
                        <a:t> « Нарядим елочку»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216024"/>
          </a:xfrm>
        </p:spPr>
        <p:txBody>
          <a:bodyPr>
            <a:normAutofit fontScale="90000"/>
          </a:bodyPr>
          <a:lstStyle/>
          <a:p>
            <a:r>
              <a:rPr lang="ru-RU" sz="1400" dirty="0" smtClean="0"/>
              <a:t>Тема                  Вид деятельности                            Формы организации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97118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1185446"/>
              </p:ext>
            </p:extLst>
          </p:nvPr>
        </p:nvGraphicFramePr>
        <p:xfrm>
          <a:off x="0" y="0"/>
          <a:ext cx="9144000" cy="612119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769807"/>
                <a:gridCol w="2064774"/>
                <a:gridCol w="5309419"/>
              </a:tblGrid>
              <a:tr h="37286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74832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Коммуникативная</a:t>
                      </a:r>
                    </a:p>
                    <a:p>
                      <a:endParaRPr lang="ru-RU" sz="160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endParaRPr lang="ru-RU" sz="160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endParaRPr lang="ru-RU" sz="160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endParaRPr lang="ru-RU" sz="160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Познавательно-исследовательская</a:t>
                      </a:r>
                    </a:p>
                    <a:p>
                      <a:endParaRPr lang="ru-RU" sz="160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endParaRPr lang="ru-RU" sz="160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endParaRPr lang="ru-RU" sz="160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endParaRPr lang="ru-RU" sz="160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endParaRPr lang="ru-RU" sz="160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endParaRPr lang="ru-RU" sz="160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endParaRPr lang="ru-RU" sz="160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endParaRPr lang="ru-RU" sz="160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Двигательная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aseline="0" dirty="0" smtClean="0"/>
                    </a:p>
                    <a:p>
                      <a:r>
                        <a:rPr lang="ru-RU" sz="1400" baseline="0" dirty="0" smtClean="0"/>
                        <a:t>Д/И: « Найди картинку», « Что зимой бывает?», « Кто спрятался в снегу», « Одень куклу на прогулку»</a:t>
                      </a:r>
                    </a:p>
                    <a:p>
                      <a:r>
                        <a:rPr lang="ru-RU" sz="1400" baseline="0" dirty="0" smtClean="0"/>
                        <a:t>Пальчиковые игры: « Зима», « Новый год», « Елочка»,</a:t>
                      </a:r>
                    </a:p>
                    <a:p>
                      <a:r>
                        <a:rPr lang="ru-RU" sz="1400" baseline="0" dirty="0" smtClean="0"/>
                        <a:t> « Ручки греем», «Бабушка – погодушка в декабре, январе, феврале»</a:t>
                      </a:r>
                    </a:p>
                    <a:p>
                      <a:r>
                        <a:rPr lang="ru-RU" sz="1400" baseline="0" dirty="0" smtClean="0"/>
                        <a:t>Дыхательные упражнения: « Снежинки», « Пузырь»</a:t>
                      </a:r>
                    </a:p>
                    <a:p>
                      <a:r>
                        <a:rPr lang="ru-RU" sz="1400" baseline="0" dirty="0" smtClean="0"/>
                        <a:t> </a:t>
                      </a:r>
                    </a:p>
                    <a:p>
                      <a:r>
                        <a:rPr lang="ru-RU" sz="1400" baseline="0" dirty="0" smtClean="0"/>
                        <a:t>Игры с песком: « Следы», « Печем печенье»</a:t>
                      </a:r>
                    </a:p>
                    <a:p>
                      <a:r>
                        <a:rPr lang="ru-RU" sz="1400" baseline="0" dirty="0" smtClean="0"/>
                        <a:t>Игры с водой: « Поймай льдинку», « Заморозим»,</a:t>
                      </a:r>
                    </a:p>
                    <a:p>
                      <a:r>
                        <a:rPr lang="ru-RU" sz="1400" baseline="0" dirty="0" smtClean="0"/>
                        <a:t> « Разогреем», « Цветные льдинки»</a:t>
                      </a:r>
                    </a:p>
                    <a:p>
                      <a:r>
                        <a:rPr lang="ru-RU" sz="1400" baseline="0" dirty="0" smtClean="0"/>
                        <a:t>Д/И: «» Сложи картинку», « Сколько снежинок?», </a:t>
                      </a:r>
                    </a:p>
                    <a:p>
                      <a:r>
                        <a:rPr lang="ru-RU" sz="1400" baseline="0" dirty="0" smtClean="0"/>
                        <a:t>« Большие- маленькие снежинки», « Какой снежок?», </a:t>
                      </a:r>
                    </a:p>
                    <a:p>
                      <a:r>
                        <a:rPr lang="ru-RU" sz="1400" baseline="0" dirty="0" smtClean="0"/>
                        <a:t>« Собери снеговика», Лото « Зима», « Что бывает белым?»</a:t>
                      </a:r>
                    </a:p>
                    <a:p>
                      <a:r>
                        <a:rPr lang="ru-RU" sz="1400" baseline="0" dirty="0" smtClean="0"/>
                        <a:t>Наблюдения на прогулке за: снегом, красотой зимних деревьев, узорами на окнах, снегопадом, птицами, следами на снегу, работой дворника</a:t>
                      </a:r>
                    </a:p>
                    <a:p>
                      <a:endParaRPr lang="ru-RU" sz="1400" baseline="0" dirty="0" smtClean="0"/>
                    </a:p>
                    <a:p>
                      <a:r>
                        <a:rPr lang="ru-RU" sz="1400" dirty="0" smtClean="0"/>
                        <a:t>П\И « Зайка беленький», « Птички в гнездышке», « Дед Мороз», « Снег кружится», « На елку»</a:t>
                      </a:r>
                    </a:p>
                    <a:p>
                      <a:r>
                        <a:rPr lang="ru-RU" sz="1400" dirty="0" smtClean="0"/>
                        <a:t>Хороводные игры « Елочка», «Дед Мороз»</a:t>
                      </a:r>
                    </a:p>
                    <a:p>
                      <a:r>
                        <a:rPr lang="ru-RU" sz="1400" dirty="0" smtClean="0"/>
                        <a:t>Речевые подвижные игры « Выпал беленький снежок…», « Снежинки», « На дворе Мороз и ветер…», « Мороз»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548680"/>
          </a:xfrm>
        </p:spPr>
        <p:txBody>
          <a:bodyPr>
            <a:normAutofit/>
          </a:bodyPr>
          <a:lstStyle/>
          <a:p>
            <a:r>
              <a:rPr lang="ru-RU" sz="1400" dirty="0" smtClean="0"/>
              <a:t>Тема                  Вид деятельности                         Формы организации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96250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5073041"/>
              </p:ext>
            </p:extLst>
          </p:nvPr>
        </p:nvGraphicFramePr>
        <p:xfrm>
          <a:off x="107504" y="116632"/>
          <a:ext cx="8928993" cy="5806169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728192"/>
                <a:gridCol w="1872208"/>
                <a:gridCol w="5328593"/>
              </a:tblGrid>
              <a:tr h="38072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163887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Весна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Трудовая</a:t>
                      </a:r>
                    </a:p>
                    <a:p>
                      <a:endParaRPr lang="ru-RU" sz="160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endParaRPr lang="ru-RU" sz="160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endParaRPr lang="ru-RU" sz="160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Чтение художественной литературы</a:t>
                      </a:r>
                    </a:p>
                    <a:p>
                      <a:endParaRPr lang="ru-RU" sz="160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endParaRPr lang="ru-RU" sz="160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endParaRPr lang="ru-RU" sz="160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Музыкально-художественная</a:t>
                      </a:r>
                    </a:p>
                    <a:p>
                      <a:endParaRPr lang="ru-RU" sz="160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endParaRPr lang="ru-RU" sz="160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Продуктивная</a:t>
                      </a:r>
                    </a:p>
                    <a:p>
                      <a:endParaRPr lang="ru-RU" sz="160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endParaRPr lang="ru-RU" sz="160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endParaRPr lang="ru-RU" sz="160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Игровая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Расчистка дорожки от снега, подгребание снега к стволам деревьев, перенос снега в определенное место для сооружения снежных построек, посыпание дорожки песком, подкормка птиц</a:t>
                      </a:r>
                    </a:p>
                    <a:p>
                      <a:endParaRPr lang="ru-RU" sz="1400" dirty="0" smtClean="0"/>
                    </a:p>
                    <a:p>
                      <a:r>
                        <a:rPr lang="ru-RU" sz="1400" dirty="0" err="1" smtClean="0"/>
                        <a:t>М.Познанская</a:t>
                      </a:r>
                      <a:r>
                        <a:rPr lang="ru-RU" sz="1400" dirty="0" smtClean="0"/>
                        <a:t> « Снег идет», </a:t>
                      </a:r>
                      <a:r>
                        <a:rPr lang="ru-RU" sz="1400" dirty="0" err="1" smtClean="0"/>
                        <a:t>О.Высотская</a:t>
                      </a:r>
                      <a:r>
                        <a:rPr lang="ru-RU" sz="1400" dirty="0" smtClean="0"/>
                        <a:t> « Холодно», В.</a:t>
                      </a:r>
                      <a:r>
                        <a:rPr lang="ru-RU" sz="1400" baseline="0" dirty="0" smtClean="0"/>
                        <a:t> Хорол « Зайчик», </a:t>
                      </a:r>
                      <a:r>
                        <a:rPr lang="ru-RU" sz="1400" baseline="0" dirty="0" err="1" smtClean="0"/>
                        <a:t>Н.Саксонская</a:t>
                      </a:r>
                      <a:r>
                        <a:rPr lang="ru-RU" sz="1400" baseline="0" dirty="0" smtClean="0"/>
                        <a:t> « Где мой пальчик?», </a:t>
                      </a:r>
                      <a:r>
                        <a:rPr lang="ru-RU" sz="1400" baseline="0" dirty="0" err="1" smtClean="0"/>
                        <a:t>О.Высотская</a:t>
                      </a:r>
                      <a:r>
                        <a:rPr lang="ru-RU" sz="1400" baseline="0" dirty="0" smtClean="0"/>
                        <a:t> « Покатились санки вниз», </a:t>
                      </a:r>
                      <a:r>
                        <a:rPr lang="ru-RU" sz="1400" baseline="0" dirty="0" err="1" smtClean="0"/>
                        <a:t>Я.Аким</a:t>
                      </a:r>
                      <a:r>
                        <a:rPr lang="ru-RU" sz="1400" baseline="0" dirty="0" smtClean="0"/>
                        <a:t> « Елка наряжается», Суриков « Зима»</a:t>
                      </a:r>
                    </a:p>
                    <a:p>
                      <a:r>
                        <a:rPr lang="ru-RU" sz="1400" baseline="0" dirty="0" smtClean="0"/>
                        <a:t>Слушание  Чайковский « Зима»</a:t>
                      </a:r>
                    </a:p>
                    <a:p>
                      <a:endParaRPr lang="ru-RU" sz="1400" baseline="0" dirty="0" smtClean="0"/>
                    </a:p>
                    <a:p>
                      <a:r>
                        <a:rPr lang="ru-RU" sz="1400" baseline="0" dirty="0" smtClean="0"/>
                        <a:t>Пение « Пришла зима» муз. М. </a:t>
                      </a:r>
                      <a:r>
                        <a:rPr lang="ru-RU" sz="1400" baseline="0" dirty="0" err="1" smtClean="0"/>
                        <a:t>Раухверга</a:t>
                      </a:r>
                      <a:r>
                        <a:rPr lang="ru-RU" sz="1400" baseline="0" dirty="0" smtClean="0"/>
                        <a:t>, сл. </a:t>
                      </a:r>
                      <a:r>
                        <a:rPr lang="ru-RU" sz="1400" baseline="0" dirty="0" err="1" smtClean="0"/>
                        <a:t>Т.Мираджи</a:t>
                      </a:r>
                      <a:endParaRPr lang="ru-RU" sz="1400" baseline="0" dirty="0" smtClean="0"/>
                    </a:p>
                    <a:p>
                      <a:r>
                        <a:rPr lang="ru-RU" sz="1400" baseline="0" dirty="0" smtClean="0"/>
                        <a:t>Слушание «Зима» </a:t>
                      </a:r>
                      <a:r>
                        <a:rPr lang="ru-RU" sz="1400" baseline="0" dirty="0" err="1" smtClean="0"/>
                        <a:t>муз.В</a:t>
                      </a:r>
                      <a:r>
                        <a:rPr lang="ru-RU" sz="1400" baseline="0" dirty="0" smtClean="0"/>
                        <a:t>. Карасевой, сл. Н. Френкель.</a:t>
                      </a:r>
                    </a:p>
                    <a:p>
                      <a:r>
                        <a:rPr lang="ru-RU" sz="1400" baseline="0" dirty="0" smtClean="0"/>
                        <a:t>Музыкально- ритмические движения « Новогодний хоровод», « Дед Мороз», « Как на поле на лужок выпал беленький снежок…»</a:t>
                      </a:r>
                    </a:p>
                    <a:p>
                      <a:endParaRPr lang="ru-RU" sz="1400" baseline="0" dirty="0" smtClean="0"/>
                    </a:p>
                    <a:p>
                      <a:r>
                        <a:rPr lang="ru-RU" sz="1400" baseline="0" dirty="0" smtClean="0"/>
                        <a:t>Рисование « Снег идет», « Следы на снегу», « Рябина», «Украсим шарик»</a:t>
                      </a:r>
                    </a:p>
                    <a:p>
                      <a:r>
                        <a:rPr lang="ru-RU" sz="1400" baseline="0" dirty="0" smtClean="0"/>
                        <a:t>Лепка  « Снежки», « Снеговик»,« Ягоды для птичек», </a:t>
                      </a:r>
                    </a:p>
                    <a:p>
                      <a:r>
                        <a:rPr lang="ru-RU" sz="1400" baseline="0" dirty="0" smtClean="0"/>
                        <a:t>« Украсим елочку»</a:t>
                      </a:r>
                    </a:p>
                    <a:p>
                      <a:endParaRPr lang="ru-RU" sz="1400" baseline="0" dirty="0" smtClean="0"/>
                    </a:p>
                    <a:p>
                      <a:r>
                        <a:rPr lang="ru-RU" sz="1400" dirty="0" smtClean="0"/>
                        <a:t>Театрализованная игра « </a:t>
                      </a:r>
                      <a:r>
                        <a:rPr lang="ru-RU" sz="1400" dirty="0" err="1" smtClean="0"/>
                        <a:t>Заюшкина</a:t>
                      </a:r>
                      <a:r>
                        <a:rPr lang="ru-RU" sz="1400" dirty="0" smtClean="0"/>
                        <a:t> избушка»</a:t>
                      </a:r>
                    </a:p>
                    <a:p>
                      <a:r>
                        <a:rPr lang="ru-RU" sz="1400" dirty="0" smtClean="0"/>
                        <a:t>С/Р игры « Путешествие в весенний лес», « Кукла идет гулять», « Кукла заболела»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44016"/>
          </a:xfrm>
        </p:spPr>
        <p:txBody>
          <a:bodyPr>
            <a:noAutofit/>
          </a:bodyPr>
          <a:lstStyle/>
          <a:p>
            <a:r>
              <a:rPr lang="ru-RU" sz="1400" dirty="0" smtClean="0"/>
              <a:t>Тема                 Вид деятельности                                Формы организации          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4124600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7057564"/>
              </p:ext>
            </p:extLst>
          </p:nvPr>
        </p:nvGraphicFramePr>
        <p:xfrm>
          <a:off x="0" y="0"/>
          <a:ext cx="9143999" cy="6048671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841414"/>
                <a:gridCol w="1841415"/>
                <a:gridCol w="5461170"/>
              </a:tblGrid>
              <a:tr h="40900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3967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Коммуникативная</a:t>
                      </a:r>
                    </a:p>
                    <a:p>
                      <a:endParaRPr lang="ru-RU" sz="160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endParaRPr lang="ru-RU" sz="160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endParaRPr lang="ru-RU" sz="160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endParaRPr lang="ru-RU" sz="160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endParaRPr lang="ru-RU" sz="160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endParaRPr lang="ru-RU" sz="160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endParaRPr lang="ru-RU" sz="160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endParaRPr lang="ru-RU" sz="160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Познавательная</a:t>
                      </a:r>
                    </a:p>
                    <a:p>
                      <a:endParaRPr lang="ru-RU" sz="160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endParaRPr lang="ru-RU" sz="160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endParaRPr lang="ru-RU" sz="160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endParaRPr lang="ru-RU" sz="160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endParaRPr lang="ru-RU" sz="160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endParaRPr lang="ru-RU" sz="160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endParaRPr lang="ru-RU" sz="160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endParaRPr lang="ru-RU" sz="160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endParaRPr lang="ru-RU" sz="160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Двигательная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Словесно-речевые игры « Вот пришла весна», « Какие сосульки?», « Кап-кап», « Что весной бывает», « Узнай и назови», « Что изменилось?»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Дидактические игры</a:t>
                      </a:r>
                      <a:r>
                        <a:rPr lang="ru-RU" sz="14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 « Что сначала, что потом?», </a:t>
                      </a:r>
                    </a:p>
                    <a:p>
                      <a:r>
                        <a:rPr lang="ru-RU" sz="14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« Найди и покажи», «Одень куклу на прогулку», « У кого картинка?»</a:t>
                      </a:r>
                    </a:p>
                    <a:p>
                      <a:r>
                        <a:rPr lang="ru-RU" sz="14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Пальчиковые игры « Весна», « Первые цветы», </a:t>
                      </a:r>
                    </a:p>
                    <a:p>
                      <a:r>
                        <a:rPr lang="ru-RU" sz="14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« Возвращение птиц», «Бабушка – погодушка в марте, апреле, мае»</a:t>
                      </a:r>
                    </a:p>
                    <a:p>
                      <a:r>
                        <a:rPr lang="ru-RU" sz="14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Дыхательные упражнения « Одуванчик», « Плыви, кораблик»</a:t>
                      </a:r>
                    </a:p>
                    <a:p>
                      <a:endParaRPr lang="ru-RU" sz="1400" baseline="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lang="ru-RU" sz="14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Игры с водой « Тонет- плавает», « Теплый- холодный», </a:t>
                      </a:r>
                    </a:p>
                    <a:p>
                      <a:r>
                        <a:rPr lang="ru-RU" sz="14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« Как тают сосульки»</a:t>
                      </a:r>
                    </a:p>
                    <a:p>
                      <a:r>
                        <a:rPr lang="ru-RU" sz="14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Игры с песком « Тортик для мамочки», « Солнышко из ладошек»</a:t>
                      </a:r>
                    </a:p>
                    <a:p>
                      <a:r>
                        <a:rPr lang="ru-RU" sz="14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Дидактические игры « Сколько лодочек в луже?», </a:t>
                      </a:r>
                    </a:p>
                    <a:p>
                      <a:r>
                        <a:rPr lang="ru-RU" sz="14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« Большие- маленькие сосульки», лото « Весна», «Сложи картинку»</a:t>
                      </a:r>
                    </a:p>
                    <a:p>
                      <a:r>
                        <a:rPr lang="ru-RU" sz="14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Наблюдения на прогулке за: таянием снега, лужами, ручьями, сосульками, птицами, почками, первыми листьями, первой травой, одуванчиками, работой дворника</a:t>
                      </a:r>
                    </a:p>
                    <a:p>
                      <a:endParaRPr lang="ru-RU" sz="1400" baseline="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lang="ru-RU" sz="14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Подвижные игры « Веселый воробей», « Перешагни через лужу»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360040"/>
          </a:xfrm>
        </p:spPr>
        <p:txBody>
          <a:bodyPr>
            <a:noAutofit/>
          </a:bodyPr>
          <a:lstStyle/>
          <a:p>
            <a:r>
              <a:rPr lang="ru-RU" sz="1400" dirty="0" smtClean="0"/>
              <a:t>Тема               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Вид деятельности                              Формы работы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379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1437338"/>
              </p:ext>
            </p:extLst>
          </p:nvPr>
        </p:nvGraphicFramePr>
        <p:xfrm>
          <a:off x="0" y="0"/>
          <a:ext cx="9144000" cy="580526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769806"/>
                <a:gridCol w="1917290"/>
                <a:gridCol w="5456904"/>
              </a:tblGrid>
              <a:tr h="3600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3950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sz="160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Трудовая</a:t>
                      </a:r>
                    </a:p>
                    <a:p>
                      <a:endParaRPr lang="ru-RU" sz="160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endParaRPr lang="ru-RU" sz="160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Чтение художественной литературы</a:t>
                      </a:r>
                    </a:p>
                    <a:p>
                      <a:endParaRPr lang="ru-RU" sz="160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Музыкально- художественная деятельность</a:t>
                      </a:r>
                    </a:p>
                    <a:p>
                      <a:endParaRPr lang="ru-RU" sz="160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endParaRPr lang="ru-RU" sz="160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Продуктивная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« Солнечные зайчики», « Через ручеек», « Птички, раз! Птички, два!»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Хороводные игры « Вейся венок», « Колпачок»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Речевая подвижные игра</a:t>
                      </a:r>
                      <a:r>
                        <a:rPr lang="ru-RU" sz="14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« В гости к нам весна пришла»</a:t>
                      </a:r>
                    </a:p>
                    <a:p>
                      <a:r>
                        <a:rPr lang="ru-RU" sz="14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Ритмическая игра« Шаловливые сосульки»</a:t>
                      </a:r>
                    </a:p>
                    <a:p>
                      <a:r>
                        <a:rPr lang="ru-RU" sz="1400" baseline="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Закличка</a:t>
                      </a:r>
                      <a:r>
                        <a:rPr lang="ru-RU" sz="14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« Солнышко» с движениями</a:t>
                      </a:r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</a:t>
                      </a:r>
                    </a:p>
                    <a:p>
                      <a:endParaRPr lang="ru-RU" sz="140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Сбор мусора на участке, очистка территории от сухих листьев, подметание дорожки, сгребание рассыпанного песка обратно</a:t>
                      </a:r>
                      <a:r>
                        <a:rPr lang="ru-RU" sz="14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в песочницу</a:t>
                      </a:r>
                    </a:p>
                    <a:p>
                      <a:endParaRPr lang="ru-RU" sz="1400" baseline="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lang="ru-RU" sz="1400" baseline="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А.Плещеев</a:t>
                      </a:r>
                      <a:r>
                        <a:rPr lang="ru-RU" sz="14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« Сельская песенка», М. Полянская </a:t>
                      </a:r>
                    </a:p>
                    <a:p>
                      <a:r>
                        <a:rPr lang="ru-RU" sz="14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« Одуванчик», </a:t>
                      </a:r>
                      <a:r>
                        <a:rPr lang="ru-RU" sz="1400" baseline="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Укр</a:t>
                      </a:r>
                      <a:r>
                        <a:rPr lang="ru-RU" sz="14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. Песенка « Веснянка», </a:t>
                      </a:r>
                      <a:r>
                        <a:rPr lang="ru-RU" sz="1400" baseline="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закличка</a:t>
                      </a:r>
                      <a:r>
                        <a:rPr lang="ru-RU" sz="14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</a:t>
                      </a:r>
                    </a:p>
                    <a:p>
                      <a:r>
                        <a:rPr lang="ru-RU" sz="14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« Солнышко-ведрышко», </a:t>
                      </a:r>
                      <a:r>
                        <a:rPr lang="ru-RU" sz="1400" baseline="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закличка</a:t>
                      </a:r>
                      <a:r>
                        <a:rPr lang="ru-RU" sz="14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« Дождик», сказка</a:t>
                      </a:r>
                    </a:p>
                    <a:p>
                      <a:r>
                        <a:rPr lang="ru-RU" sz="14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« </a:t>
                      </a:r>
                      <a:r>
                        <a:rPr lang="ru-RU" sz="1400" baseline="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Заюшкина</a:t>
                      </a:r>
                      <a:r>
                        <a:rPr lang="ru-RU" sz="14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избушка»</a:t>
                      </a:r>
                    </a:p>
                    <a:p>
                      <a:endParaRPr lang="ru-RU" sz="1400" baseline="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Пение «Солнышко» муз. Н. Лукониной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Слушание « Апрель» муз. П.И. Чайковского, «Весенний вальс» муз. </a:t>
                      </a:r>
                      <a:r>
                        <a:rPr lang="ru-RU" sz="14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Ф.Шопена</a:t>
                      </a:r>
                      <a:endParaRPr lang="ru-RU" sz="140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Музыкально – ритмические</a:t>
                      </a:r>
                      <a:r>
                        <a:rPr lang="ru-RU" sz="14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движения « Веснянка», «Полянка» </a:t>
                      </a:r>
                      <a:r>
                        <a:rPr lang="ru-RU" sz="1400" baseline="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р.н.м</a:t>
                      </a:r>
                      <a:r>
                        <a:rPr lang="ru-RU" sz="14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.</a:t>
                      </a:r>
                    </a:p>
                    <a:p>
                      <a:endParaRPr lang="ru-RU" sz="1400" baseline="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lang="ru-RU" sz="14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Рисование/лепка «Сосульки», «Ручеек», «Травка зеленеет»,</a:t>
                      </a:r>
                    </a:p>
                    <a:p>
                      <a:r>
                        <a:rPr lang="ru-RU" sz="14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«Одуванчики»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76672"/>
          </a:xfrm>
        </p:spPr>
        <p:txBody>
          <a:bodyPr>
            <a:noAutofit/>
          </a:bodyPr>
          <a:lstStyle/>
          <a:p>
            <a:r>
              <a:rPr lang="ru-RU" sz="1400" dirty="0" smtClean="0"/>
              <a:t>Тема                   Вид деятельности                               Формы работы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54283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7392834"/>
              </p:ext>
            </p:extLst>
          </p:nvPr>
        </p:nvGraphicFramePr>
        <p:xfrm>
          <a:off x="1" y="44624"/>
          <a:ext cx="9108504" cy="5976663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821700"/>
                <a:gridCol w="1821701"/>
                <a:gridCol w="5465103"/>
              </a:tblGrid>
              <a:tr h="44187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534787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Лето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Игровая</a:t>
                      </a:r>
                    </a:p>
                    <a:p>
                      <a:endParaRPr lang="ru-RU" sz="1600" dirty="0" smtClean="0"/>
                    </a:p>
                    <a:p>
                      <a:endParaRPr lang="ru-RU" sz="1600" dirty="0" smtClean="0"/>
                    </a:p>
                    <a:p>
                      <a:endParaRPr lang="ru-RU" sz="1600" dirty="0" smtClean="0"/>
                    </a:p>
                    <a:p>
                      <a:endParaRPr lang="ru-RU" sz="1600" dirty="0" smtClean="0"/>
                    </a:p>
                    <a:p>
                      <a:endParaRPr lang="ru-RU" sz="1600" dirty="0" smtClean="0"/>
                    </a:p>
                    <a:p>
                      <a:r>
                        <a:rPr lang="ru-RU" sz="1600" dirty="0" smtClean="0"/>
                        <a:t>Коммуникативная</a:t>
                      </a:r>
                    </a:p>
                    <a:p>
                      <a:endParaRPr lang="ru-RU" sz="1600" dirty="0" smtClean="0"/>
                    </a:p>
                    <a:p>
                      <a:endParaRPr lang="ru-RU" sz="1600" dirty="0" smtClean="0"/>
                    </a:p>
                    <a:p>
                      <a:endParaRPr lang="ru-RU" sz="1600" dirty="0" smtClean="0"/>
                    </a:p>
                    <a:p>
                      <a:endParaRPr lang="ru-RU" sz="1600" dirty="0" smtClean="0"/>
                    </a:p>
                    <a:p>
                      <a:endParaRPr lang="ru-RU" sz="1600" dirty="0" smtClean="0"/>
                    </a:p>
                    <a:p>
                      <a:endParaRPr lang="ru-RU" sz="1600" dirty="0" smtClean="0"/>
                    </a:p>
                    <a:p>
                      <a:r>
                        <a:rPr lang="ru-RU" sz="1600" dirty="0" smtClean="0"/>
                        <a:t>Познавательная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Игры  с природным материалом ( шишками, камешками, косточками и т.п.)</a:t>
                      </a:r>
                    </a:p>
                    <a:p>
                      <a:r>
                        <a:rPr lang="ru-RU" sz="1400" dirty="0" smtClean="0"/>
                        <a:t>Театрализованные игры «Теремок», «Колобок»</a:t>
                      </a:r>
                    </a:p>
                    <a:p>
                      <a:r>
                        <a:rPr lang="ru-RU" sz="1400" dirty="0" smtClean="0"/>
                        <a:t>С/Р игры « Кукла идет гулять», «Путешествие в летний лес», « Кукла Маша готовит салат», « Едем на дачу»,</a:t>
                      </a:r>
                    </a:p>
                    <a:p>
                      <a:r>
                        <a:rPr lang="ru-RU" sz="1400" dirty="0" smtClean="0"/>
                        <a:t> « Едем отдыхать на речку»</a:t>
                      </a:r>
                    </a:p>
                    <a:p>
                      <a:endParaRPr lang="ru-RU" sz="1400" dirty="0" smtClean="0"/>
                    </a:p>
                    <a:p>
                      <a:r>
                        <a:rPr lang="ru-RU" sz="1400" dirty="0" smtClean="0"/>
                        <a:t>Словесно- речевые игры «Летние забавы», «Лето к нам пришло»,</a:t>
                      </a:r>
                      <a:r>
                        <a:rPr lang="ru-RU" sz="1400" baseline="0" dirty="0" smtClean="0"/>
                        <a:t> «</a:t>
                      </a:r>
                      <a:r>
                        <a:rPr lang="ru-RU" sz="1400" dirty="0" smtClean="0"/>
                        <a:t>Кто машет крылышками?», «Принесла я вам цветок», «Кап –кап –кап»</a:t>
                      </a:r>
                    </a:p>
                    <a:p>
                      <a:r>
                        <a:rPr lang="ru-RU" sz="1400" dirty="0" smtClean="0"/>
                        <a:t>Дидактические игры «Одень куклу на прогулку», «Ковер из цветов», «Что бывает летом?»</a:t>
                      </a:r>
                    </a:p>
                    <a:p>
                      <a:r>
                        <a:rPr lang="ru-RU" sz="1400" dirty="0" smtClean="0"/>
                        <a:t>Пальчиковые</a:t>
                      </a:r>
                      <a:r>
                        <a:rPr lang="ru-RU" sz="1400" baseline="0" dirty="0" smtClean="0"/>
                        <a:t> игры «Лето», «Насекомые», «Бабушка – погодушка в июне, июле, августе»</a:t>
                      </a:r>
                    </a:p>
                    <a:p>
                      <a:r>
                        <a:rPr lang="ru-RU" sz="1400" baseline="0" dirty="0" smtClean="0"/>
                        <a:t>Дыхательные упражнения « Ветерок»», «Бабочка, лети!»</a:t>
                      </a:r>
                    </a:p>
                    <a:p>
                      <a:endParaRPr lang="ru-RU" sz="1400" baseline="0" dirty="0" smtClean="0"/>
                    </a:p>
                    <a:p>
                      <a:r>
                        <a:rPr lang="ru-RU" sz="1400" baseline="0" dirty="0" smtClean="0"/>
                        <a:t>Игры с водой «Прозрачная – мутная», « Разноцветная водичка», « Достань камешек»</a:t>
                      </a:r>
                    </a:p>
                    <a:p>
                      <a:r>
                        <a:rPr lang="ru-RU" sz="1400" baseline="0" dirty="0" smtClean="0"/>
                        <a:t>Игры с песком « Я пеку, пеку, пеку», « </a:t>
                      </a:r>
                      <a:r>
                        <a:rPr lang="ru-RU" sz="1400" baseline="0" dirty="0" err="1" smtClean="0"/>
                        <a:t>Посыпалки</a:t>
                      </a:r>
                      <a:r>
                        <a:rPr lang="ru-RU" sz="1400" baseline="0" dirty="0" smtClean="0"/>
                        <a:t>»,</a:t>
                      </a:r>
                    </a:p>
                    <a:p>
                      <a:r>
                        <a:rPr lang="ru-RU" sz="1400" baseline="0" dirty="0" smtClean="0"/>
                        <a:t> «Зоопарк из песка»</a:t>
                      </a:r>
                    </a:p>
                    <a:p>
                      <a:r>
                        <a:rPr lang="ru-RU" sz="1400" baseline="0" dirty="0" smtClean="0"/>
                        <a:t>Дидактические игры «Лото», «Сложи картинку», «Найди цветок для бабочки», « С какого дерева листик?», «Сколько цветочков?»</a:t>
                      </a:r>
                    </a:p>
                    <a:p>
                      <a:endParaRPr lang="ru-RU" sz="1400" dirty="0" smtClean="0"/>
                    </a:p>
                    <a:p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Autofit/>
          </a:bodyPr>
          <a:lstStyle/>
          <a:p>
            <a:r>
              <a:rPr lang="ru-RU" sz="1400" dirty="0" smtClean="0"/>
              <a:t>Тема                   Вид деятельности                                   Формы работы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888713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9541887"/>
              </p:ext>
            </p:extLst>
          </p:nvPr>
        </p:nvGraphicFramePr>
        <p:xfrm>
          <a:off x="-36512" y="-113576"/>
          <a:ext cx="9180512" cy="62788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892358"/>
                <a:gridCol w="1859223"/>
                <a:gridCol w="5428931"/>
              </a:tblGrid>
              <a:tr h="3600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75492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sz="1600" dirty="0" smtClean="0"/>
                        <a:t>Двигательная</a:t>
                      </a:r>
                    </a:p>
                    <a:p>
                      <a:endParaRPr lang="ru-RU" sz="1600" dirty="0" smtClean="0"/>
                    </a:p>
                    <a:p>
                      <a:endParaRPr lang="ru-RU" sz="1600" dirty="0" smtClean="0"/>
                    </a:p>
                    <a:p>
                      <a:endParaRPr lang="ru-RU" sz="1600" dirty="0" smtClean="0"/>
                    </a:p>
                    <a:p>
                      <a:endParaRPr lang="ru-RU" sz="1600" dirty="0" smtClean="0"/>
                    </a:p>
                    <a:p>
                      <a:r>
                        <a:rPr lang="ru-RU" sz="1600" dirty="0" smtClean="0"/>
                        <a:t>Трудовая</a:t>
                      </a:r>
                    </a:p>
                    <a:p>
                      <a:endParaRPr lang="ru-RU" sz="1600" dirty="0" smtClean="0"/>
                    </a:p>
                    <a:p>
                      <a:endParaRPr lang="ru-RU" sz="1600" dirty="0" smtClean="0"/>
                    </a:p>
                    <a:p>
                      <a:r>
                        <a:rPr lang="ru-RU" sz="1600" dirty="0" smtClean="0"/>
                        <a:t>Чтение</a:t>
                      </a:r>
                      <a:r>
                        <a:rPr lang="ru-RU" sz="1600" baseline="0" dirty="0" smtClean="0"/>
                        <a:t> художественной литературы</a:t>
                      </a:r>
                    </a:p>
                    <a:p>
                      <a:endParaRPr lang="ru-RU" sz="1600" baseline="0" dirty="0" smtClean="0"/>
                    </a:p>
                    <a:p>
                      <a:r>
                        <a:rPr lang="ru-RU" sz="1600" baseline="0" dirty="0" smtClean="0"/>
                        <a:t>Музыкально – художественная</a:t>
                      </a:r>
                    </a:p>
                    <a:p>
                      <a:endParaRPr lang="ru-RU" sz="1600" baseline="0" dirty="0" smtClean="0"/>
                    </a:p>
                    <a:p>
                      <a:endParaRPr lang="ru-RU" sz="1600" baseline="0" dirty="0" smtClean="0"/>
                    </a:p>
                    <a:p>
                      <a:r>
                        <a:rPr lang="ru-RU" sz="1600" baseline="0" dirty="0" smtClean="0"/>
                        <a:t>Продуктивная</a:t>
                      </a:r>
                      <a:endParaRPr lang="ru-RU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/>
                        <a:t>Наблюдения на прогулке за: деревьями, цветами, травой, насекомыми, животными ,птицами, ветром, солнцем, тенью, песком, работой дворника, одеждой людей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/>
                        <a:t>Подвижные игры «Солнышко и дождик», «Мы веселые ребята», «Солнечные зайчики», « У медведя во бору»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/>
                        <a:t>Хороводные игры «Вейся венок», « Веселый хоровод»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/>
                        <a:t>Речевые подвижные игры «Летом», «Бабочка», «В лес с ребятами идем», «Два жука»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/>
                        <a:t>Уборка территории, подметание дорожки, сгребание песка в песочницу, полив растений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err="1" smtClean="0"/>
                        <a:t>Потешки</a:t>
                      </a:r>
                      <a:r>
                        <a:rPr lang="ru-RU" sz="1400" baseline="0" dirty="0" smtClean="0"/>
                        <a:t> «Вокруг розовых кустов», «Как по лугу», «Травка – муравка», сказки «Колобок», «Теремок», «Земляничка»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/>
                        <a:t> Н. Павлова, стихотворение « Солнечные зайчики» </a:t>
                      </a:r>
                      <a:r>
                        <a:rPr lang="ru-RU" sz="1400" baseline="0" dirty="0" err="1" smtClean="0"/>
                        <a:t>А.Бродский</a:t>
                      </a:r>
                      <a:endParaRPr lang="ru-RU" sz="14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/>
                        <a:t>Пение «Колокольчик», муз. И. Арсеева, сл. И. </a:t>
                      </a:r>
                      <a:r>
                        <a:rPr lang="ru-RU" sz="1400" baseline="0" dirty="0" err="1" smtClean="0"/>
                        <a:t>Черницкой</a:t>
                      </a:r>
                      <a:endParaRPr lang="ru-RU" sz="14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/>
                        <a:t>Слушание « Утро», муз. Г. Гриневича, сл. </a:t>
                      </a:r>
                      <a:r>
                        <a:rPr lang="ru-RU" sz="1400" baseline="0" dirty="0" err="1" smtClean="0"/>
                        <a:t>С.Прокофьевой</a:t>
                      </a:r>
                      <a:r>
                        <a:rPr lang="ru-RU" sz="1400" baseline="0" dirty="0" smtClean="0"/>
                        <a:t>, «Цветики», </a:t>
                      </a:r>
                      <a:r>
                        <a:rPr lang="ru-RU" sz="1400" baseline="0" dirty="0" err="1" smtClean="0"/>
                        <a:t>муз.В.Карасевой</a:t>
                      </a:r>
                      <a:r>
                        <a:rPr lang="ru-RU" sz="1400" baseline="0" dirty="0" smtClean="0"/>
                        <a:t>, сл. </a:t>
                      </a:r>
                      <a:r>
                        <a:rPr lang="ru-RU" sz="1400" baseline="0" dirty="0" err="1" smtClean="0"/>
                        <a:t>Н,Френкель</a:t>
                      </a:r>
                      <a:endParaRPr lang="ru-RU" sz="14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/>
                        <a:t>Музыкально –ритмические движения «Пляска с платочками», « Пляска с цветами»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/>
                        <a:t>Рисование/лепка « Цветы», « Божья коровка», «Мухомор»,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/>
                        <a:t>«Украсим бабочке крылышки»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576064"/>
          </a:xfrm>
        </p:spPr>
        <p:txBody>
          <a:bodyPr>
            <a:noAutofit/>
          </a:bodyPr>
          <a:lstStyle/>
          <a:p>
            <a:r>
              <a:rPr lang="ru-RU" sz="1400" dirty="0" smtClean="0"/>
              <a:t>Тема                   Вид деятельности                             Формы работы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66633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2039531"/>
              </p:ext>
            </p:extLst>
          </p:nvPr>
        </p:nvGraphicFramePr>
        <p:xfrm>
          <a:off x="35496" y="1"/>
          <a:ext cx="9073008" cy="37890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9073008"/>
              </a:tblGrid>
              <a:tr h="49701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92023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</a:t>
                      </a:r>
                      <a:r>
                        <a:rPr lang="ru-RU" sz="1400" dirty="0" smtClean="0"/>
                        <a:t>.А.Ануфриева, </a:t>
                      </a:r>
                      <a:r>
                        <a:rPr lang="ru-RU" sz="1400" dirty="0" err="1" smtClean="0"/>
                        <a:t>О.Митюкова</a:t>
                      </a:r>
                      <a:r>
                        <a:rPr lang="ru-RU" sz="1400" dirty="0" smtClean="0"/>
                        <a:t> «Игры и занятия для малышей»</a:t>
                      </a:r>
                    </a:p>
                    <a:p>
                      <a:r>
                        <a:rPr lang="ru-RU" sz="1400" dirty="0" smtClean="0"/>
                        <a:t>2.Громова О.Н.,</a:t>
                      </a:r>
                      <a:r>
                        <a:rPr lang="ru-RU" sz="1400" baseline="0" dirty="0" smtClean="0"/>
                        <a:t> Прокопенко Т.А. « Игры – забавы по развитию мелкой моторики у детей»</a:t>
                      </a:r>
                    </a:p>
                    <a:p>
                      <a:r>
                        <a:rPr lang="ru-RU" sz="1400" baseline="0" dirty="0" smtClean="0"/>
                        <a:t>3.Власенко О.П. «Комплексные занятия по программе </a:t>
                      </a:r>
                      <a:r>
                        <a:rPr lang="ru-RU" sz="1400" baseline="0" dirty="0" err="1" smtClean="0"/>
                        <a:t>М.А.Васильевой</a:t>
                      </a:r>
                      <a:r>
                        <a:rPr lang="ru-RU" sz="1400" baseline="0" dirty="0" smtClean="0"/>
                        <a:t>»</a:t>
                      </a:r>
                    </a:p>
                    <a:p>
                      <a:r>
                        <a:rPr lang="ru-RU" sz="1400" baseline="0" dirty="0" smtClean="0"/>
                        <a:t>4.Смирнова</a:t>
                      </a:r>
                    </a:p>
                    <a:p>
                      <a:r>
                        <a:rPr lang="ru-RU" sz="1400" baseline="0" dirty="0" smtClean="0"/>
                        <a:t>5.Теплюк С.Н. «Занятия на прогулке с малышами»</a:t>
                      </a:r>
                    </a:p>
                    <a:p>
                      <a:r>
                        <a:rPr lang="ru-RU" sz="1400" baseline="0" dirty="0" smtClean="0"/>
                        <a:t>6.Картушина М.Ю. «Праздники здоровья для детей 3-4 лет»</a:t>
                      </a:r>
                    </a:p>
                    <a:p>
                      <a:r>
                        <a:rPr lang="ru-RU" sz="1400" baseline="0" dirty="0" smtClean="0"/>
                        <a:t>7.Кислинская Т.А. «Гениальность на кончиках пальцев»</a:t>
                      </a:r>
                    </a:p>
                    <a:p>
                      <a:r>
                        <a:rPr lang="ru-RU" sz="1400" baseline="0" dirty="0" smtClean="0"/>
                        <a:t>8. </a:t>
                      </a:r>
                      <a:r>
                        <a:rPr lang="ru-RU" sz="1400" baseline="0" dirty="0" err="1" smtClean="0"/>
                        <a:t>Лобынько</a:t>
                      </a:r>
                      <a:r>
                        <a:rPr lang="ru-RU" sz="1400" baseline="0" dirty="0" smtClean="0"/>
                        <a:t> Л.В., </a:t>
                      </a:r>
                      <a:r>
                        <a:rPr lang="ru-RU" sz="1400" baseline="0" dirty="0" err="1" smtClean="0"/>
                        <a:t>Швецова</a:t>
                      </a:r>
                      <a:r>
                        <a:rPr lang="ru-RU" sz="1400" baseline="0" dirty="0" smtClean="0"/>
                        <a:t> Т.Ю. « Игры – занятия для детей раннего возраста»</a:t>
                      </a:r>
                    </a:p>
                    <a:p>
                      <a:r>
                        <a:rPr lang="ru-RU" sz="1400" baseline="0" dirty="0" smtClean="0"/>
                        <a:t>9.Тимофеева Е.А. « Подвижные игры с детьми младшего дошкольного </a:t>
                      </a:r>
                      <a:r>
                        <a:rPr lang="ru-RU" sz="1400" baseline="0" smtClean="0"/>
                        <a:t>возраста</a:t>
                      </a:r>
                      <a:r>
                        <a:rPr lang="ru-RU" sz="1400" baseline="0" smtClean="0"/>
                        <a:t>».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36004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Литература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485268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404665"/>
            <a:ext cx="8064896" cy="547260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pPr algn="ctr"/>
            <a:endParaRPr lang="ru-RU" sz="2000" dirty="0"/>
          </a:p>
        </p:txBody>
      </p:sp>
      <p:sp>
        <p:nvSpPr>
          <p:cNvPr id="4" name="Блок-схема: процесс 3"/>
          <p:cNvSpPr/>
          <p:nvPr/>
        </p:nvSpPr>
        <p:spPr>
          <a:xfrm>
            <a:off x="467544" y="1700808"/>
            <a:ext cx="2448272" cy="864096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/>
              <a:t>Родители уделяют мало внимания наблюдениям за объектами и явлениями природы </a:t>
            </a:r>
            <a:endParaRPr lang="ru-RU" sz="1400" b="1" dirty="0"/>
          </a:p>
        </p:txBody>
      </p:sp>
      <p:sp>
        <p:nvSpPr>
          <p:cNvPr id="5" name="Блок-схема: процесс 4"/>
          <p:cNvSpPr/>
          <p:nvPr/>
        </p:nvSpPr>
        <p:spPr>
          <a:xfrm>
            <a:off x="467544" y="2708920"/>
            <a:ext cx="2448272" cy="1080120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/>
              <a:t>Родители не обращают внимание на неправильное отношение детей к объектам природы</a:t>
            </a:r>
            <a:endParaRPr lang="ru-RU" sz="1400" b="1" dirty="0"/>
          </a:p>
        </p:txBody>
      </p:sp>
      <p:sp>
        <p:nvSpPr>
          <p:cNvPr id="6" name="Блок-схема: процесс 5"/>
          <p:cNvSpPr/>
          <p:nvPr/>
        </p:nvSpPr>
        <p:spPr>
          <a:xfrm>
            <a:off x="467544" y="3933056"/>
            <a:ext cx="2448272" cy="864096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/>
              <a:t>Родители не  привлекают детей к совместному труду в природе</a:t>
            </a:r>
            <a:endParaRPr lang="ru-RU" sz="1400" b="1" dirty="0"/>
          </a:p>
        </p:txBody>
      </p:sp>
      <p:sp>
        <p:nvSpPr>
          <p:cNvPr id="7" name="Блок-схема: процесс 6"/>
          <p:cNvSpPr/>
          <p:nvPr/>
        </p:nvSpPr>
        <p:spPr>
          <a:xfrm>
            <a:off x="467544" y="4941168"/>
            <a:ext cx="2448272" cy="792088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/>
              <a:t>Некоторые родители имеют  низкий уровень экологической культуры</a:t>
            </a:r>
            <a:endParaRPr lang="ru-RU" sz="1400" b="1" dirty="0"/>
          </a:p>
        </p:txBody>
      </p:sp>
      <p:sp>
        <p:nvSpPr>
          <p:cNvPr id="8" name="Блок-схема: процесс 7"/>
          <p:cNvSpPr/>
          <p:nvPr/>
        </p:nvSpPr>
        <p:spPr>
          <a:xfrm>
            <a:off x="467544" y="116632"/>
            <a:ext cx="8208912" cy="68407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актуальность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Блок-схема: процесс 8"/>
          <p:cNvSpPr/>
          <p:nvPr/>
        </p:nvSpPr>
        <p:spPr>
          <a:xfrm>
            <a:off x="431832" y="980728"/>
            <a:ext cx="2448272" cy="57606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Анализ внешней среды</a:t>
            </a:r>
            <a:endParaRPr lang="ru-RU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Блок-схема: процесс 9"/>
          <p:cNvSpPr/>
          <p:nvPr/>
        </p:nvSpPr>
        <p:spPr>
          <a:xfrm>
            <a:off x="3131840" y="1700808"/>
            <a:ext cx="2592288" cy="86409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/>
              <a:t>Развитие  интегративных качеств : любознательный, активный, отзывчивый</a:t>
            </a:r>
            <a:endParaRPr lang="ru-RU" sz="1400" b="1" dirty="0"/>
          </a:p>
        </p:txBody>
      </p:sp>
      <p:sp>
        <p:nvSpPr>
          <p:cNvPr id="11" name="Блок-схема: процесс 10"/>
          <p:cNvSpPr/>
          <p:nvPr/>
        </p:nvSpPr>
        <p:spPr>
          <a:xfrm>
            <a:off x="3131840" y="2708920"/>
            <a:ext cx="2592288" cy="108012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Развитие</a:t>
            </a:r>
            <a:r>
              <a:rPr lang="ru-RU" dirty="0" smtClean="0"/>
              <a:t> </a:t>
            </a:r>
            <a:r>
              <a:rPr lang="ru-RU" sz="1400" b="1" dirty="0" smtClean="0"/>
              <a:t>эстетического восприятия окружающего</a:t>
            </a:r>
            <a:endParaRPr lang="ru-RU" sz="1400" b="1" dirty="0"/>
          </a:p>
        </p:txBody>
      </p:sp>
      <p:sp>
        <p:nvSpPr>
          <p:cNvPr id="12" name="Блок-схема: процесс 11"/>
          <p:cNvSpPr/>
          <p:nvPr/>
        </p:nvSpPr>
        <p:spPr>
          <a:xfrm>
            <a:off x="3131840" y="3933056"/>
            <a:ext cx="2592288" cy="79208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Развитие нравственности</a:t>
            </a:r>
            <a:endParaRPr lang="ru-RU" sz="1400" b="1" dirty="0"/>
          </a:p>
        </p:txBody>
      </p:sp>
      <p:sp>
        <p:nvSpPr>
          <p:cNvPr id="13" name="Блок-схема: процесс 12"/>
          <p:cNvSpPr/>
          <p:nvPr/>
        </p:nvSpPr>
        <p:spPr>
          <a:xfrm>
            <a:off x="3131840" y="4941168"/>
            <a:ext cx="2592288" cy="79208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Развитие  продуктивной деятельности</a:t>
            </a:r>
            <a:endParaRPr lang="ru-RU" sz="1400" b="1" dirty="0"/>
          </a:p>
        </p:txBody>
      </p:sp>
      <p:sp>
        <p:nvSpPr>
          <p:cNvPr id="14" name="Блок-схема: процесс 13"/>
          <p:cNvSpPr/>
          <p:nvPr/>
        </p:nvSpPr>
        <p:spPr>
          <a:xfrm>
            <a:off x="3131840" y="980727"/>
            <a:ext cx="2451720" cy="57606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Целесообразность реализации проекта</a:t>
            </a:r>
            <a:endParaRPr lang="ru-RU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5" name="Блок-схема: процесс 14"/>
          <p:cNvSpPr/>
          <p:nvPr/>
        </p:nvSpPr>
        <p:spPr>
          <a:xfrm>
            <a:off x="6012160" y="980726"/>
            <a:ext cx="2664296" cy="57606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Анализ внутренней среды</a:t>
            </a:r>
            <a:endParaRPr lang="ru-RU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6" name="Блок-схема: процесс 15"/>
          <p:cNvSpPr/>
          <p:nvPr/>
        </p:nvSpPr>
        <p:spPr>
          <a:xfrm>
            <a:off x="6084168" y="1844824"/>
            <a:ext cx="2592288" cy="1080120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/>
              <a:t>Экологическому воспитанию в раннем возрасте уделяется мало внимания</a:t>
            </a:r>
            <a:endParaRPr lang="ru-RU" sz="1400" b="1" dirty="0"/>
          </a:p>
        </p:txBody>
      </p:sp>
      <p:sp>
        <p:nvSpPr>
          <p:cNvPr id="17" name="Блок-схема: процесс 16"/>
          <p:cNvSpPr/>
          <p:nvPr/>
        </p:nvSpPr>
        <p:spPr>
          <a:xfrm rot="10800000" flipV="1">
            <a:off x="6084168" y="3140968"/>
            <a:ext cx="2592288" cy="1188132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/>
              <a:t>К</a:t>
            </a:r>
            <a:r>
              <a:rPr lang="ru-RU" sz="1400" b="1" dirty="0" smtClean="0"/>
              <a:t> трем годам большинство воспитанников имеют низкий уровень сформированности экологических знаний</a:t>
            </a:r>
            <a:endParaRPr lang="ru-RU" sz="1400" b="1" dirty="0"/>
          </a:p>
        </p:txBody>
      </p:sp>
      <p:sp>
        <p:nvSpPr>
          <p:cNvPr id="18" name="Блок-схема: процесс 17"/>
          <p:cNvSpPr/>
          <p:nvPr/>
        </p:nvSpPr>
        <p:spPr>
          <a:xfrm>
            <a:off x="6084168" y="4509120"/>
            <a:ext cx="2592288" cy="1080120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/>
              <a:t>Не сформировано  представление о правильных способах взаимодействия с объектами природы</a:t>
            </a:r>
            <a:endParaRPr lang="ru-RU" sz="1400" b="1" dirty="0"/>
          </a:p>
        </p:txBody>
      </p:sp>
      <p:sp>
        <p:nvSpPr>
          <p:cNvPr id="20" name="Стрелка вниз 19"/>
          <p:cNvSpPr/>
          <p:nvPr/>
        </p:nvSpPr>
        <p:spPr>
          <a:xfrm>
            <a:off x="1547664" y="620688"/>
            <a:ext cx="48463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Стрелка вниз 20"/>
          <p:cNvSpPr/>
          <p:nvPr/>
        </p:nvSpPr>
        <p:spPr>
          <a:xfrm>
            <a:off x="4139952" y="620688"/>
            <a:ext cx="432048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Стрелка вниз 21"/>
          <p:cNvSpPr/>
          <p:nvPr/>
        </p:nvSpPr>
        <p:spPr>
          <a:xfrm>
            <a:off x="7236296" y="620688"/>
            <a:ext cx="48463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4040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692697"/>
            <a:ext cx="8208912" cy="511256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Вид проекта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rot="10800000" flipV="1">
            <a:off x="457200" y="476670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5" name="Блок-схема: процесс 4"/>
          <p:cNvSpPr/>
          <p:nvPr/>
        </p:nvSpPr>
        <p:spPr>
          <a:xfrm>
            <a:off x="467544" y="260648"/>
            <a:ext cx="2016224" cy="79208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Цель</a:t>
            </a:r>
            <a:endParaRPr lang="ru-RU" dirty="0"/>
          </a:p>
        </p:txBody>
      </p:sp>
      <p:sp>
        <p:nvSpPr>
          <p:cNvPr id="6" name="Блок-схема: процесс 5"/>
          <p:cNvSpPr/>
          <p:nvPr/>
        </p:nvSpPr>
        <p:spPr>
          <a:xfrm>
            <a:off x="2483768" y="260648"/>
            <a:ext cx="6408712" cy="792088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Формирование начальных представлений о временах года</a:t>
            </a:r>
            <a:endParaRPr lang="ru-RU" b="1" dirty="0"/>
          </a:p>
        </p:txBody>
      </p:sp>
      <p:sp>
        <p:nvSpPr>
          <p:cNvPr id="7" name="Стрелка вправо 6"/>
          <p:cNvSpPr/>
          <p:nvPr/>
        </p:nvSpPr>
        <p:spPr>
          <a:xfrm>
            <a:off x="1763688" y="260648"/>
            <a:ext cx="720080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Блок-схема: процесс 7"/>
          <p:cNvSpPr/>
          <p:nvPr/>
        </p:nvSpPr>
        <p:spPr>
          <a:xfrm>
            <a:off x="467544" y="1268760"/>
            <a:ext cx="2016224" cy="93610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9" name="Блок-схема: процесс 8"/>
          <p:cNvSpPr/>
          <p:nvPr/>
        </p:nvSpPr>
        <p:spPr>
          <a:xfrm>
            <a:off x="2483768" y="1268760"/>
            <a:ext cx="6408712" cy="936104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/>
              <a:t>1. Познакомить детей с характерными особенностями каждого времени года</a:t>
            </a:r>
            <a:endParaRPr lang="ru-RU" b="1" dirty="0"/>
          </a:p>
        </p:txBody>
      </p:sp>
      <p:sp>
        <p:nvSpPr>
          <p:cNvPr id="10" name="Стрелка вправо 9"/>
          <p:cNvSpPr/>
          <p:nvPr/>
        </p:nvSpPr>
        <p:spPr>
          <a:xfrm>
            <a:off x="1763688" y="1484784"/>
            <a:ext cx="720080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Блок-схема: процесс 10"/>
          <p:cNvSpPr/>
          <p:nvPr/>
        </p:nvSpPr>
        <p:spPr>
          <a:xfrm>
            <a:off x="2483768" y="2564904"/>
            <a:ext cx="6408712" cy="936104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/>
              <a:t>2. Формировать элементарные представления о правильных способах взаимодействия с объектами природы</a:t>
            </a:r>
            <a:endParaRPr lang="ru-RU" b="1" dirty="0"/>
          </a:p>
        </p:txBody>
      </p:sp>
      <p:sp>
        <p:nvSpPr>
          <p:cNvPr id="12" name="Стрелка вправо 11"/>
          <p:cNvSpPr/>
          <p:nvPr/>
        </p:nvSpPr>
        <p:spPr>
          <a:xfrm flipV="1">
            <a:off x="1763688" y="2780928"/>
            <a:ext cx="720080" cy="504056"/>
          </a:xfrm>
          <a:prstGeom prst="rightArrow">
            <a:avLst>
              <a:gd name="adj1" fmla="val 50000"/>
              <a:gd name="adj2" fmla="val 728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Блок-схема: процесс 12"/>
          <p:cNvSpPr/>
          <p:nvPr/>
        </p:nvSpPr>
        <p:spPr>
          <a:xfrm>
            <a:off x="2483768" y="3861048"/>
            <a:ext cx="6408712" cy="792088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/>
              <a:t>3.Формировать представления о труде взрослых в природе</a:t>
            </a:r>
            <a:endParaRPr lang="ru-RU" b="1" dirty="0"/>
          </a:p>
        </p:txBody>
      </p:sp>
      <p:sp>
        <p:nvSpPr>
          <p:cNvPr id="14" name="Блок-схема: процесс 13"/>
          <p:cNvSpPr/>
          <p:nvPr/>
        </p:nvSpPr>
        <p:spPr>
          <a:xfrm>
            <a:off x="2483768" y="4941168"/>
            <a:ext cx="6336704" cy="792088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/>
              <a:t>4.Развивать интерес к наблюдению за объектами и явлениями природы</a:t>
            </a:r>
            <a:endParaRPr lang="ru-RU" b="1" dirty="0"/>
          </a:p>
        </p:txBody>
      </p:sp>
      <p:sp>
        <p:nvSpPr>
          <p:cNvPr id="15" name="Стрелка вправо 14"/>
          <p:cNvSpPr/>
          <p:nvPr/>
        </p:nvSpPr>
        <p:spPr>
          <a:xfrm>
            <a:off x="1763688" y="4005064"/>
            <a:ext cx="720080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Стрелка вправо 15"/>
          <p:cNvSpPr/>
          <p:nvPr/>
        </p:nvSpPr>
        <p:spPr>
          <a:xfrm>
            <a:off x="1763688" y="5085184"/>
            <a:ext cx="720080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6352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404664"/>
            <a:ext cx="8208912" cy="532859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4" name="Блок-схема: процесс 3"/>
          <p:cNvSpPr/>
          <p:nvPr/>
        </p:nvSpPr>
        <p:spPr>
          <a:xfrm>
            <a:off x="467544" y="188640"/>
            <a:ext cx="8208912" cy="79208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Этапы реализации проекта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Блок-схема: процесс 6"/>
          <p:cNvSpPr/>
          <p:nvPr/>
        </p:nvSpPr>
        <p:spPr>
          <a:xfrm>
            <a:off x="467544" y="1340768"/>
            <a:ext cx="8208912" cy="79208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i="1" dirty="0" smtClean="0"/>
              <a:t>1.Подготовительный </a:t>
            </a:r>
            <a:r>
              <a:rPr lang="ru-RU" b="1" dirty="0" smtClean="0"/>
              <a:t> </a:t>
            </a:r>
            <a:r>
              <a:rPr lang="ru-RU" b="1" i="1" dirty="0" smtClean="0"/>
              <a:t>(сентябрь </a:t>
            </a:r>
            <a:r>
              <a:rPr lang="ru-RU" b="1" dirty="0" smtClean="0"/>
              <a:t>)       </a:t>
            </a:r>
          </a:p>
          <a:p>
            <a:pPr algn="ctr"/>
            <a:r>
              <a:rPr lang="ru-RU" b="1" dirty="0" smtClean="0"/>
              <a:t> Создание развивающей среды</a:t>
            </a:r>
            <a:endParaRPr lang="ru-RU" b="1" dirty="0"/>
          </a:p>
        </p:txBody>
      </p:sp>
      <p:sp>
        <p:nvSpPr>
          <p:cNvPr id="9" name="Блок-схема: процесс 8"/>
          <p:cNvSpPr/>
          <p:nvPr/>
        </p:nvSpPr>
        <p:spPr>
          <a:xfrm>
            <a:off x="0" y="2651064"/>
            <a:ext cx="1619672" cy="845804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/>
              <a:t>Анкетирование родителей</a:t>
            </a:r>
            <a:endParaRPr lang="ru-RU" sz="1400" b="1" dirty="0"/>
          </a:p>
        </p:txBody>
      </p:sp>
      <p:sp>
        <p:nvSpPr>
          <p:cNvPr id="10" name="Блок-схема: процесс 9"/>
          <p:cNvSpPr/>
          <p:nvPr/>
        </p:nvSpPr>
        <p:spPr>
          <a:xfrm>
            <a:off x="1619672" y="2655204"/>
            <a:ext cx="1584176" cy="84580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/>
              <a:t>Дидактические игры</a:t>
            </a:r>
            <a:endParaRPr lang="ru-RU" sz="1400" b="1" dirty="0"/>
          </a:p>
        </p:txBody>
      </p:sp>
      <p:sp>
        <p:nvSpPr>
          <p:cNvPr id="11" name="Блок-схема: процесс 10"/>
          <p:cNvSpPr/>
          <p:nvPr/>
        </p:nvSpPr>
        <p:spPr>
          <a:xfrm>
            <a:off x="3131840" y="2655204"/>
            <a:ext cx="1296144" cy="845804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Наглядный материал</a:t>
            </a:r>
            <a:endParaRPr lang="ru-RU" sz="1400" b="1" dirty="0"/>
          </a:p>
        </p:txBody>
      </p:sp>
      <p:sp>
        <p:nvSpPr>
          <p:cNvPr id="12" name="Блок-схема: процесс 11"/>
          <p:cNvSpPr/>
          <p:nvPr/>
        </p:nvSpPr>
        <p:spPr>
          <a:xfrm>
            <a:off x="4427984" y="2655204"/>
            <a:ext cx="1656184" cy="84580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/>
              <a:t>Подбор художественной литературы </a:t>
            </a:r>
            <a:endParaRPr lang="ru-RU" sz="1400" b="1" dirty="0"/>
          </a:p>
        </p:txBody>
      </p:sp>
      <p:sp>
        <p:nvSpPr>
          <p:cNvPr id="13" name="Блок-схема: процесс 12"/>
          <p:cNvSpPr/>
          <p:nvPr/>
        </p:nvSpPr>
        <p:spPr>
          <a:xfrm>
            <a:off x="6084168" y="2655204"/>
            <a:ext cx="1584176" cy="845804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/>
              <a:t>Картотека подвижных и пальчиковых игр</a:t>
            </a:r>
            <a:endParaRPr lang="ru-RU" sz="1400" b="1" dirty="0"/>
          </a:p>
        </p:txBody>
      </p:sp>
      <p:sp>
        <p:nvSpPr>
          <p:cNvPr id="14" name="Стрелка вниз 13"/>
          <p:cNvSpPr/>
          <p:nvPr/>
        </p:nvSpPr>
        <p:spPr>
          <a:xfrm>
            <a:off x="827584" y="2132856"/>
            <a:ext cx="484632" cy="5223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Блок-схема: процесс 14"/>
          <p:cNvSpPr/>
          <p:nvPr/>
        </p:nvSpPr>
        <p:spPr>
          <a:xfrm>
            <a:off x="467544" y="3861048"/>
            <a:ext cx="8208912" cy="72008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i="1" dirty="0" smtClean="0"/>
              <a:t>2.Практический (1октября- 15 мая)   </a:t>
            </a:r>
          </a:p>
          <a:p>
            <a:pPr algn="ctr"/>
            <a:r>
              <a:rPr lang="ru-RU" b="1" dirty="0" smtClean="0"/>
              <a:t>Организация деятельности детей</a:t>
            </a:r>
            <a:endParaRPr lang="ru-RU" b="1" dirty="0"/>
          </a:p>
        </p:txBody>
      </p:sp>
      <p:sp>
        <p:nvSpPr>
          <p:cNvPr id="16" name="Блок-схема: процесс 15"/>
          <p:cNvSpPr/>
          <p:nvPr/>
        </p:nvSpPr>
        <p:spPr>
          <a:xfrm>
            <a:off x="499935" y="4946003"/>
            <a:ext cx="8208912" cy="64807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i="1" dirty="0" smtClean="0"/>
              <a:t>3. Заключительный ( 15 мая-31 мая) </a:t>
            </a:r>
          </a:p>
          <a:p>
            <a:pPr algn="ctr"/>
            <a:r>
              <a:rPr lang="ru-RU" b="1" dirty="0" smtClean="0"/>
              <a:t>Определение результата практической деятельности с детьми</a:t>
            </a:r>
            <a:endParaRPr lang="ru-RU" b="1" dirty="0"/>
          </a:p>
        </p:txBody>
      </p:sp>
      <p:sp>
        <p:nvSpPr>
          <p:cNvPr id="17" name="Блок-схема: процесс 16"/>
          <p:cNvSpPr/>
          <p:nvPr/>
        </p:nvSpPr>
        <p:spPr>
          <a:xfrm>
            <a:off x="7524328" y="2655204"/>
            <a:ext cx="1619672" cy="84580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Материалы для экспериментирования </a:t>
            </a:r>
            <a:endParaRPr lang="ru-RU" sz="1400" b="1" dirty="0"/>
          </a:p>
        </p:txBody>
      </p:sp>
      <p:sp>
        <p:nvSpPr>
          <p:cNvPr id="18" name="Стрелка вниз 17"/>
          <p:cNvSpPr/>
          <p:nvPr/>
        </p:nvSpPr>
        <p:spPr>
          <a:xfrm>
            <a:off x="2123728" y="2132856"/>
            <a:ext cx="504056" cy="5223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Стрелка вниз 18"/>
          <p:cNvSpPr/>
          <p:nvPr/>
        </p:nvSpPr>
        <p:spPr>
          <a:xfrm>
            <a:off x="3491880" y="2132856"/>
            <a:ext cx="504056" cy="5182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Стрелка вниз 19"/>
          <p:cNvSpPr/>
          <p:nvPr/>
        </p:nvSpPr>
        <p:spPr>
          <a:xfrm>
            <a:off x="5076056" y="2132856"/>
            <a:ext cx="484632" cy="5223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Стрелка вниз 20"/>
          <p:cNvSpPr/>
          <p:nvPr/>
        </p:nvSpPr>
        <p:spPr>
          <a:xfrm>
            <a:off x="6588224" y="2132856"/>
            <a:ext cx="484632" cy="5182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Стрелка вниз 21"/>
          <p:cNvSpPr/>
          <p:nvPr/>
        </p:nvSpPr>
        <p:spPr>
          <a:xfrm>
            <a:off x="8244408" y="2132856"/>
            <a:ext cx="484632" cy="5223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85820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1" y="683612"/>
            <a:ext cx="8424937" cy="512165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109728" indent="0">
              <a:buNone/>
            </a:pPr>
            <a:r>
              <a:rPr lang="ru-RU" dirty="0" smtClean="0"/>
              <a:t>Модель организованной формы обучения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Блок-схема: процесс 3"/>
          <p:cNvSpPr/>
          <p:nvPr/>
        </p:nvSpPr>
        <p:spPr>
          <a:xfrm>
            <a:off x="323528" y="188640"/>
            <a:ext cx="8568952" cy="93610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Модель организованной формы обучения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8" name="Блок-схема: альтернативный процесс 37"/>
          <p:cNvSpPr/>
          <p:nvPr/>
        </p:nvSpPr>
        <p:spPr>
          <a:xfrm>
            <a:off x="611560" y="2060848"/>
            <a:ext cx="1872208" cy="79208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Чтение художественной литературы </a:t>
            </a:r>
            <a:endParaRPr lang="ru-RU" sz="1600" b="1" dirty="0"/>
          </a:p>
        </p:txBody>
      </p:sp>
      <p:sp>
        <p:nvSpPr>
          <p:cNvPr id="39" name="Блок-схема: альтернативный процесс 38"/>
          <p:cNvSpPr/>
          <p:nvPr/>
        </p:nvSpPr>
        <p:spPr>
          <a:xfrm>
            <a:off x="395536" y="3239062"/>
            <a:ext cx="1872208" cy="83801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Продуктивная деятельность</a:t>
            </a:r>
            <a:endParaRPr lang="ru-RU" sz="1600" b="1" dirty="0"/>
          </a:p>
        </p:txBody>
      </p:sp>
      <p:sp>
        <p:nvSpPr>
          <p:cNvPr id="40" name="Блок-схема: альтернативный процесс 39"/>
          <p:cNvSpPr/>
          <p:nvPr/>
        </p:nvSpPr>
        <p:spPr>
          <a:xfrm>
            <a:off x="611560" y="4581128"/>
            <a:ext cx="1872208" cy="78984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Экспериментальная деятельность</a:t>
            </a:r>
            <a:endParaRPr lang="ru-RU" sz="1600" b="1" dirty="0"/>
          </a:p>
        </p:txBody>
      </p:sp>
      <p:sp>
        <p:nvSpPr>
          <p:cNvPr id="41" name="Блок-схема: альтернативный процесс 40"/>
          <p:cNvSpPr/>
          <p:nvPr/>
        </p:nvSpPr>
        <p:spPr>
          <a:xfrm>
            <a:off x="2699792" y="4941168"/>
            <a:ext cx="1706488" cy="736125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Труд в природе</a:t>
            </a:r>
            <a:endParaRPr lang="ru-RU" sz="1600" b="1" dirty="0"/>
          </a:p>
        </p:txBody>
      </p:sp>
      <p:sp>
        <p:nvSpPr>
          <p:cNvPr id="42" name="Блок-схема: альтернативный процесс 41"/>
          <p:cNvSpPr/>
          <p:nvPr/>
        </p:nvSpPr>
        <p:spPr>
          <a:xfrm>
            <a:off x="4788024" y="4941168"/>
            <a:ext cx="1800200" cy="736125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Наблюдения в природе</a:t>
            </a:r>
            <a:endParaRPr lang="ru-RU" sz="1600" b="1" dirty="0"/>
          </a:p>
        </p:txBody>
      </p:sp>
      <p:sp>
        <p:nvSpPr>
          <p:cNvPr id="43" name="Блок-схема: альтернативный процесс 42"/>
          <p:cNvSpPr/>
          <p:nvPr/>
        </p:nvSpPr>
        <p:spPr>
          <a:xfrm>
            <a:off x="6804248" y="4581128"/>
            <a:ext cx="1800200" cy="78984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Музыкально-ритмические движения</a:t>
            </a:r>
            <a:endParaRPr lang="ru-RU" sz="1600" b="1" dirty="0"/>
          </a:p>
        </p:txBody>
      </p:sp>
      <p:sp>
        <p:nvSpPr>
          <p:cNvPr id="44" name="Блок-схема: альтернативный процесс 43"/>
          <p:cNvSpPr/>
          <p:nvPr/>
        </p:nvSpPr>
        <p:spPr>
          <a:xfrm>
            <a:off x="7025160" y="3239061"/>
            <a:ext cx="1867320" cy="838011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Подвижные игры</a:t>
            </a:r>
            <a:endParaRPr lang="ru-RU" sz="1600" b="1" dirty="0"/>
          </a:p>
        </p:txBody>
      </p:sp>
      <p:sp>
        <p:nvSpPr>
          <p:cNvPr id="45" name="Блок-схема: альтернативный процесс 44"/>
          <p:cNvSpPr/>
          <p:nvPr/>
        </p:nvSpPr>
        <p:spPr>
          <a:xfrm>
            <a:off x="6804248" y="2060848"/>
            <a:ext cx="1800200" cy="79208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Пальчиковые игры</a:t>
            </a:r>
            <a:endParaRPr lang="ru-RU" sz="1600" b="1" dirty="0"/>
          </a:p>
        </p:txBody>
      </p:sp>
      <p:sp>
        <p:nvSpPr>
          <p:cNvPr id="46" name="Блок-схема: альтернативный процесс 45"/>
          <p:cNvSpPr/>
          <p:nvPr/>
        </p:nvSpPr>
        <p:spPr>
          <a:xfrm>
            <a:off x="4788024" y="1340768"/>
            <a:ext cx="1800200" cy="66636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Дидактические игры</a:t>
            </a:r>
            <a:endParaRPr lang="ru-RU" sz="1600" b="1" dirty="0"/>
          </a:p>
        </p:txBody>
      </p:sp>
      <p:sp>
        <p:nvSpPr>
          <p:cNvPr id="47" name="Блок-схема: альтернативный процесс 46"/>
          <p:cNvSpPr/>
          <p:nvPr/>
        </p:nvSpPr>
        <p:spPr>
          <a:xfrm>
            <a:off x="2627784" y="1340768"/>
            <a:ext cx="1728192" cy="66636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НОД</a:t>
            </a:r>
            <a:endParaRPr lang="ru-RU" b="1" dirty="0"/>
          </a:p>
        </p:txBody>
      </p:sp>
      <p:sp>
        <p:nvSpPr>
          <p:cNvPr id="48" name="Блок-схема: узел 47"/>
          <p:cNvSpPr/>
          <p:nvPr/>
        </p:nvSpPr>
        <p:spPr>
          <a:xfrm>
            <a:off x="3419872" y="2996951"/>
            <a:ext cx="2520280" cy="936103"/>
          </a:xfrm>
          <a:prstGeom prst="flowChartConnecto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Формы работы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105604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404665"/>
            <a:ext cx="8568952" cy="54006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109728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4" name="Блок-схема: процесс 3"/>
          <p:cNvSpPr/>
          <p:nvPr/>
        </p:nvSpPr>
        <p:spPr>
          <a:xfrm>
            <a:off x="323528" y="116632"/>
            <a:ext cx="8640960" cy="79208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Схема реализации проекта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Блок-схема: процесс 7"/>
          <p:cNvSpPr/>
          <p:nvPr/>
        </p:nvSpPr>
        <p:spPr>
          <a:xfrm>
            <a:off x="179512" y="1412776"/>
            <a:ext cx="2016224" cy="864096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Осень</a:t>
            </a:r>
            <a:endParaRPr lang="ru-RU" sz="2000" b="1" dirty="0"/>
          </a:p>
        </p:txBody>
      </p:sp>
      <p:sp>
        <p:nvSpPr>
          <p:cNvPr id="9" name="Блок-схема: процесс 8"/>
          <p:cNvSpPr/>
          <p:nvPr/>
        </p:nvSpPr>
        <p:spPr>
          <a:xfrm>
            <a:off x="179512" y="2780927"/>
            <a:ext cx="1944216" cy="1008113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Оформление выставки </a:t>
            </a:r>
          </a:p>
          <a:p>
            <a:pPr algn="ctr"/>
            <a:r>
              <a:rPr lang="ru-RU" sz="1400" b="1" dirty="0" smtClean="0"/>
              <a:t>« Дары осени»</a:t>
            </a:r>
            <a:endParaRPr lang="ru-RU" sz="1400" b="1" dirty="0"/>
          </a:p>
        </p:txBody>
      </p:sp>
      <p:sp>
        <p:nvSpPr>
          <p:cNvPr id="10" name="Блок-схема: процесс 9"/>
          <p:cNvSpPr/>
          <p:nvPr/>
        </p:nvSpPr>
        <p:spPr>
          <a:xfrm>
            <a:off x="179512" y="4365104"/>
            <a:ext cx="1944216" cy="1008112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Развлечение </a:t>
            </a:r>
          </a:p>
          <a:p>
            <a:pPr algn="ctr"/>
            <a:r>
              <a:rPr lang="ru-RU" sz="1400" b="1" dirty="0" smtClean="0"/>
              <a:t>« Осень золотая»</a:t>
            </a:r>
            <a:endParaRPr lang="ru-RU" sz="1400" b="1" dirty="0"/>
          </a:p>
        </p:txBody>
      </p:sp>
      <p:sp>
        <p:nvSpPr>
          <p:cNvPr id="14" name="Блок-схема: процесс 13"/>
          <p:cNvSpPr/>
          <p:nvPr/>
        </p:nvSpPr>
        <p:spPr>
          <a:xfrm>
            <a:off x="2339752" y="1412776"/>
            <a:ext cx="2232248" cy="86409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Зима</a:t>
            </a:r>
            <a:endParaRPr lang="ru-RU" sz="2000" b="1" dirty="0"/>
          </a:p>
        </p:txBody>
      </p:sp>
      <p:sp>
        <p:nvSpPr>
          <p:cNvPr id="15" name="Блок-схема: процесс 14"/>
          <p:cNvSpPr/>
          <p:nvPr/>
        </p:nvSpPr>
        <p:spPr>
          <a:xfrm>
            <a:off x="2339752" y="2780928"/>
            <a:ext cx="2232248" cy="100811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Выставка детского творчества </a:t>
            </a:r>
          </a:p>
          <a:p>
            <a:pPr algn="ctr"/>
            <a:r>
              <a:rPr lang="ru-RU" sz="1400" b="1" dirty="0" smtClean="0"/>
              <a:t>« Белоснежная зима»</a:t>
            </a:r>
            <a:endParaRPr lang="ru-RU" sz="1400" b="1" dirty="0"/>
          </a:p>
        </p:txBody>
      </p:sp>
      <p:sp>
        <p:nvSpPr>
          <p:cNvPr id="16" name="Блок-схема: процесс 15"/>
          <p:cNvSpPr/>
          <p:nvPr/>
        </p:nvSpPr>
        <p:spPr>
          <a:xfrm>
            <a:off x="2339752" y="4365104"/>
            <a:ext cx="2232248" cy="100811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Развлечение</a:t>
            </a:r>
          </a:p>
          <a:p>
            <a:pPr algn="ctr"/>
            <a:r>
              <a:rPr lang="ru-RU" sz="1400" b="1" dirty="0" smtClean="0"/>
              <a:t>« Зимушка-зима»</a:t>
            </a:r>
            <a:endParaRPr lang="ru-RU" sz="1400" b="1" dirty="0"/>
          </a:p>
        </p:txBody>
      </p:sp>
      <p:sp>
        <p:nvSpPr>
          <p:cNvPr id="20" name="Блок-схема: процесс 19"/>
          <p:cNvSpPr/>
          <p:nvPr/>
        </p:nvSpPr>
        <p:spPr>
          <a:xfrm>
            <a:off x="4716016" y="1412776"/>
            <a:ext cx="2088232" cy="864096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Весна</a:t>
            </a:r>
            <a:endParaRPr lang="ru-RU" sz="2000" dirty="0"/>
          </a:p>
        </p:txBody>
      </p:sp>
      <p:sp>
        <p:nvSpPr>
          <p:cNvPr id="21" name="Блок-схема: процесс 20"/>
          <p:cNvSpPr/>
          <p:nvPr/>
        </p:nvSpPr>
        <p:spPr>
          <a:xfrm rot="10800000" flipV="1">
            <a:off x="4716016" y="2780928"/>
            <a:ext cx="2088232" cy="1008112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Оформление выставки</a:t>
            </a:r>
          </a:p>
          <a:p>
            <a:pPr algn="ctr"/>
            <a:r>
              <a:rPr lang="ru-RU" sz="1400" b="1" dirty="0" smtClean="0"/>
              <a:t>« Огород на окне»</a:t>
            </a:r>
            <a:endParaRPr lang="ru-RU" sz="1400" b="1" dirty="0"/>
          </a:p>
        </p:txBody>
      </p:sp>
      <p:sp>
        <p:nvSpPr>
          <p:cNvPr id="22" name="Блок-схема: процесс 21"/>
          <p:cNvSpPr/>
          <p:nvPr/>
        </p:nvSpPr>
        <p:spPr>
          <a:xfrm>
            <a:off x="4716016" y="4365104"/>
            <a:ext cx="2088232" cy="1008112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Развлечение</a:t>
            </a:r>
          </a:p>
          <a:p>
            <a:pPr algn="ctr"/>
            <a:r>
              <a:rPr lang="ru-RU" sz="1400" b="1" dirty="0" smtClean="0"/>
              <a:t>« Веснянка»</a:t>
            </a:r>
            <a:endParaRPr lang="ru-RU" sz="1400" b="1" dirty="0"/>
          </a:p>
        </p:txBody>
      </p:sp>
      <p:sp>
        <p:nvSpPr>
          <p:cNvPr id="23" name="Стрелка вниз 22"/>
          <p:cNvSpPr/>
          <p:nvPr/>
        </p:nvSpPr>
        <p:spPr>
          <a:xfrm flipH="1">
            <a:off x="863588" y="908720"/>
            <a:ext cx="468052" cy="504056"/>
          </a:xfrm>
          <a:prstGeom prst="downArrow">
            <a:avLst>
              <a:gd name="adj1" fmla="val 50000"/>
              <a:gd name="adj2" fmla="val 5178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Стрелка вниз 23"/>
          <p:cNvSpPr/>
          <p:nvPr/>
        </p:nvSpPr>
        <p:spPr>
          <a:xfrm>
            <a:off x="3131840" y="908720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Блок-схема: процесс 25"/>
          <p:cNvSpPr/>
          <p:nvPr/>
        </p:nvSpPr>
        <p:spPr>
          <a:xfrm>
            <a:off x="6948264" y="1412776"/>
            <a:ext cx="2016224" cy="86409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Лето</a:t>
            </a:r>
            <a:endParaRPr lang="ru-RU" sz="2000" b="1" dirty="0"/>
          </a:p>
        </p:txBody>
      </p:sp>
      <p:sp>
        <p:nvSpPr>
          <p:cNvPr id="27" name="Стрелка вниз 26"/>
          <p:cNvSpPr/>
          <p:nvPr/>
        </p:nvSpPr>
        <p:spPr>
          <a:xfrm>
            <a:off x="5364088" y="908720"/>
            <a:ext cx="504056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Стрелка вниз 27"/>
          <p:cNvSpPr/>
          <p:nvPr/>
        </p:nvSpPr>
        <p:spPr>
          <a:xfrm>
            <a:off x="7668344" y="908720"/>
            <a:ext cx="504056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" name="Блок-схема: процесс 28"/>
          <p:cNvSpPr/>
          <p:nvPr/>
        </p:nvSpPr>
        <p:spPr>
          <a:xfrm>
            <a:off x="6948264" y="2780928"/>
            <a:ext cx="2016224" cy="100811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Выставка детского творчества</a:t>
            </a:r>
          </a:p>
          <a:p>
            <a:pPr algn="ctr"/>
            <a:r>
              <a:rPr lang="ru-RU" sz="1400" b="1" dirty="0" smtClean="0"/>
              <a:t>« Разноцветное лето»</a:t>
            </a:r>
            <a:endParaRPr lang="ru-RU" sz="1400" b="1" dirty="0"/>
          </a:p>
        </p:txBody>
      </p:sp>
      <p:sp>
        <p:nvSpPr>
          <p:cNvPr id="30" name="Блок-схема: процесс 29"/>
          <p:cNvSpPr/>
          <p:nvPr/>
        </p:nvSpPr>
        <p:spPr>
          <a:xfrm>
            <a:off x="6948264" y="4365104"/>
            <a:ext cx="2016224" cy="100811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Совместное спортивное развлечение с родителями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133923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1" y="476672"/>
            <a:ext cx="8543711" cy="532859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109728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4" name="Блок-схема: процесс 3"/>
          <p:cNvSpPr/>
          <p:nvPr/>
        </p:nvSpPr>
        <p:spPr>
          <a:xfrm>
            <a:off x="347988" y="253082"/>
            <a:ext cx="8544492" cy="79208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Ожидаемые результаты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Блок-схема: процесс 4"/>
          <p:cNvSpPr/>
          <p:nvPr/>
        </p:nvSpPr>
        <p:spPr>
          <a:xfrm>
            <a:off x="323528" y="1268760"/>
            <a:ext cx="2592288" cy="360040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Дети</a:t>
            </a:r>
            <a:endParaRPr lang="ru-RU" b="1" dirty="0"/>
          </a:p>
        </p:txBody>
      </p:sp>
      <p:sp>
        <p:nvSpPr>
          <p:cNvPr id="6" name="Блок-схема: процесс 5"/>
          <p:cNvSpPr/>
          <p:nvPr/>
        </p:nvSpPr>
        <p:spPr>
          <a:xfrm>
            <a:off x="3203848" y="1268760"/>
            <a:ext cx="2736304" cy="36004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Родители</a:t>
            </a:r>
            <a:endParaRPr lang="ru-RU" b="1" dirty="0"/>
          </a:p>
        </p:txBody>
      </p:sp>
      <p:sp>
        <p:nvSpPr>
          <p:cNvPr id="7" name="Блок-схема: процесс 6"/>
          <p:cNvSpPr/>
          <p:nvPr/>
        </p:nvSpPr>
        <p:spPr>
          <a:xfrm>
            <a:off x="6372200" y="1268760"/>
            <a:ext cx="2351022" cy="360040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Педагоги</a:t>
            </a:r>
            <a:endParaRPr lang="ru-RU" b="1" dirty="0"/>
          </a:p>
        </p:txBody>
      </p:sp>
      <p:sp>
        <p:nvSpPr>
          <p:cNvPr id="8" name="Блок-схема: процесс 7"/>
          <p:cNvSpPr/>
          <p:nvPr/>
        </p:nvSpPr>
        <p:spPr>
          <a:xfrm>
            <a:off x="323528" y="1772816"/>
            <a:ext cx="2592288" cy="864096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/>
              <a:t>Сформированы элементарные представления о временах года</a:t>
            </a:r>
            <a:endParaRPr lang="ru-RU" sz="1400" b="1" dirty="0"/>
          </a:p>
        </p:txBody>
      </p:sp>
      <p:sp>
        <p:nvSpPr>
          <p:cNvPr id="9" name="Блок-схема: процесс 8"/>
          <p:cNvSpPr/>
          <p:nvPr/>
        </p:nvSpPr>
        <p:spPr>
          <a:xfrm>
            <a:off x="323528" y="2780928"/>
            <a:ext cx="2592288" cy="864096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/>
              <a:t>Сформированы представления о труде взрослых в разное время года</a:t>
            </a:r>
            <a:endParaRPr lang="ru-RU" sz="1400" b="1" dirty="0"/>
          </a:p>
        </p:txBody>
      </p:sp>
      <p:sp>
        <p:nvSpPr>
          <p:cNvPr id="10" name="Блок-схема: процесс 9"/>
          <p:cNvSpPr/>
          <p:nvPr/>
        </p:nvSpPr>
        <p:spPr>
          <a:xfrm>
            <a:off x="347988" y="4941168"/>
            <a:ext cx="2567828" cy="864096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/>
              <a:t>Развит интерес к наблюдению за явлениями и объектами природы</a:t>
            </a:r>
            <a:endParaRPr lang="ru-RU" sz="1400" b="1" dirty="0"/>
          </a:p>
        </p:txBody>
      </p:sp>
      <p:sp>
        <p:nvSpPr>
          <p:cNvPr id="11" name="Блок-схема: процесс 10"/>
          <p:cNvSpPr/>
          <p:nvPr/>
        </p:nvSpPr>
        <p:spPr>
          <a:xfrm>
            <a:off x="347988" y="3789040"/>
            <a:ext cx="2567828" cy="1008112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/>
              <a:t>Сформированы представления </a:t>
            </a:r>
            <a:r>
              <a:rPr lang="ru-RU" sz="1400" b="1" dirty="0"/>
              <a:t>о</a:t>
            </a:r>
            <a:r>
              <a:rPr lang="ru-RU" sz="1400" b="1" dirty="0" smtClean="0"/>
              <a:t> правильных способах взаимодействии с объектами природы</a:t>
            </a:r>
            <a:endParaRPr lang="ru-RU" sz="1400" b="1" dirty="0"/>
          </a:p>
        </p:txBody>
      </p:sp>
      <p:sp>
        <p:nvSpPr>
          <p:cNvPr id="12" name="Блок-схема: процесс 11"/>
          <p:cNvSpPr/>
          <p:nvPr/>
        </p:nvSpPr>
        <p:spPr>
          <a:xfrm>
            <a:off x="3203848" y="1772816"/>
            <a:ext cx="2736304" cy="86409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/>
              <a:t>Взаимодействуют с педагогами по вопросам экологического воспитания</a:t>
            </a:r>
            <a:endParaRPr lang="ru-RU" sz="1400" b="1" dirty="0"/>
          </a:p>
        </p:txBody>
      </p:sp>
      <p:sp>
        <p:nvSpPr>
          <p:cNvPr id="13" name="Блок-схема: процесс 12"/>
          <p:cNvSpPr/>
          <p:nvPr/>
        </p:nvSpPr>
        <p:spPr>
          <a:xfrm>
            <a:off x="3203848" y="2780928"/>
            <a:ext cx="2736304" cy="86409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/>
              <a:t>Повысился уровень экологической воспитанности </a:t>
            </a:r>
            <a:endParaRPr lang="ru-RU" sz="1400" b="1" dirty="0"/>
          </a:p>
        </p:txBody>
      </p:sp>
      <p:sp>
        <p:nvSpPr>
          <p:cNvPr id="14" name="Блок-схема: процесс 13"/>
          <p:cNvSpPr/>
          <p:nvPr/>
        </p:nvSpPr>
        <p:spPr>
          <a:xfrm>
            <a:off x="3203848" y="3789040"/>
            <a:ext cx="2736304" cy="100811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/>
              <a:t>Проводят с детьми наблюдения в природе и пресекают попытки жестокого обращения с объектами природы</a:t>
            </a:r>
            <a:endParaRPr lang="ru-RU" sz="1400" b="1" dirty="0"/>
          </a:p>
        </p:txBody>
      </p:sp>
      <p:sp>
        <p:nvSpPr>
          <p:cNvPr id="15" name="Блок-схема: процесс 14"/>
          <p:cNvSpPr/>
          <p:nvPr/>
        </p:nvSpPr>
        <p:spPr>
          <a:xfrm>
            <a:off x="3203848" y="4941168"/>
            <a:ext cx="2736304" cy="86409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/>
              <a:t>Привлекают детей к совместному труду в природе</a:t>
            </a:r>
            <a:endParaRPr lang="ru-RU" sz="1400" b="1" dirty="0"/>
          </a:p>
        </p:txBody>
      </p:sp>
      <p:sp>
        <p:nvSpPr>
          <p:cNvPr id="16" name="Блок-схема: процесс 15"/>
          <p:cNvSpPr/>
          <p:nvPr/>
        </p:nvSpPr>
        <p:spPr>
          <a:xfrm>
            <a:off x="6300192" y="1772816"/>
            <a:ext cx="2592288" cy="864096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/>
              <a:t>Ведут активную работу по экологическому воспитанию с 1 младшей группы</a:t>
            </a:r>
            <a:endParaRPr lang="ru-RU" sz="1400" b="1" dirty="0"/>
          </a:p>
        </p:txBody>
      </p:sp>
      <p:sp>
        <p:nvSpPr>
          <p:cNvPr id="17" name="Блок-схема: процесс 16"/>
          <p:cNvSpPr/>
          <p:nvPr/>
        </p:nvSpPr>
        <p:spPr>
          <a:xfrm>
            <a:off x="6300192" y="2780928"/>
            <a:ext cx="2592288" cy="1512168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/>
              <a:t>Используют  разнообразные формы работы , интеграцию области « Познание» с другими образовательными областями</a:t>
            </a:r>
            <a:endParaRPr lang="ru-RU" sz="1400" b="1" dirty="0"/>
          </a:p>
        </p:txBody>
      </p:sp>
      <p:sp>
        <p:nvSpPr>
          <p:cNvPr id="18" name="Стрелка вниз 17"/>
          <p:cNvSpPr/>
          <p:nvPr/>
        </p:nvSpPr>
        <p:spPr>
          <a:xfrm flipH="1">
            <a:off x="1331640" y="908720"/>
            <a:ext cx="648072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Стрелка вниз 18"/>
          <p:cNvSpPr/>
          <p:nvPr/>
        </p:nvSpPr>
        <p:spPr>
          <a:xfrm>
            <a:off x="4211960" y="908720"/>
            <a:ext cx="576064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Стрелка вниз 19"/>
          <p:cNvSpPr/>
          <p:nvPr/>
        </p:nvSpPr>
        <p:spPr>
          <a:xfrm>
            <a:off x="7236297" y="908720"/>
            <a:ext cx="599446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Блок-схема: процесс 20"/>
          <p:cNvSpPr/>
          <p:nvPr/>
        </p:nvSpPr>
        <p:spPr>
          <a:xfrm>
            <a:off x="6300192" y="4437112"/>
            <a:ext cx="2520280" cy="576064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/>
              <a:t>Используют современные технологии</a:t>
            </a:r>
            <a:endParaRPr lang="ru-RU" sz="1400" b="1" dirty="0"/>
          </a:p>
        </p:txBody>
      </p:sp>
      <p:sp>
        <p:nvSpPr>
          <p:cNvPr id="22" name="Блок-схема: процесс 21"/>
          <p:cNvSpPr/>
          <p:nvPr/>
        </p:nvSpPr>
        <p:spPr>
          <a:xfrm>
            <a:off x="6300192" y="5157192"/>
            <a:ext cx="2520280" cy="648072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/>
              <a:t>Распространяют и обобщают опыт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6356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8049686"/>
              </p:ext>
            </p:extLst>
          </p:nvPr>
        </p:nvGraphicFramePr>
        <p:xfrm>
          <a:off x="1" y="1052735"/>
          <a:ext cx="9143998" cy="48768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769805"/>
                <a:gridCol w="1917290"/>
                <a:gridCol w="5456903"/>
              </a:tblGrid>
              <a:tr h="648073">
                <a:tc>
                  <a:txBody>
                    <a:bodyPr/>
                    <a:lstStyle/>
                    <a:p>
                      <a:endParaRPr lang="ru-RU" sz="1400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ru-RU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Тема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Вид взросло- партнерской деятельности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ru-RU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Формы организации детско-</a:t>
                      </a:r>
                      <a:r>
                        <a:rPr lang="ru-RU" sz="14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партнерской деятельности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64184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Осень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Игровая</a:t>
                      </a:r>
                    </a:p>
                    <a:p>
                      <a:endParaRPr lang="ru-RU" sz="160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endParaRPr lang="ru-RU" sz="160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endParaRPr lang="ru-RU" sz="160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</a:t>
                      </a:r>
                    </a:p>
                    <a:p>
                      <a:endParaRPr lang="ru-RU" sz="160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lang="ru-RU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Коммуникативная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Игры- манипуляции с муляжами овощей,</a:t>
                      </a:r>
                      <a:r>
                        <a:rPr lang="ru-RU" sz="1400" baseline="0" dirty="0" smtClean="0"/>
                        <a:t> фруктов</a:t>
                      </a:r>
                    </a:p>
                    <a:p>
                      <a:r>
                        <a:rPr lang="ru-RU" sz="1400" baseline="0" dirty="0" smtClean="0"/>
                        <a:t>Театрализованная игра « Репка»</a:t>
                      </a:r>
                    </a:p>
                    <a:p>
                      <a:r>
                        <a:rPr lang="ru-RU" sz="1400" baseline="0" dirty="0" smtClean="0"/>
                        <a:t>С/р игры :« Компот для мишки», « Кукла Маша готовит салат», « Чудесная корзинка», « Зайкин огород», « Кукла идет гулять»</a:t>
                      </a:r>
                    </a:p>
                    <a:p>
                      <a:endParaRPr lang="ru-RU" sz="1400" baseline="0" dirty="0" smtClean="0"/>
                    </a:p>
                    <a:p>
                      <a:r>
                        <a:rPr lang="ru-RU" sz="1400" baseline="0" dirty="0" smtClean="0"/>
                        <a:t>Словесно-речевые игры :« Огород», Спрячем овощи», « Найдем овощи», « Фрукты», « Подарим фрукты», « Осень пришла»</a:t>
                      </a:r>
                    </a:p>
                    <a:p>
                      <a:r>
                        <a:rPr lang="ru-RU" sz="1400" baseline="0" dirty="0" smtClean="0"/>
                        <a:t>Дидактические игры: « Что растет в саду?», « Что растет в огороде?», «Узнай и назови», « Узнай на вкус», « Что бывает осенью?», « Чего не стало?»</a:t>
                      </a:r>
                    </a:p>
                    <a:p>
                      <a:r>
                        <a:rPr lang="ru-RU" sz="1400" baseline="0" dirty="0" smtClean="0"/>
                        <a:t>Пальчиковые игры: « Овощи», « Фрукты», « Грибы», « Осень золотая», « Репка», «Бабушка – погодушка в сентябре, октябре, ноябре»</a:t>
                      </a:r>
                    </a:p>
                    <a:p>
                      <a:r>
                        <a:rPr lang="ru-RU" sz="1400" baseline="0" dirty="0" smtClean="0"/>
                        <a:t>Дыхательные упражнения: « Листопад», « Чья птичка улетит дальше?»</a:t>
                      </a:r>
                    </a:p>
                    <a:p>
                      <a:endParaRPr lang="ru-RU" sz="1400" baseline="0" dirty="0" smtClean="0"/>
                    </a:p>
                    <a:p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4" name="Блок-схема: процесс 3"/>
          <p:cNvSpPr/>
          <p:nvPr/>
        </p:nvSpPr>
        <p:spPr>
          <a:xfrm>
            <a:off x="467544" y="188640"/>
            <a:ext cx="8352928" cy="72008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Содержание работы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42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9998676"/>
              </p:ext>
            </p:extLst>
          </p:nvPr>
        </p:nvGraphicFramePr>
        <p:xfrm>
          <a:off x="1" y="0"/>
          <a:ext cx="9143998" cy="5877271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696063"/>
                <a:gridCol w="1991032"/>
                <a:gridCol w="5456903"/>
              </a:tblGrid>
              <a:tr h="42787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44939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Познавательно- исследовательская</a:t>
                      </a:r>
                    </a:p>
                    <a:p>
                      <a:endParaRPr lang="ru-RU" sz="1600" dirty="0" smtClean="0"/>
                    </a:p>
                    <a:p>
                      <a:endParaRPr lang="ru-RU" sz="1600" dirty="0" smtClean="0"/>
                    </a:p>
                    <a:p>
                      <a:endParaRPr lang="ru-RU" sz="1600" dirty="0" smtClean="0"/>
                    </a:p>
                    <a:p>
                      <a:endParaRPr lang="ru-RU" sz="1600" dirty="0" smtClean="0"/>
                    </a:p>
                    <a:p>
                      <a:endParaRPr lang="ru-RU" sz="1600" dirty="0" smtClean="0"/>
                    </a:p>
                    <a:p>
                      <a:endParaRPr lang="ru-RU" sz="1600" dirty="0" smtClean="0"/>
                    </a:p>
                    <a:p>
                      <a:endParaRPr lang="ru-RU" sz="1600" dirty="0" smtClean="0"/>
                    </a:p>
                    <a:p>
                      <a:r>
                        <a:rPr lang="ru-RU" sz="1600" dirty="0" smtClean="0"/>
                        <a:t>Двигательная</a:t>
                      </a:r>
                    </a:p>
                    <a:p>
                      <a:endParaRPr lang="ru-RU" sz="1600" dirty="0" smtClean="0"/>
                    </a:p>
                    <a:p>
                      <a:endParaRPr lang="ru-RU" sz="1600" dirty="0" smtClean="0"/>
                    </a:p>
                    <a:p>
                      <a:endParaRPr lang="ru-RU" sz="1600" dirty="0" smtClean="0"/>
                    </a:p>
                    <a:p>
                      <a:endParaRPr lang="ru-RU" sz="1600" dirty="0" smtClean="0"/>
                    </a:p>
                    <a:p>
                      <a:endParaRPr lang="ru-RU" sz="1600" dirty="0" smtClean="0"/>
                    </a:p>
                    <a:p>
                      <a:r>
                        <a:rPr lang="ru-RU" sz="1600" dirty="0" smtClean="0"/>
                        <a:t>Трудовая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Игры с природным материалом ( шишки, листья и др.)</a:t>
                      </a:r>
                    </a:p>
                    <a:p>
                      <a:r>
                        <a:rPr lang="ru-RU" sz="1400" dirty="0" smtClean="0"/>
                        <a:t>Игры</a:t>
                      </a:r>
                      <a:r>
                        <a:rPr lang="ru-RU" sz="1400" baseline="0" dirty="0" smtClean="0"/>
                        <a:t> с песком: « Мокрый-сухой», « Посыпалки»</a:t>
                      </a:r>
                    </a:p>
                    <a:p>
                      <a:r>
                        <a:rPr lang="ru-RU" sz="1400" baseline="0" dirty="0" smtClean="0"/>
                        <a:t>Игры с водой « Что как плавает», « Переливание воды»</a:t>
                      </a:r>
                    </a:p>
                    <a:p>
                      <a:r>
                        <a:rPr lang="ru-RU" sz="1400" baseline="0" dirty="0" smtClean="0"/>
                        <a:t>Дидактические игры: « Сколько- листочков?», « Найди домик листочку», « Сложи картинку», « Большой- маленький», « Найди такой же листик», « Разложи овощи по корзиночкам», лото « Осень»</a:t>
                      </a:r>
                    </a:p>
                    <a:p>
                      <a:r>
                        <a:rPr lang="ru-RU" sz="1400" baseline="0" dirty="0" smtClean="0"/>
                        <a:t>Наблюдения на прогулке за осенними цветами, листопадом,  небом, ветром, птицами, работой дворника, дождем, погодой</a:t>
                      </a:r>
                    </a:p>
                    <a:p>
                      <a:endParaRPr lang="ru-RU" sz="1400" baseline="0" dirty="0" smtClean="0"/>
                    </a:p>
                    <a:p>
                      <a:r>
                        <a:rPr lang="ru-RU" sz="1400" dirty="0" smtClean="0"/>
                        <a:t>П/И:</a:t>
                      </a:r>
                      <a:r>
                        <a:rPr lang="ru-RU" sz="1400" baseline="0" dirty="0" smtClean="0"/>
                        <a:t> « Солнышко и дождик», « Птички и дождик», «Листопад»</a:t>
                      </a:r>
                    </a:p>
                    <a:p>
                      <a:r>
                        <a:rPr lang="ru-RU" sz="1400" baseline="0" dirty="0" smtClean="0"/>
                        <a:t>Хороводные игры« Огород», « Овощи»</a:t>
                      </a:r>
                    </a:p>
                    <a:p>
                      <a:r>
                        <a:rPr lang="ru-RU" sz="1400" baseline="0" dirty="0" smtClean="0"/>
                        <a:t>Речевые подвижные игры: « Собираем овощи», « Мы идем в сад», « Вкусные овощи», « Золотая осень», « Деревья», « Дождик», « Птицы осенью»</a:t>
                      </a:r>
                    </a:p>
                    <a:p>
                      <a:endParaRPr lang="ru-RU" sz="1400" baseline="0" dirty="0" smtClean="0"/>
                    </a:p>
                    <a:p>
                      <a:r>
                        <a:rPr lang="ru-RU" sz="1400" baseline="0" dirty="0" smtClean="0"/>
                        <a:t>Сбор листьев для гербария</a:t>
                      </a:r>
                    </a:p>
                    <a:p>
                      <a:r>
                        <a:rPr lang="ru-RU" sz="1400" baseline="0" dirty="0" smtClean="0"/>
                        <a:t>Сбор семян</a:t>
                      </a:r>
                    </a:p>
                    <a:p>
                      <a:r>
                        <a:rPr lang="ru-RU" sz="1400" baseline="0" dirty="0" smtClean="0"/>
                        <a:t>Уборка территории</a:t>
                      </a:r>
                      <a:endParaRPr lang="ru-RU" sz="1400" i="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116632"/>
            <a:ext cx="8229600" cy="360040"/>
          </a:xfrm>
        </p:spPr>
        <p:txBody>
          <a:bodyPr>
            <a:normAutofit/>
          </a:bodyPr>
          <a:lstStyle/>
          <a:p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Тема                        Вид деятельности                                       Формы организации                     </a:t>
            </a:r>
            <a:endParaRPr lang="ru-RU" sz="1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25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1147</TotalTime>
  <Words>2152</Words>
  <Application>Microsoft Office PowerPoint</Application>
  <PresentationFormat>Экран (4:3)</PresentationFormat>
  <Paragraphs>424</Paragraphs>
  <Slides>17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Открытая</vt:lpstr>
      <vt:lpstr>Проект « Времена года» 1 младшая группа</vt:lpstr>
      <vt:lpstr>Презентация PowerPoint</vt:lpstr>
      <vt:lpstr>Презентация PowerPoint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Тема                        Вид деятельности                                       Формы организации                     </vt:lpstr>
      <vt:lpstr>Тема                  Вид деятельности                            Формы организации</vt:lpstr>
      <vt:lpstr>Тема                  Вид деятельности                         Формы организации</vt:lpstr>
      <vt:lpstr>Тема                 Вид деятельности                                Формы организации          </vt:lpstr>
      <vt:lpstr>Тема                   Вид деятельности                              Формы работы</vt:lpstr>
      <vt:lpstr>Тема                   Вид деятельности                               Формы работы</vt:lpstr>
      <vt:lpstr>Тема                   Вид деятельности                                   Формы работы</vt:lpstr>
      <vt:lpstr>Тема                   Вид деятельности                             Формы работы</vt:lpstr>
      <vt:lpstr>Литература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87</cp:revision>
  <dcterms:created xsi:type="dcterms:W3CDTF">2012-05-08T09:48:14Z</dcterms:created>
  <dcterms:modified xsi:type="dcterms:W3CDTF">2012-07-09T15:46:39Z</dcterms:modified>
</cp:coreProperties>
</file>