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8" r:id="rId2"/>
    <p:sldMasterId id="2147483700" r:id="rId3"/>
  </p:sldMasterIdLst>
  <p:notesMasterIdLst>
    <p:notesMasterId r:id="rId43"/>
  </p:notesMasterIdLst>
  <p:handoutMasterIdLst>
    <p:handoutMasterId r:id="rId44"/>
  </p:handoutMasterIdLst>
  <p:sldIdLst>
    <p:sldId id="435" r:id="rId4"/>
    <p:sldId id="436" r:id="rId5"/>
    <p:sldId id="437" r:id="rId6"/>
    <p:sldId id="446" r:id="rId7"/>
    <p:sldId id="445" r:id="rId8"/>
    <p:sldId id="447" r:id="rId9"/>
    <p:sldId id="320" r:id="rId10"/>
    <p:sldId id="257" r:id="rId11"/>
    <p:sldId id="422" r:id="rId12"/>
    <p:sldId id="419" r:id="rId13"/>
    <p:sldId id="417" r:id="rId14"/>
    <p:sldId id="420" r:id="rId15"/>
    <p:sldId id="421" r:id="rId16"/>
    <p:sldId id="411" r:id="rId17"/>
    <p:sldId id="412" r:id="rId18"/>
    <p:sldId id="414" r:id="rId19"/>
    <p:sldId id="415" r:id="rId20"/>
    <p:sldId id="416" r:id="rId21"/>
    <p:sldId id="426" r:id="rId22"/>
    <p:sldId id="427" r:id="rId23"/>
    <p:sldId id="429" r:id="rId24"/>
    <p:sldId id="450" r:id="rId25"/>
    <p:sldId id="455" r:id="rId26"/>
    <p:sldId id="434" r:id="rId27"/>
    <p:sldId id="424" r:id="rId28"/>
    <p:sldId id="425" r:id="rId29"/>
    <p:sldId id="433" r:id="rId30"/>
    <p:sldId id="431" r:id="rId31"/>
    <p:sldId id="452" r:id="rId32"/>
    <p:sldId id="453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09" r:id="rId41"/>
    <p:sldId id="41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F8AD-F934-4BAC-8410-C28982CC1367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14EC0-E921-4FFA-AAF4-86CF4123D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FF85F-B4D7-49F0-8914-192D2802469B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C6E2-0F00-4CDC-912C-6CF38D531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027F7-243D-44A5-B6DC-4ECA23AFB3D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3761C5-ED9F-427C-884B-253160A11EB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1C6E2-0F00-4CDC-912C-6CF38D53118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8C51E-BECC-4E49-AB2D-AABD03EA0A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0FE91-0455-4B7D-8979-0F05CE4C6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6B1F-4EAE-46A9-95D7-EC7DEAF20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9B287-F3E7-4987-B6D5-A82E2A722A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B587-C8FA-4233-96FF-A7BE04BB6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FBBF-5DF4-4B91-9564-0C1F4F3B81A2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AAED-7C6A-419E-AFD5-6C4BF318F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C644-27D6-4950-975A-FBB467B7F396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E6EF-50F5-481B-AA18-3C5D0602B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15F29-2427-42C4-8612-BA4B0C8B74F2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03E7-8D87-4FAF-84A4-EA0ED68C5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929E-C76B-4056-978B-0BC23509C035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9331-8E58-4226-84A7-CC2826687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B8BAF-AD1A-43EE-ADC7-59BFA1D50DBD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9FAF5-7967-4E62-80CC-AA20999B1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6E989-0A64-48FD-AA54-45AE1D384003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A1B5-876F-4B26-88F1-85E0D28CE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6788E-9657-4798-A3DF-B7DE5AD73B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A9B-BBEC-4498-B541-EA49318B433C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ADC7-03CC-4FDB-9EE7-A2F71DAC7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1D98-82BC-4FC6-8281-73C51A27F019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FC31-0E3C-4003-B591-EA82E9D5B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F23A-DC4C-4938-AB28-4C6EA1FE842D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F89E-410A-4ECD-8666-7EE64C378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DF77-3C2A-4DC7-BD39-47FEE776A31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17FFB-57D5-47E5-BD57-B9441CBF1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C918-BA4E-40A6-AD36-FE7A54739212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57963-9863-477F-A837-B13DBDF21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8B881-9CFA-4EE6-98BD-C6BA04A97C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4A8A2-27B6-4156-B909-EB15A73F46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3F38-298B-477B-A679-4BF669F1C8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4349-80A4-4EE4-9AC9-F286E6611EF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AF470-C2AA-4026-9850-93B5FDCD16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13EE-68CC-4C04-A04C-EAD3B59BEB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BC46C-B0CB-4E29-95DF-BAD9242C18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3FDA-B8BB-42F2-88AA-8D04C22CA0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24319-80D2-4B07-88B5-3DA142033D9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B9BEF-90D3-41EF-9380-B0162886D0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F85F-7A90-4F3A-9BA6-5D172A483FF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B2ABB-3B24-4698-AE19-F8D18EED62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53ECB-D2E6-4AD1-98A5-22496793D3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B587-C8FA-4233-96FF-A7BE04BB6B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7AF4D-2149-4DDC-92DE-0D42586FF7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8FB3F-9D7B-47E7-84D5-F69FEA770C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3C5C-2384-4AE6-BDE1-F6D2BA0FBA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7250E-F25A-4D26-8CE7-A8655FD026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AFFB-A921-450C-8DC3-919D014613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F06E6-7F65-4DF5-A2BE-B6EE48DA0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FE0AB-6068-47FF-A8EA-3FEE369D7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C404B57-6563-457A-B6BD-279768A537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F98A6A-AC4B-4F3C-AE86-5163562A6E18}" type="datetimeFigureOut">
              <a:rPr lang="ru-RU"/>
              <a:pPr>
                <a:defRPr/>
              </a:pPr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2A24D-8EE5-4758-A63C-F038575CD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C89F7-6827-4C36-8D06-12AF1AB563E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slide" Target="slide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4.xml"/><Relationship Id="rId18" Type="http://schemas.openxmlformats.org/officeDocument/2006/relationships/slide" Target="slide9.xml"/><Relationship Id="rId3" Type="http://schemas.openxmlformats.org/officeDocument/2006/relationships/slide" Target="slide13.xml"/><Relationship Id="rId21" Type="http://schemas.openxmlformats.org/officeDocument/2006/relationships/slide" Target="slide23.xml"/><Relationship Id="rId7" Type="http://schemas.openxmlformats.org/officeDocument/2006/relationships/slide" Target="slide16.xml"/><Relationship Id="rId12" Type="http://schemas.openxmlformats.org/officeDocument/2006/relationships/slide" Target="slide12.xml"/><Relationship Id="rId17" Type="http://schemas.openxmlformats.org/officeDocument/2006/relationships/slide" Target="slide28.xml"/><Relationship Id="rId2" Type="http://schemas.openxmlformats.org/officeDocument/2006/relationships/notesSlide" Target="../notesSlides/notesSlide3.xml"/><Relationship Id="rId16" Type="http://schemas.openxmlformats.org/officeDocument/2006/relationships/slide" Target="slide27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5" Type="http://schemas.openxmlformats.org/officeDocument/2006/relationships/slide" Target="slide19.xml"/><Relationship Id="rId15" Type="http://schemas.openxmlformats.org/officeDocument/2006/relationships/slide" Target="slide26.xml"/><Relationship Id="rId23" Type="http://schemas.openxmlformats.org/officeDocument/2006/relationships/slide" Target="slide29.xml"/><Relationship Id="rId10" Type="http://schemas.openxmlformats.org/officeDocument/2006/relationships/slide" Target="slide18.xml"/><Relationship Id="rId19" Type="http://schemas.openxmlformats.org/officeDocument/2006/relationships/slide" Target="slide20.xml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slide" Target="slide25.xml"/><Relationship Id="rId22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«Юные </a:t>
            </a:r>
            <a:r>
              <a:rPr lang="ru-RU" b="1" dirty="0" err="1" smtClean="0">
                <a:solidFill>
                  <a:srgbClr val="FF0000"/>
                </a:solidFill>
              </a:rPr>
              <a:t>Архимеды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Конкурс 2013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3600" b="1" smtClean="0">
                <a:solidFill>
                  <a:srgbClr val="0033CC"/>
                </a:solidFill>
              </a:rPr>
              <a:t>КАКАЯ СИЛА ИЗОБРАЖЕНА НА РИСУНКЕ</a:t>
            </a:r>
            <a:r>
              <a:rPr lang="en-US" sz="3600" b="1" smtClean="0">
                <a:solidFill>
                  <a:srgbClr val="0033CC"/>
                </a:solidFill>
              </a:rPr>
              <a:t>?</a:t>
            </a:r>
            <a:r>
              <a:rPr lang="ru-RU" sz="3600" b="1" smtClean="0">
                <a:solidFill>
                  <a:srgbClr val="0033CC"/>
                </a:solidFill>
              </a:rPr>
              <a:t/>
            </a:r>
            <a:br>
              <a:rPr lang="ru-RU" sz="3600" b="1" smtClean="0">
                <a:solidFill>
                  <a:srgbClr val="0033CC"/>
                </a:solidFill>
              </a:rPr>
            </a:br>
            <a:endParaRPr lang="ru-RU" sz="3600" b="1" smtClean="0">
              <a:solidFill>
                <a:srgbClr val="0033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8288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УПРУГОСТИ</a:t>
            </a:r>
          </a:p>
        </p:txBody>
      </p:sp>
      <p:pic>
        <p:nvPicPr>
          <p:cNvPr id="30724" name="Picture 9" descr="Косолапый мишка давит на опору - прогнувшуюся доску. Согласно определению сила давления мишки на доску называется его вес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1700213"/>
            <a:ext cx="26209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7358082" y="6093296"/>
            <a:ext cx="1030342" cy="478976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decel="100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97f14e707b1505adc67b5e5177746e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4608512" cy="390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5UGEDJCA7KEQVSCA5Y0L7FCARNQTL6CAFN54SNCA60YKLCCAVNPTXFCABTERTKCA8I89GBCABYYNE0CA1GMVAGCAH00H00CAKGLQGWCA5VAMECCA1XMFWVCAVGGD52CATY418UCA6L7L1NCA08F32OCABBODY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4664"/>
            <a:ext cx="2232248" cy="282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3429000"/>
            <a:ext cx="4038600" cy="1224136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А. увеличится</a:t>
            </a: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Б. уменьшится</a:t>
            </a:r>
          </a:p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В. Не изменится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4608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Как изменится масса гирьки, если её опустить в солёную воду</a:t>
            </a:r>
            <a:r>
              <a:rPr lang="en-US" sz="4000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>
                <a:solidFill>
                  <a:srgbClr val="C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 bwMode="auto">
          <a:xfrm>
            <a:off x="7358082" y="6093296"/>
            <a:ext cx="958334" cy="478976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0033CC"/>
                </a:solidFill>
              </a:rPr>
              <a:t>КАКАЯ СИЛА ОТСУТСТВУЕТ</a:t>
            </a:r>
            <a:r>
              <a:rPr lang="en-US" sz="4000" b="1" smtClean="0">
                <a:solidFill>
                  <a:srgbClr val="0033CC"/>
                </a:solidFill>
              </a:rPr>
              <a:t>?</a:t>
            </a:r>
            <a:endParaRPr lang="ru-RU" sz="4000" b="1" smtClean="0">
              <a:solidFill>
                <a:srgbClr val="0033CC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3776663" cy="3657600"/>
          </a:xfrm>
        </p:spPr>
        <p:txBody>
          <a:bodyPr/>
          <a:lstStyle/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endParaRPr lang="en-US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А)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ТЯЖЕСТИ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Б)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ВЕС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</a:rPr>
              <a:t>В)</a:t>
            </a:r>
            <a:r>
              <a:rPr lang="ru-RU" sz="2000" b="1" smtClean="0">
                <a:solidFill>
                  <a:schemeClr val="hlink"/>
                </a:solidFill>
              </a:rPr>
              <a:t> </a:t>
            </a:r>
            <a:r>
              <a:rPr lang="ru-RU" b="1" smtClean="0">
                <a:solidFill>
                  <a:schemeClr val="hlink"/>
                </a:solidFill>
              </a:rPr>
              <a:t>ТРЕНИЯ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05338" y="1828800"/>
            <a:ext cx="3776662" cy="3657600"/>
          </a:xfrm>
        </p:spPr>
        <p:txBody>
          <a:bodyPr/>
          <a:lstStyle/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algn="ctr" eaLnBrk="1" hangingPunct="1">
              <a:buFontTx/>
              <a:buNone/>
            </a:pPr>
            <a:endParaRPr lang="ru-RU" sz="8000" smtClean="0">
              <a:solidFill>
                <a:srgbClr val="FF3300"/>
              </a:solidFill>
            </a:endParaRPr>
          </a:p>
        </p:txBody>
      </p:sp>
      <p:pic>
        <p:nvPicPr>
          <p:cNvPr id="9221" name="Picture 5" descr="V4K8SPCA7A7CDVCA21CHF3CAIUUHEJCALWVSBICAV0OOM4CAQN6WT5CA379IDICAT6SLY7CAQUP915CAO75P5OCAO26KAGCAGYUXYXCAW9SNIXCAM73JKUCAPHIV94CAQZJ315CAM018SQCAZVMWLSCAXP99X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89138"/>
            <a:ext cx="43926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vopro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157788"/>
            <a:ext cx="11572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 bwMode="auto">
          <a:xfrm>
            <a:off x="6858016" y="5949280"/>
            <a:ext cx="954344" cy="622992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b="1" smtClean="0">
                <a:solidFill>
                  <a:srgbClr val="660066"/>
                </a:solidFill>
              </a:rPr>
              <a:t>Направление какой физической величины указано на рисунке?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565400"/>
            <a:ext cx="4822825" cy="20161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FF"/>
                </a:solidFill>
              </a:rPr>
              <a:t>А. ускорение</a:t>
            </a:r>
          </a:p>
          <a:p>
            <a:pPr eaLnBrk="1" hangingPunct="1"/>
            <a:r>
              <a:rPr lang="ru-RU" sz="4000" b="1" dirty="0" smtClean="0">
                <a:solidFill>
                  <a:srgbClr val="FF00FF"/>
                </a:solidFill>
              </a:rPr>
              <a:t>Б. сила</a:t>
            </a:r>
          </a:p>
          <a:p>
            <a:pPr eaLnBrk="1" hangingPunct="1"/>
            <a:r>
              <a:rPr lang="ru-RU" sz="4000" b="1" dirty="0" smtClean="0">
                <a:solidFill>
                  <a:srgbClr val="FF00FF"/>
                </a:solidFill>
              </a:rPr>
              <a:t>В. скорость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76475"/>
            <a:ext cx="33623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4652963"/>
            <a:ext cx="2051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6929454" y="6021288"/>
            <a:ext cx="1098930" cy="622422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93788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990033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Внутренняя энергия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8538" y="1874838"/>
            <a:ext cx="6418262" cy="4525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effectLst>
                  <a:glow rad="139700">
                    <a:srgbClr val="CCFFCC"/>
                  </a:glow>
                </a:effectLst>
              </a:rPr>
              <a:t>	</a:t>
            </a:r>
            <a:r>
              <a:rPr lang="ru-RU" sz="5400" dirty="0" smtClean="0">
                <a:solidFill>
                  <a:srgbClr val="006600"/>
                </a:solidFill>
                <a:effectLst>
                  <a:glow rad="139700">
                    <a:srgbClr val="CCFFCC"/>
                  </a:glow>
                </a:effectLst>
              </a:rPr>
              <a:t>- </a:t>
            </a:r>
            <a:r>
              <a:rPr lang="ru-RU" sz="5400" dirty="0" smtClean="0">
                <a:solidFill>
                  <a:srgbClr val="006600"/>
                </a:solidFill>
                <a:effectLst>
                  <a:glow rad="139700">
                    <a:srgbClr val="CCFFCC"/>
                  </a:glow>
                </a:effectLst>
                <a:latin typeface="Comic Sans MS" pitchFamily="66" charset="0"/>
              </a:rPr>
              <a:t>энергия движения и взаимодействия частиц, из которых состоит тело.</a:t>
            </a:r>
          </a:p>
          <a:p>
            <a:pPr algn="ctr" eaLnBrk="1" hangingPunct="1">
              <a:lnSpc>
                <a:spcPct val="80000"/>
              </a:lnSpc>
            </a:pPr>
            <a:endParaRPr lang="ru-RU" sz="5400" dirty="0" smtClean="0">
              <a:solidFill>
                <a:srgbClr val="006600"/>
              </a:solidFill>
              <a:effectLst>
                <a:glow rad="139700">
                  <a:srgbClr val="CCFFCC"/>
                </a:glow>
              </a:effectLst>
              <a:latin typeface="Comic Sans MS" pitchFamily="66" charset="0"/>
            </a:endParaRPr>
          </a:p>
        </p:txBody>
      </p:sp>
      <p:pic>
        <p:nvPicPr>
          <p:cNvPr id="5124" name="i-main-pic" descr="Картинка 691 из 17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221163"/>
            <a:ext cx="1728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 bwMode="auto">
          <a:xfrm>
            <a:off x="7500958" y="6000768"/>
            <a:ext cx="642942" cy="428628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30829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В каком состоянии вещества тепло передается главным образом благодаря теплопроводности?</a:t>
            </a:r>
            <a:br>
              <a:rPr lang="ru-RU" sz="40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</a:br>
            <a:endParaRPr lang="ru-RU" sz="4000" b="1" dirty="0" smtClean="0">
              <a:solidFill>
                <a:srgbClr val="0000CC"/>
              </a:solidFill>
              <a:effectLst>
                <a:glow rad="139700">
                  <a:srgbClr val="FFFFFF"/>
                </a:glow>
              </a:effectLst>
              <a:latin typeface="Comic Sans MS" pitchFamily="66" charset="0"/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468313" y="3716338"/>
            <a:ext cx="8229600" cy="2336800"/>
          </a:xfrm>
        </p:spPr>
        <p:txBody>
          <a:bodyPr/>
          <a:lstStyle/>
          <a:p>
            <a:pPr eaLnBrk="1" hangingPunct="1"/>
            <a:r>
              <a:rPr lang="ru-RU" sz="4400" b="1" smtClean="0">
                <a:solidFill>
                  <a:srgbClr val="CC0000"/>
                </a:solidFill>
                <a:latin typeface="Comic Sans MS" pitchFamily="66" charset="0"/>
              </a:rPr>
              <a:t>В твердых телах</a:t>
            </a:r>
          </a:p>
          <a:p>
            <a:pPr eaLnBrk="1" hangingPunct="1"/>
            <a:r>
              <a:rPr lang="ru-RU" sz="4400" b="1" smtClean="0">
                <a:solidFill>
                  <a:srgbClr val="CC0000"/>
                </a:solidFill>
                <a:latin typeface="Comic Sans MS" pitchFamily="66" charset="0"/>
              </a:rPr>
              <a:t>В жидкостях</a:t>
            </a:r>
          </a:p>
          <a:p>
            <a:pPr eaLnBrk="1" hangingPunct="1"/>
            <a:r>
              <a:rPr lang="ru-RU" sz="4400" b="1" smtClean="0">
                <a:solidFill>
                  <a:srgbClr val="CC0000"/>
                </a:solidFill>
                <a:latin typeface="Comic Sans MS" pitchFamily="66" charset="0"/>
              </a:rPr>
              <a:t>В газах</a:t>
            </a:r>
            <a:br>
              <a:rPr lang="ru-RU" sz="4400" b="1" smtClean="0">
                <a:solidFill>
                  <a:srgbClr val="CC0000"/>
                </a:solidFill>
                <a:latin typeface="Comic Sans MS" pitchFamily="66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6388" name="Picture 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3500438"/>
            <a:ext cx="2105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 bwMode="auto">
          <a:xfrm>
            <a:off x="7358082" y="6021288"/>
            <a:ext cx="1030342" cy="550984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3850" y="3213100"/>
            <a:ext cx="7181866" cy="6477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     100</a:t>
            </a:r>
            <a:r>
              <a:rPr lang="ru-RU" b="1" baseline="30000" dirty="0" smtClean="0">
                <a:solidFill>
                  <a:srgbClr val="0000CC"/>
                </a:solidFill>
                <a:latin typeface="Comic Sans MS" pitchFamily="66" charset="0"/>
              </a:rPr>
              <a:t>0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 С    200</a:t>
            </a:r>
            <a:r>
              <a:rPr lang="ru-RU" b="1" baseline="30000" dirty="0" smtClean="0">
                <a:solidFill>
                  <a:srgbClr val="0000CC"/>
                </a:solidFill>
                <a:latin typeface="Comic Sans MS" pitchFamily="66" charset="0"/>
              </a:rPr>
              <a:t>0</a:t>
            </a:r>
            <a:r>
              <a:rPr lang="ru-RU" b="1" dirty="0" smtClean="0">
                <a:solidFill>
                  <a:srgbClr val="0000CC"/>
                </a:solidFill>
                <a:latin typeface="Comic Sans MS" pitchFamily="66" charset="0"/>
              </a:rPr>
              <a:t> С</a:t>
            </a:r>
            <a:r>
              <a:rPr lang="ru-RU" b="1" dirty="0" smtClean="0">
                <a:solidFill>
                  <a:srgbClr val="CC33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58082" y="3929066"/>
            <a:ext cx="928694" cy="1352563"/>
          </a:xfrm>
        </p:spPr>
        <p:txBody>
          <a:bodyPr/>
          <a:lstStyle/>
          <a:p>
            <a:pPr>
              <a:buFontTx/>
              <a:buNone/>
            </a:pPr>
            <a:r>
              <a:rPr lang="ru-RU" sz="9600" b="1" dirty="0" smtClean="0">
                <a:solidFill>
                  <a:srgbClr val="3333CC"/>
                </a:solidFill>
                <a:latin typeface="Comic Sans MS" pitchFamily="66" charset="0"/>
              </a:rPr>
              <a:t>2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2" cstate="print"/>
          <a:srcRect t="23447" r="57848"/>
          <a:stretch>
            <a:fillRect/>
          </a:stretch>
        </p:blipFill>
        <p:spPr bwMode="auto">
          <a:xfrm>
            <a:off x="1142976" y="3857628"/>
            <a:ext cx="2033572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395288" y="333375"/>
            <a:ext cx="82089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</a:t>
            </a:r>
            <a:r>
              <a:rPr lang="ru-RU" sz="3600" b="1" dirty="0">
                <a:solidFill>
                  <a:srgbClr val="FF0000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одинаковых сосудах </a:t>
            </a:r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находится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газ равной массы, но разной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температуры. В каком из сосудов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газ обладает большой внутренней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glow rad="139700">
                    <a:schemeClr val="accent5">
                      <a:lumMod val="1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энергией?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 t="23447" r="57848"/>
          <a:stretch>
            <a:fillRect/>
          </a:stretch>
        </p:blipFill>
        <p:spPr bwMode="auto">
          <a:xfrm>
            <a:off x="4214810" y="3857628"/>
            <a:ext cx="2013374" cy="267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 bwMode="auto">
          <a:xfrm>
            <a:off x="7596336" y="5949280"/>
            <a:ext cx="864096" cy="573214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08k-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49164"/>
          <a:stretch>
            <a:fillRect/>
          </a:stretch>
        </p:blipFill>
        <p:spPr>
          <a:xfrm>
            <a:off x="2051720" y="1124744"/>
            <a:ext cx="5012060" cy="2604025"/>
          </a:xfrm>
          <a:ln w="38100">
            <a:solidFill>
              <a:srgbClr val="000000"/>
            </a:solidFill>
          </a:ln>
          <a:effectLst>
            <a:outerShdw dist="107763" dir="18900000" algn="ctr" rotWithShape="0">
              <a:srgbClr val="0099FF">
                <a:alpha val="50000"/>
              </a:srgbClr>
            </a:outerShdw>
          </a:effec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528" y="4293096"/>
            <a:ext cx="85693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Нарушится ли  </a:t>
            </a:r>
            <a:r>
              <a:rPr lang="ru-RU" sz="3200" b="1" dirty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равновесие </a:t>
            </a:r>
            <a:r>
              <a:rPr lang="ru-RU" sz="32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весов при остывании воды в 1 стакане?</a:t>
            </a:r>
            <a:endParaRPr lang="ru-RU" sz="3200" b="1" dirty="0">
              <a:solidFill>
                <a:srgbClr val="0000CC"/>
              </a:solidFill>
              <a:effectLst>
                <a:glow rad="139700">
                  <a:srgbClr val="FFFFFF"/>
                </a:glow>
              </a:effectLst>
              <a:latin typeface="Comic Sans MS" pitchFamily="66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 bwMode="auto">
          <a:xfrm>
            <a:off x="7429520" y="5949280"/>
            <a:ext cx="958904" cy="551554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221163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CC0000"/>
                </a:solidFill>
                <a:latin typeface="Comic Sans MS" pitchFamily="66" charset="0"/>
              </a:rPr>
              <a:t>Температура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32686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	</a:t>
            </a:r>
            <a:r>
              <a:rPr lang="ru-RU" sz="4000" b="1" dirty="0" smtClean="0">
                <a:solidFill>
                  <a:srgbClr val="0000CC"/>
                </a:solidFill>
                <a:effectLst>
                  <a:glow rad="139700">
                    <a:srgbClr val="FFFFFF"/>
                  </a:glow>
                </a:effectLst>
                <a:latin typeface="Comic Sans MS" pitchFamily="66" charset="0"/>
              </a:rPr>
              <a:t>Какая физическая величина остается постоянной во время процесса перехода вещества из одного агрегатного состояния в другое?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 bwMode="auto">
          <a:xfrm>
            <a:off x="7072330" y="5733256"/>
            <a:ext cx="884046" cy="481826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30829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Три пары легких шариков подвешены на нитях. Какая пара шариков заряжена разноименными зарядами?</a:t>
            </a:r>
            <a:b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 smtClean="0">
              <a:solidFill>
                <a:srgbClr val="FFFF00"/>
              </a:solidFill>
              <a:effectLst>
                <a:glow rad="139700">
                  <a:schemeClr val="tx2">
                    <a:lumMod val="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28625" y="3429000"/>
            <a:ext cx="1766888" cy="1871663"/>
          </a:xfrm>
        </p:spPr>
        <p:txBody>
          <a:bodyPr/>
          <a:lstStyle/>
          <a:p>
            <a:r>
              <a:rPr lang="ru-RU" b="1" smtClean="0">
                <a:solidFill>
                  <a:schemeClr val="folHlink"/>
                </a:solidFill>
                <a:latin typeface="Comic Sans MS" pitchFamily="66" charset="0"/>
              </a:rPr>
              <a:t> 1.</a:t>
            </a:r>
          </a:p>
          <a:p>
            <a:r>
              <a:rPr lang="ru-RU" b="1" smtClean="0">
                <a:solidFill>
                  <a:schemeClr val="folHlink"/>
                </a:solidFill>
                <a:latin typeface="Comic Sans MS" pitchFamily="66" charset="0"/>
              </a:rPr>
              <a:t> 2. </a:t>
            </a:r>
          </a:p>
          <a:p>
            <a:r>
              <a:rPr lang="ru-RU" b="1" smtClean="0">
                <a:solidFill>
                  <a:schemeClr val="folHlink"/>
                </a:solidFill>
                <a:latin typeface="Comic Sans MS" pitchFamily="66" charset="0"/>
              </a:rPr>
              <a:t> 3.</a:t>
            </a:r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957513"/>
            <a:ext cx="19986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185580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928934"/>
            <a:ext cx="1909792" cy="193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03575" y="494188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487988" y="5013325"/>
            <a:ext cx="4016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720013" y="4989513"/>
            <a:ext cx="4016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folHlink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2540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40352" y="6093296"/>
            <a:ext cx="1114723" cy="539279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2332038"/>
            <a:ext cx="3987800" cy="45259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843808" y="0"/>
            <a:ext cx="5140325" cy="3095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Impact"/>
              </a:rPr>
              <a:t>Разминка</a:t>
            </a:r>
          </a:p>
        </p:txBody>
      </p:sp>
      <p:pic>
        <p:nvPicPr>
          <p:cNvPr id="4101" name="Рисунок 7" descr="0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852863"/>
            <a:ext cx="244792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3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  <a:t>Угол падения светового луча увеличили на 10</a:t>
            </a:r>
            <a:r>
              <a:rPr lang="ru-RU" sz="4000" b="1" baseline="30000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  <a:t>0</a:t>
            </a:r>
            <a: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  <a:t>. Как изменился угол отражения светового луча?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23850" y="2852738"/>
            <a:ext cx="59959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 </a:t>
            </a:r>
            <a:r>
              <a:rPr lang="ru-RU" sz="4000" b="1">
                <a:solidFill>
                  <a:schemeClr val="folHlink"/>
                </a:solidFill>
                <a:latin typeface="Comic Sans MS" pitchFamily="66" charset="0"/>
              </a:rPr>
              <a:t>увеличился на 10</a:t>
            </a:r>
            <a:r>
              <a:rPr lang="ru-RU" sz="4000" b="1" baseline="30000">
                <a:solidFill>
                  <a:schemeClr val="folHlink"/>
                </a:solidFill>
                <a:latin typeface="Comic Sans MS" pitchFamily="66" charset="0"/>
              </a:rPr>
              <a:t>0</a:t>
            </a:r>
            <a:endParaRPr lang="ru-RU" sz="4000" b="1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4000" b="1">
                <a:solidFill>
                  <a:schemeClr val="folHlink"/>
                </a:solidFill>
                <a:latin typeface="Comic Sans MS" pitchFamily="66" charset="0"/>
              </a:rPr>
              <a:t>увеличился на 20</a:t>
            </a:r>
            <a:r>
              <a:rPr lang="ru-RU" sz="4000" b="1" baseline="30000">
                <a:solidFill>
                  <a:schemeClr val="folHlink"/>
                </a:solidFill>
                <a:latin typeface="Comic Sans MS" pitchFamily="66" charset="0"/>
              </a:rPr>
              <a:t>0</a:t>
            </a:r>
            <a:endParaRPr lang="ru-RU" sz="4000" b="1">
              <a:solidFill>
                <a:schemeClr val="folHlink"/>
              </a:solidFill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ru-RU" sz="4000" b="1">
                <a:solidFill>
                  <a:schemeClr val="folHlink"/>
                </a:solidFill>
                <a:latin typeface="Comic Sans MS" pitchFamily="66" charset="0"/>
              </a:rPr>
              <a:t>уменьшился на 10</a:t>
            </a:r>
            <a:r>
              <a:rPr lang="ru-RU" sz="4000" b="1" baseline="30000">
                <a:solidFill>
                  <a:schemeClr val="folHlink"/>
                </a:solidFill>
                <a:latin typeface="Comic Sans MS" pitchFamily="66" charset="0"/>
              </a:rPr>
              <a:t>0</a:t>
            </a:r>
            <a:endParaRPr lang="ru-RU" sz="4000" b="1">
              <a:solidFill>
                <a:schemeClr val="folHlink"/>
              </a:solidFill>
              <a:latin typeface="Comic Sans MS" pitchFamily="66" charset="0"/>
            </a:endParaRPr>
          </a:p>
        </p:txBody>
      </p:sp>
      <p:sp>
        <p:nvSpPr>
          <p:cNvPr id="2560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63713" y="5805264"/>
            <a:ext cx="936079" cy="538386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7" name="Picture 7" descr="i?id=17587108&amp;tov=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933825"/>
            <a:ext cx="22526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229076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Около движущихся  заряженных частиц обнаруживается: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50825" y="2492375"/>
            <a:ext cx="8229600" cy="3389313"/>
          </a:xfrm>
        </p:spPr>
        <p:txBody>
          <a:bodyPr/>
          <a:lstStyle/>
          <a:p>
            <a:r>
              <a:rPr lang="ru-RU" sz="3600" b="1" smtClean="0">
                <a:solidFill>
                  <a:schemeClr val="folHlink"/>
                </a:solidFill>
                <a:latin typeface="Comic Sans MS" pitchFamily="66" charset="0"/>
              </a:rPr>
              <a:t>только электрическое поле;</a:t>
            </a:r>
          </a:p>
          <a:p>
            <a:r>
              <a:rPr lang="ru-RU" sz="3600" b="1" smtClean="0">
                <a:solidFill>
                  <a:schemeClr val="folHlink"/>
                </a:solidFill>
                <a:latin typeface="Comic Sans MS" pitchFamily="66" charset="0"/>
              </a:rPr>
              <a:t>только магнитное поле;</a:t>
            </a:r>
          </a:p>
          <a:p>
            <a:r>
              <a:rPr lang="ru-RU" sz="3600" b="1" smtClean="0">
                <a:solidFill>
                  <a:schemeClr val="folHlink"/>
                </a:solidFill>
                <a:latin typeface="Comic Sans MS" pitchFamily="66" charset="0"/>
              </a:rPr>
              <a:t>как электрическое, так и магнитное поле.</a:t>
            </a:r>
          </a:p>
        </p:txBody>
      </p:sp>
      <p:sp>
        <p:nvSpPr>
          <p:cNvPr id="3174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20272" y="5877272"/>
            <a:ext cx="1224136" cy="61084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50" name="i-main-pic" descr="Картинка 1291 из 17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20713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315436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  <a:t>Изменится ли показание амперметра, если его включить</a:t>
            </a:r>
            <a:br>
              <a:rPr lang="ru-RU" sz="36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Comic Sans MS" pitchFamily="66" charset="0"/>
              </a:rPr>
              <a:t>в другом месте этой же цепи? Например между источником тока и ключом?</a:t>
            </a:r>
            <a:r>
              <a:rPr lang="ru-RU" sz="4000" dirty="0" smtClean="0"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</a:rPr>
              <a:t> </a:t>
            </a:r>
            <a:r>
              <a:rPr lang="ru-RU" sz="4000" dirty="0" smtClean="0"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Arial" charset="0"/>
              </a:rPr>
              <a:t> 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902325" y="2852738"/>
            <a:ext cx="2967038" cy="36290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042988" y="3573463"/>
            <a:ext cx="41433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347663" algn="l"/>
              </a:tabLst>
            </a:pPr>
            <a:r>
              <a:rPr lang="ru-RU" sz="4000" b="1" dirty="0">
                <a:solidFill>
                  <a:schemeClr val="folHlink"/>
                </a:solidFill>
                <a:latin typeface="Comic Sans MS" pitchFamily="66" charset="0"/>
              </a:rPr>
              <a:t>Не изменится.</a:t>
            </a:r>
          </a:p>
          <a:p>
            <a:pPr>
              <a:buFontTx/>
              <a:buChar char="•"/>
              <a:tabLst>
                <a:tab pos="347663" algn="l"/>
              </a:tabLst>
            </a:pPr>
            <a:r>
              <a:rPr lang="ru-RU" sz="4000" b="1" dirty="0">
                <a:solidFill>
                  <a:schemeClr val="folHlink"/>
                </a:solidFill>
                <a:latin typeface="Comic Sans MS" pitchFamily="66" charset="0"/>
              </a:rPr>
              <a:t>Увеличится.</a:t>
            </a:r>
          </a:p>
          <a:p>
            <a:pPr>
              <a:buFontTx/>
              <a:buChar char="•"/>
              <a:tabLst>
                <a:tab pos="347663" algn="l"/>
              </a:tabLst>
            </a:pPr>
            <a:r>
              <a:rPr lang="ru-RU" sz="4000" b="1" dirty="0">
                <a:solidFill>
                  <a:schemeClr val="folHlink"/>
                </a:solidFill>
                <a:latin typeface="Comic Sans MS" pitchFamily="66" charset="0"/>
              </a:rPr>
              <a:t>Уменьшится.</a:t>
            </a:r>
          </a:p>
        </p:txBody>
      </p:sp>
      <p:sp>
        <p:nvSpPr>
          <p:cNvPr id="2663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99592" y="5877272"/>
            <a:ext cx="1224136" cy="6827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  <a:t>Как изменяется количество теплоты, выделяемое спиралью за одно и то же время, если длину спирали уменьшить в два раза?</a:t>
            </a:r>
            <a:br>
              <a:rPr lang="ru-RU" sz="32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50000"/>
                      <a:alpha val="40000"/>
                    </a:schemeClr>
                  </a:glow>
                </a:effectLst>
                <a:latin typeface="Comic Sans MS" pitchFamily="66" charset="0"/>
              </a:rPr>
            </a:br>
            <a:endParaRPr lang="ru-RU" sz="3200" b="1" dirty="0" smtClean="0">
              <a:solidFill>
                <a:srgbClr val="FFFF00"/>
              </a:solidFill>
              <a:effectLst>
                <a:glow rad="139700">
                  <a:schemeClr val="tx2">
                    <a:lumMod val="50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7107" name="Содержимое 2"/>
          <p:cNvSpPr>
            <a:spLocks noGrp="1"/>
          </p:cNvSpPr>
          <p:nvPr>
            <p:ph idx="1"/>
          </p:nvPr>
        </p:nvSpPr>
        <p:spPr>
          <a:xfrm>
            <a:off x="1619250" y="2781300"/>
            <a:ext cx="5986463" cy="3057525"/>
          </a:xfrm>
        </p:spPr>
        <p:txBody>
          <a:bodyPr/>
          <a:lstStyle/>
          <a:p>
            <a:r>
              <a:rPr lang="ru-RU" sz="4000" b="1" smtClean="0">
                <a:solidFill>
                  <a:schemeClr val="folHlink"/>
                </a:solidFill>
                <a:latin typeface="Comic Sans MS" pitchFamily="66" charset="0"/>
              </a:rPr>
              <a:t>уменьшится в 2 раза</a:t>
            </a:r>
          </a:p>
          <a:p>
            <a:r>
              <a:rPr lang="ru-RU" sz="4000" b="1" smtClean="0">
                <a:solidFill>
                  <a:schemeClr val="folHlink"/>
                </a:solidFill>
                <a:latin typeface="Comic Sans MS" pitchFamily="66" charset="0"/>
              </a:rPr>
              <a:t>увеличится в 2 раза</a:t>
            </a:r>
          </a:p>
          <a:p>
            <a:r>
              <a:rPr lang="ru-RU" sz="4000" b="1" smtClean="0">
                <a:solidFill>
                  <a:schemeClr val="folHlink"/>
                </a:solidFill>
                <a:latin typeface="Comic Sans MS" pitchFamily="66" charset="0"/>
              </a:rPr>
              <a:t>не изменится</a:t>
            </a:r>
          </a:p>
        </p:txBody>
      </p:sp>
      <p:sp>
        <p:nvSpPr>
          <p:cNvPr id="4710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4941888"/>
            <a:ext cx="1042988" cy="104298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7110" name="Picture 6" descr="i?id=17349944&amp;tov=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9" y="3000372"/>
            <a:ext cx="1323149" cy="2071702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Назовите прибор. Для чего он служит ?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4929198"/>
            <a:ext cx="828680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Управляющая кнопка: далее 6">
            <a:hlinkClick r:id="rId2" action="ppaction://hlinksldjump" highlightClick="1"/>
          </p:cNvPr>
          <p:cNvSpPr/>
          <p:nvPr/>
        </p:nvSpPr>
        <p:spPr bwMode="auto">
          <a:xfrm>
            <a:off x="6588224" y="5949280"/>
            <a:ext cx="1152128" cy="501206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8" name="Содержимое 7" descr="http://www.xlplaza.ru/admin/pictures/83009b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556792"/>
            <a:ext cx="3600400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Назовите прибор. Для чего он служит ?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349500"/>
            <a:ext cx="71691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357430"/>
            <a:ext cx="71691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 bwMode="auto">
          <a:xfrm>
            <a:off x="7072330" y="5877272"/>
            <a:ext cx="956054" cy="552124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Назовите прибор. Для чего он служит?</a:t>
            </a:r>
          </a:p>
        </p:txBody>
      </p:sp>
      <p:pic>
        <p:nvPicPr>
          <p:cNvPr id="17411" name="Picture 4" descr="Электрометр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5100" y="1757363"/>
            <a:ext cx="3733800" cy="4210050"/>
          </a:xfr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Управляющая кнопка: далее 3">
            <a:hlinkClick r:id="rId3" action="ppaction://hlinksldjump" highlightClick="1"/>
          </p:cNvPr>
          <p:cNvSpPr/>
          <p:nvPr/>
        </p:nvSpPr>
        <p:spPr bwMode="auto">
          <a:xfrm>
            <a:off x="7286644" y="5805264"/>
            <a:ext cx="1101780" cy="624132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glow rad="139700">
                    <a:srgbClr val="1F497D">
                      <a:lumMod val="75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Назовите прибор. Для чего он служит ?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 bwMode="auto">
          <a:xfrm>
            <a:off x="7452320" y="5949280"/>
            <a:ext cx="1080120" cy="501206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  <p:pic>
        <p:nvPicPr>
          <p:cNvPr id="7" name="Содержимое 6" descr="http://www.chemmed.ru/images/goods/23472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430" y="1600200"/>
            <a:ext cx="51431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b="1" dirty="0" smtClean="0">
                <a:solidFill>
                  <a:srgbClr val="FFFF00"/>
                </a:solidFill>
                <a:effectLst>
                  <a:glow rad="139700">
                    <a:schemeClr val="tx2">
                      <a:lumMod val="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Назовите прибор. Для чего он служит?</a:t>
            </a:r>
            <a:endParaRPr lang="ru-RU" b="1" dirty="0" smtClean="0">
              <a:solidFill>
                <a:srgbClr val="0000CC"/>
              </a:solidFill>
              <a:effectLst>
                <a:glow rad="139700">
                  <a:srgbClr val="FFFFFF"/>
                </a:glow>
              </a:effectLst>
              <a:latin typeface="Comic Sans MS" pitchFamily="66" charset="0"/>
            </a:endParaRPr>
          </a:p>
        </p:txBody>
      </p:sp>
      <p:pic>
        <p:nvPicPr>
          <p:cNvPr id="33795" name="Picture 6"/>
          <p:cNvPicPr>
            <a:picLocks noChangeAspect="1" noChangeArrowheads="1"/>
          </p:cNvPicPr>
          <p:nvPr/>
        </p:nvPicPr>
        <p:blipFill>
          <a:blip r:embed="rId2" cstate="print"/>
          <a:srcRect l="45924"/>
          <a:stretch>
            <a:fillRect/>
          </a:stretch>
        </p:blipFill>
        <p:spPr bwMode="auto">
          <a:xfrm>
            <a:off x="3714744" y="1196975"/>
            <a:ext cx="3738569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 bwMode="auto">
          <a:xfrm>
            <a:off x="7668344" y="6093296"/>
            <a:ext cx="1145858" cy="576064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Думай быстро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величина                                                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температура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Физическое тело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тарелка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Вещество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торий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Природное 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таяние  льда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Единица 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Тл (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Тесл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термометр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Профессия, имеющая отношение к физике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Тракторист, трубач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333375"/>
            <a:ext cx="8713787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latin typeface="Comic Sans MS" pitchFamily="66" charset="0"/>
              </a:rPr>
              <a:t>1.Наука, изучающая природные явления.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2.Что упало Ньютону на голову? </a:t>
            </a:r>
          </a:p>
          <a:p>
            <a:pPr marL="342900" lvl="1" indent="-342900" eaLnBrk="1" hangingPunct="1">
              <a:lnSpc>
                <a:spcPct val="80000"/>
              </a:lnSpc>
              <a:buNone/>
            </a:pPr>
            <a:r>
              <a:rPr lang="ru-RU" sz="2600" b="1" dirty="0" smtClean="0">
                <a:latin typeface="Comic Sans MS" pitchFamily="66" charset="0"/>
              </a:rPr>
              <a:t>3.</a:t>
            </a:r>
            <a:r>
              <a:rPr lang="ru-RU" sz="2600" b="1" dirty="0" smtClean="0">
                <a:solidFill>
                  <a:srgbClr val="009900"/>
                </a:solidFill>
                <a:latin typeface="Comic Sans MS" pitchFamily="66" charset="0"/>
              </a:rPr>
              <a:t>Кто из ученых воскликнул: "Эврика!"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4.В чем измеряется объем?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00B0F0"/>
                </a:solidFill>
                <a:latin typeface="Comic Sans MS" pitchFamily="66" charset="0"/>
              </a:rPr>
              <a:t>5.Величина, характеризующая быстроту движения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3399"/>
                </a:solidFill>
                <a:latin typeface="Comic Sans MS" pitchFamily="66" charset="0"/>
              </a:rPr>
              <a:t>6.Сила, с которой Земля притягивает к себе тела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latin typeface="Comic Sans MS" pitchFamily="66" charset="0"/>
              </a:rPr>
              <a:t>7.</a:t>
            </a:r>
            <a:r>
              <a:rPr lang="ru-RU" sz="2600" b="1" dirty="0" smtClean="0">
                <a:solidFill>
                  <a:srgbClr val="009900"/>
                </a:solidFill>
                <a:latin typeface="Comic Sans MS" pitchFamily="66" charset="0"/>
              </a:rPr>
              <a:t>Линия, вдоль которой движется тело </a:t>
            </a:r>
            <a:endParaRPr lang="ru-RU" sz="2600" b="1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3333CC"/>
                </a:solidFill>
                <a:latin typeface="Comic Sans MS" pitchFamily="66" charset="0"/>
              </a:rPr>
              <a:t>8.Чему равна четверть часа?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latin typeface="Comic Sans MS" pitchFamily="66" charset="0"/>
              </a:rPr>
              <a:t>9.Знак заряда у электрона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10.В формуле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F=mg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, </a:t>
            </a:r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g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- это 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7030A0"/>
                </a:solidFill>
                <a:latin typeface="Comic Sans MS" pitchFamily="66" charset="0"/>
              </a:rPr>
              <a:t>11.Раздел физики, изучающий движение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Comic Sans MS" pitchFamily="66" charset="0"/>
              </a:rPr>
              <a:t>12.Что сильнее притягивает: яблоко Землю или Земля яблоко?</a:t>
            </a:r>
          </a:p>
        </p:txBody>
      </p:sp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Составь формулу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909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852936"/>
            <a:ext cx="6404066" cy="432048"/>
          </a:xfrm>
          <a:prstGeom prst="rect">
            <a:avLst/>
          </a:prstGeom>
          <a:noFill/>
        </p:spPr>
      </p:pic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0" y="75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00042"/>
            <a:ext cx="9144000" cy="2452688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7200" b="1" u="sng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7200" b="1" u="sng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</a:br>
            <a:r>
              <a:rPr lang="ru-RU" sz="7200" b="1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  <a:t>загадки </a:t>
            </a:r>
            <a:endParaRPr lang="ru-RU" sz="7200" b="1" kern="0" dirty="0" smtClean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7200" b="1" kern="0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  <a:t>не </a:t>
            </a:r>
            <a:r>
              <a:rPr lang="ru-RU" sz="7200" b="1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  <a:t>простые, </a:t>
            </a:r>
            <a:br>
              <a:rPr lang="ru-RU" sz="7200" b="1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</a:br>
            <a:r>
              <a:rPr lang="ru-RU" sz="7200" b="1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  <a:t>но с подсказками. </a:t>
            </a:r>
            <a:br>
              <a:rPr lang="ru-RU" sz="7200" b="1" kern="0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Arial" pitchFamily="34" charset="0"/>
              </a:rPr>
            </a:br>
            <a:endParaRPr lang="ru-RU" sz="7200" b="1" kern="0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Оно течет, как река, только в одном направлении.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2. Его можно повернуть назад , но только в сказках.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3. Измеряют часами. </a:t>
            </a: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 </a:t>
            </a:r>
            <a:endParaRPr lang="ru-RU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время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80000"/>
              </a:lnSpc>
              <a:buAutoNum type="arabicPeriod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У каждого человека она есть. У кого-то больше, у кого-то меньше.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2. Эта величина не векторная, а скалярная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3. У кого она большая, сидят на диетах.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 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масса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Она имеется у всех здоровых людей. У мужчин её больше, чем у женщин и детей.</a:t>
            </a:r>
          </a:p>
          <a:p>
            <a:pPr marL="457200" lvl="0" indent="-457200">
              <a:lnSpc>
                <a:spcPct val="80000"/>
              </a:lnSpc>
              <a:buAutoNum type="arabicPeriod"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lvl="0"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2. Её мало совсем у больных. Она не вещь и не сохраняется.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3. Величина векторная. Она нам нужна чтобы сдвинуть шкаф,. 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 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сила</a:t>
            </a:r>
            <a:endParaRPr lang="ru-RU" sz="48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Из-за него нарушаются законы сохранения энергии.</a:t>
            </a:r>
          </a:p>
          <a:p>
            <a:pPr marL="457200" indent="-457200">
              <a:lnSpc>
                <a:spcPct val="80000"/>
              </a:lnSpc>
              <a:buFont typeface="Arial" pitchFamily="34" charset="0"/>
              <a:buAutoNum type="arabicPeriod"/>
            </a:pP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2. Без него мы не смогли бы ходить, держать ложку в руках.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3. В руках удержать живую рыбу трудно, так как оно мало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 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трение</a:t>
            </a:r>
            <a:endParaRPr lang="ru-RU" sz="4800" b="1" dirty="0">
              <a:ln w="24500" cmpd="dbl">
                <a:solidFill>
                  <a:srgbClr val="333399">
                    <a:shade val="85000"/>
                    <a:satMod val="155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333399">
                      <a:tint val="10000"/>
                      <a:satMod val="155000"/>
                    </a:srgbClr>
                  </a:gs>
                  <a:gs pos="60000">
                    <a:srgbClr val="333399">
                      <a:tint val="30000"/>
                      <a:satMod val="155000"/>
                    </a:srgbClr>
                  </a:gs>
                  <a:gs pos="100000">
                    <a:srgbClr val="333399">
                      <a:tint val="73000"/>
                      <a:satMod val="155000"/>
                    </a:srgb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800" y="260350"/>
            <a:ext cx="3251200" cy="581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Компас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543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1. Он многим, будучи их проводником, спас жизнь.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2. Он всегда целенаправлен.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3. Он безразличен к драгоценным металлам и алмазам, но волнуется при взаимодействии с железом.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6265863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/>
              <a:t/>
            </a:r>
            <a:br>
              <a:rPr lang="ru-RU" sz="4000" b="1" u="sng" dirty="0" smtClean="0"/>
            </a:br>
            <a:r>
              <a:rPr lang="ru-RU" sz="4000" dirty="0" smtClean="0">
                <a:latin typeface="Comic Sans MS" pitchFamily="66" charset="0"/>
              </a:rPr>
              <a:t/>
            </a:r>
            <a:br>
              <a:rPr lang="ru-RU" sz="4000" dirty="0" smtClean="0">
                <a:latin typeface="Comic Sans MS" pitchFamily="66" charset="0"/>
              </a:rPr>
            </a:br>
            <a:endParaRPr lang="ru-RU" sz="4000" dirty="0" smtClean="0">
              <a:latin typeface="Comic Sans MS" pitchFamily="66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Предполагается, что родина этого изобретения Китай.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ru-RU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2. В Европе (XIII в.) его разновидность получила название – “летающий огонь”, или “огненный волан”, а в середине ХХ в. – имя милой девушки.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66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3. Это изобретение – основной двигатель космических кораблей.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572264" y="214290"/>
            <a:ext cx="2339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ракета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Природа  познаваема </a:t>
            </a:r>
            <a:b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её законы красивы.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А.Эйнштейн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6215106" cy="285752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игру!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96202" y="692695"/>
          <a:ext cx="5116157" cy="5506592"/>
        </p:xfrm>
        <a:graphic>
          <a:graphicData uri="http://schemas.openxmlformats.org/drawingml/2006/table">
            <a:tbl>
              <a:tblPr/>
              <a:tblGrid>
                <a:gridCol w="436726"/>
                <a:gridCol w="2121085"/>
                <a:gridCol w="1279173"/>
                <a:gridCol w="1279173"/>
              </a:tblGrid>
              <a:tr h="4315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Обозначение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Единица в СИ</a:t>
                      </a: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8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масса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6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кг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320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33" marR="423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9505" name="Rectangle 1"/>
          <p:cNvSpPr>
            <a:spLocks noChangeArrowheads="1"/>
          </p:cNvSpPr>
          <p:nvPr/>
        </p:nvSpPr>
        <p:spPr bwMode="auto">
          <a:xfrm>
            <a:off x="395536" y="332656"/>
            <a:ext cx="1080120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3768" y="908720"/>
          <a:ext cx="4464495" cy="5400600"/>
        </p:xfrm>
        <a:graphic>
          <a:graphicData uri="http://schemas.openxmlformats.org/drawingml/2006/table">
            <a:tbl>
              <a:tblPr/>
              <a:tblGrid>
                <a:gridCol w="2232014"/>
                <a:gridCol w="2232481"/>
              </a:tblGrid>
              <a:tr h="2700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ФОТО</a:t>
                      </a:r>
                    </a:p>
                  </a:txBody>
                  <a:tcPr marL="37585" marR="37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797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Сведения об ученом</a:t>
                      </a:r>
                    </a:p>
                  </a:txBody>
                  <a:tcPr marL="37585" marR="37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0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Годы жизни</a:t>
                      </a:r>
                    </a:p>
                  </a:txBody>
                  <a:tcPr marL="37585" marR="37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179705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Рисунок</a:t>
                      </a:r>
                    </a:p>
                  </a:txBody>
                  <a:tcPr marL="37585" marR="375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2986117" y="361010"/>
            <a:ext cx="31717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Михаил Ломоносов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323528" y="260648"/>
            <a:ext cx="1080120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82619" y="1371600"/>
          <a:ext cx="5778762" cy="4499751"/>
        </p:xfrm>
        <a:graphic>
          <a:graphicData uri="http://schemas.openxmlformats.org/drawingml/2006/table">
            <a:tbl>
              <a:tblPr/>
              <a:tblGrid>
                <a:gridCol w="444239"/>
                <a:gridCol w="2056564"/>
                <a:gridCol w="1250663"/>
                <a:gridCol w="2027296"/>
              </a:tblGrid>
              <a:tr h="4515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Название 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Цена деления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Применение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(что можно измерить с помощью этого прибора)</a:t>
                      </a: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линейка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 мм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Размеры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тела (длина, ширина, ..)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111"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6444" marR="56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467544" y="188640"/>
            <a:ext cx="1008112" cy="792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907704" y="620688"/>
            <a:ext cx="53603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Приборы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6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45" y="1643050"/>
            <a:ext cx="8382757" cy="3554425"/>
          </a:xfrm>
          <a:prstGeom prst="rect">
            <a:avLst/>
          </a:prstGeom>
          <a:noFill/>
        </p:spPr>
      </p:pic>
      <p:pic>
        <p:nvPicPr>
          <p:cNvPr id="39731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Enter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260350"/>
            <a:ext cx="304800" cy="304800"/>
          </a:xfrm>
          <a:prstGeom prst="rect">
            <a:avLst/>
          </a:prstGeom>
          <a:noFill/>
        </p:spPr>
      </p:pic>
      <p:sp>
        <p:nvSpPr>
          <p:cNvPr id="397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/>
          <a:lstStyle/>
          <a:p>
            <a:endParaRPr lang="ru-RU" sz="4000" dirty="0"/>
          </a:p>
        </p:txBody>
      </p:sp>
      <p:sp>
        <p:nvSpPr>
          <p:cNvPr id="16" name="Подзаголовок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7324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7620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5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47625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6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23495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7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23495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8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088" y="3500438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29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5300663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30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573463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7331" name="Рисунок 12" descr="pastel-star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3" y="5229225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68" fill="hold"/>
                                        <p:tgtEl>
                                          <p:spTgt spid="397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73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772400" cy="4286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раунд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666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214678" y="1214422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2</a:t>
            </a:r>
            <a:endParaRPr lang="ru-RU" dirty="0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3214678" y="2143116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143116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2143116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4</a:t>
            </a:r>
            <a:endParaRPr lang="ru-RU" dirty="0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7500958" y="2143116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5</a:t>
            </a:r>
            <a:endParaRPr lang="ru-RU" dirty="0"/>
          </a:p>
        </p:txBody>
      </p:sp>
      <p:sp>
        <p:nvSpPr>
          <p:cNvPr id="9" name="Прямоугольник 8">
            <a:hlinkClick r:id="rId11" action="ppaction://hlinksldjump"/>
          </p:cNvPr>
          <p:cNvSpPr/>
          <p:nvPr/>
        </p:nvSpPr>
        <p:spPr>
          <a:xfrm>
            <a:off x="4643438" y="1214422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3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1214422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2" action="ppaction://hlinksldjump"/>
              </a:rPr>
              <a:t>4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1214422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5</a:t>
            </a:r>
            <a:endParaRPr lang="ru-RU" dirty="0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3214678" y="4000504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2</a:t>
            </a:r>
            <a:endParaRPr lang="ru-RU" dirty="0"/>
          </a:p>
        </p:txBody>
      </p:sp>
      <p:sp>
        <p:nvSpPr>
          <p:cNvPr id="16" name="Прямоугольник 15">
            <a:hlinkClick r:id="rId7" action="ppaction://hlinksldjump" tooltip="3"/>
          </p:cNvPr>
          <p:cNvSpPr/>
          <p:nvPr/>
        </p:nvSpPr>
        <p:spPr>
          <a:xfrm>
            <a:off x="4643438" y="4000504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5" action="ppaction://hlinksldjump"/>
              </a:rPr>
              <a:t>3</a:t>
            </a:r>
            <a:endParaRPr lang="ru-RU" dirty="0"/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6072198" y="4000504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6" action="ppaction://hlinksldjump"/>
              </a:rPr>
              <a:t>4</a:t>
            </a:r>
            <a:endParaRPr lang="ru-RU" dirty="0"/>
          </a:p>
        </p:txBody>
      </p:sp>
      <p:sp>
        <p:nvSpPr>
          <p:cNvPr id="18" name="Прямоугольник 17">
            <a:hlinkClick r:id="rId8" action="ppaction://hlinksldjump" tooltip="5"/>
          </p:cNvPr>
          <p:cNvSpPr/>
          <p:nvPr/>
        </p:nvSpPr>
        <p:spPr>
          <a:xfrm>
            <a:off x="7500958" y="4000504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7" action="ppaction://hlinksldjump"/>
              </a:rPr>
              <a:t>5</a:t>
            </a:r>
            <a:endParaRPr lang="ru-RU" dirty="0"/>
          </a:p>
        </p:txBody>
      </p:sp>
      <p:sp>
        <p:nvSpPr>
          <p:cNvPr id="19" name="Прямоугольник 18">
            <a:hlinkClick r:id="rId18" action="ppaction://hlinksldjump"/>
          </p:cNvPr>
          <p:cNvSpPr/>
          <p:nvPr/>
        </p:nvSpPr>
        <p:spPr>
          <a:xfrm>
            <a:off x="3214678" y="3071810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9" action="ppaction://hlinksldjump"/>
              </a:rPr>
              <a:t>2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43438" y="3071810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3</a:t>
            </a:r>
            <a:endParaRPr lang="ru-RU" dirty="0"/>
          </a:p>
        </p:txBody>
      </p:sp>
      <p:sp>
        <p:nvSpPr>
          <p:cNvPr id="21" name="Прямоугольник 20">
            <a:hlinkClick r:id="" action="ppaction://noaction"/>
          </p:cNvPr>
          <p:cNvSpPr/>
          <p:nvPr/>
        </p:nvSpPr>
        <p:spPr>
          <a:xfrm>
            <a:off x="6072198" y="3071810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0" action="ppaction://hlinksldjump"/>
              </a:rPr>
              <a:t>4</a:t>
            </a:r>
            <a:endParaRPr lang="ru-RU" dirty="0"/>
          </a:p>
        </p:txBody>
      </p:sp>
      <p:sp>
        <p:nvSpPr>
          <p:cNvPr id="22" name="Прямоугольник 21">
            <a:hlinkClick r:id="rId8" action="ppaction://hlinksldjump"/>
          </p:cNvPr>
          <p:cNvSpPr/>
          <p:nvPr/>
        </p:nvSpPr>
        <p:spPr>
          <a:xfrm>
            <a:off x="7500958" y="3071810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1" action="ppaction://hlinksldjump"/>
              </a:rPr>
              <a:t>5</a:t>
            </a:r>
            <a:endParaRPr lang="ru-RU" dirty="0"/>
          </a:p>
        </p:txBody>
      </p:sp>
      <p:sp>
        <p:nvSpPr>
          <p:cNvPr id="24" name="Прямоугольник 23">
            <a:hlinkClick r:id="rId18" action="ppaction://hlinksldjump"/>
          </p:cNvPr>
          <p:cNvSpPr/>
          <p:nvPr/>
        </p:nvSpPr>
        <p:spPr>
          <a:xfrm>
            <a:off x="1785918" y="1214422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8" action="ppaction://hlinksldjump"/>
              </a:rPr>
              <a:t>1</a:t>
            </a:r>
            <a:endParaRPr lang="ru-RU" dirty="0"/>
          </a:p>
        </p:txBody>
      </p:sp>
      <p:sp>
        <p:nvSpPr>
          <p:cNvPr id="25" name="Прямоугольник 24">
            <a:hlinkClick r:id="rId10" action="ppaction://hlinksldjump"/>
          </p:cNvPr>
          <p:cNvSpPr/>
          <p:nvPr/>
        </p:nvSpPr>
        <p:spPr>
          <a:xfrm>
            <a:off x="1785918" y="2143116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1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785918" y="3071810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1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000504"/>
            <a:ext cx="135732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2" action="ppaction://hlinksldjump"/>
              </a:rPr>
              <a:t>1</a:t>
            </a:r>
            <a:endParaRPr lang="ru-RU" dirty="0"/>
          </a:p>
        </p:txBody>
      </p:sp>
      <p:sp>
        <p:nvSpPr>
          <p:cNvPr id="40" name="Управляющая кнопка: настраиваемая 39">
            <a:hlinkClick r:id="" action="ppaction://noaction" highlightClick="1"/>
          </p:cNvPr>
          <p:cNvSpPr/>
          <p:nvPr/>
        </p:nvSpPr>
        <p:spPr>
          <a:xfrm>
            <a:off x="142844" y="1214422"/>
            <a:ext cx="1571636" cy="85725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Механика</a:t>
            </a:r>
            <a:endParaRPr lang="ru-RU" sz="1600" dirty="0"/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142844" y="2143116"/>
            <a:ext cx="1571636" cy="85725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600" dirty="0" smtClean="0"/>
              <a:t>Тепловые явления</a:t>
            </a:r>
          </a:p>
          <a:p>
            <a:pPr algn="ctr"/>
            <a:endParaRPr lang="ru-RU" dirty="0"/>
          </a:p>
        </p:txBody>
      </p:sp>
      <p:sp>
        <p:nvSpPr>
          <p:cNvPr id="42" name="Управляющая кнопка: настраиваемая 41">
            <a:hlinkClick r:id="" action="ppaction://noaction" highlightClick="1"/>
          </p:cNvPr>
          <p:cNvSpPr/>
          <p:nvPr/>
        </p:nvSpPr>
        <p:spPr>
          <a:xfrm>
            <a:off x="142844" y="3071810"/>
            <a:ext cx="1571636" cy="85725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Электромагнитные явления/оптика</a:t>
            </a:r>
            <a:endParaRPr lang="ru-RU" sz="1200" dirty="0"/>
          </a:p>
        </p:txBody>
      </p:sp>
      <p:sp>
        <p:nvSpPr>
          <p:cNvPr id="43" name="Управляющая кнопка: настраиваемая 42">
            <a:hlinkClick r:id="" action="ppaction://noaction" highlightClick="1"/>
          </p:cNvPr>
          <p:cNvSpPr/>
          <p:nvPr/>
        </p:nvSpPr>
        <p:spPr>
          <a:xfrm>
            <a:off x="142844" y="4000504"/>
            <a:ext cx="1571636" cy="857256"/>
          </a:xfrm>
          <a:prstGeom prst="actionButtonBlan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Приборы</a:t>
            </a:r>
            <a:endParaRPr lang="ru-RU" sz="1600" dirty="0"/>
          </a:p>
        </p:txBody>
      </p:sp>
      <p:sp>
        <p:nvSpPr>
          <p:cNvPr id="35" name="Управляющая кнопка: далее 34">
            <a:hlinkClick r:id="rId23" action="ppaction://hlinksldjump" highlightClick="1"/>
          </p:cNvPr>
          <p:cNvSpPr/>
          <p:nvPr/>
        </p:nvSpPr>
        <p:spPr>
          <a:xfrm>
            <a:off x="7500958" y="6000768"/>
            <a:ext cx="785818" cy="42862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3988" cy="2339975"/>
          </a:xfrm>
        </p:spPr>
        <p:txBody>
          <a:bodyPr anchor="ctr"/>
          <a:lstStyle/>
          <a:p>
            <a:pPr eaLnBrk="1" hangingPunct="1"/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>НА КАКОЕ ЯБЛОКО ДЕЙСТВУЕТ БОЛЬШАЯ СИЛА ТЯЖЕСТИ</a:t>
            </a:r>
            <a:r>
              <a:rPr lang="en-US" sz="4000" b="1" smtClean="0">
                <a:solidFill>
                  <a:srgbClr val="A50021"/>
                </a:solidFill>
                <a:latin typeface="Times New Roman" pitchFamily="18" charset="0"/>
              </a:rPr>
              <a:t>?</a:t>
            </a:r>
            <a: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4000" b="1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4000" b="1" smtClean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349500"/>
            <a:ext cx="3776663" cy="3657600"/>
          </a:xfrm>
        </p:spPr>
        <p:txBody>
          <a:bodyPr/>
          <a:lstStyle/>
          <a:p>
            <a:pPr eaLnBrk="1" hangingPunct="1"/>
            <a:endParaRPr lang="ru-RU" sz="2000" smtClean="0">
              <a:solidFill>
                <a:srgbClr val="FF3300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А)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МОЧЁНОЕ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Б)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СУШЁНОЕ</a:t>
            </a:r>
          </a:p>
          <a:p>
            <a:pPr eaLnBrk="1" hangingPunct="1"/>
            <a:endParaRPr lang="ru-RU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В)</a:t>
            </a:r>
            <a:r>
              <a:rPr lang="ru-RU" sz="2000" b="1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ПЕЧЁНОЕ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 cstate="print"/>
          <a:srcRect l="41142" t="29010" r="48572" b="61220"/>
          <a:stretch>
            <a:fillRect/>
          </a:stretch>
        </p:blipFill>
        <p:spPr bwMode="auto">
          <a:xfrm>
            <a:off x="323850" y="2708275"/>
            <a:ext cx="3311525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Ins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5734050"/>
            <a:ext cx="11525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 bwMode="auto">
          <a:xfrm>
            <a:off x="6643702" y="6215082"/>
            <a:ext cx="785818" cy="357190"/>
          </a:xfrm>
          <a:prstGeom prst="actionButtonForwardNext">
            <a:avLst/>
          </a:prstGeom>
          <a:solidFill>
            <a:srgbClr val="FFFF00">
              <a:alpha val="89999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Своя иг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воя игра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8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89999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Своя игр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воя игра 13">
        <a:dk1>
          <a:srgbClr val="000000"/>
        </a:dk1>
        <a:lt1>
          <a:srgbClr val="FFFF0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AA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14">
        <a:dk1>
          <a:srgbClr val="000000"/>
        </a:dk1>
        <a:lt1>
          <a:srgbClr val="FFFF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FF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15">
        <a:dk1>
          <a:srgbClr val="000000"/>
        </a:dk1>
        <a:lt1>
          <a:srgbClr val="FFFF0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A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00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воя игра 16">
        <a:dk1>
          <a:srgbClr val="000000"/>
        </a:dk1>
        <a:lt1>
          <a:srgbClr val="00CC99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AAE2CA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0000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744</Words>
  <Application>Microsoft Office PowerPoint</Application>
  <PresentationFormat>Экран (4:3)</PresentationFormat>
  <Paragraphs>204</Paragraphs>
  <Slides>39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Своя игра</vt:lpstr>
      <vt:lpstr>Тема Office</vt:lpstr>
      <vt:lpstr>Оформление по умолчанию</vt:lpstr>
      <vt:lpstr> «Юные Архимеды» </vt:lpstr>
      <vt:lpstr>Слайд 2</vt:lpstr>
      <vt:lpstr> </vt:lpstr>
      <vt:lpstr>Слайд 4</vt:lpstr>
      <vt:lpstr>Слайд 5</vt:lpstr>
      <vt:lpstr>Слайд 6</vt:lpstr>
      <vt:lpstr>Слайд 7</vt:lpstr>
      <vt:lpstr>Iраунд</vt:lpstr>
      <vt:lpstr>НА КАКОЕ ЯБЛОКО ДЕЙСТВУЕТ БОЛЬШАЯ СИЛА ТЯЖЕСТИ? </vt:lpstr>
      <vt:lpstr>КАКАЯ СИЛА ИЗОБРАЖЕНА НА РИСУНКЕ? </vt:lpstr>
      <vt:lpstr>Слайд 11</vt:lpstr>
      <vt:lpstr>КАКАЯ СИЛА ОТСУТСТВУЕТ?</vt:lpstr>
      <vt:lpstr>Направление какой физической величины указано на рисунке?</vt:lpstr>
      <vt:lpstr>Внутренняя энергия</vt:lpstr>
      <vt:lpstr>В каком состоянии вещества тепло передается главным образом благодаря теплопроводности? </vt:lpstr>
      <vt:lpstr>     1000 С    2000 С  </vt:lpstr>
      <vt:lpstr>Слайд 17</vt:lpstr>
      <vt:lpstr>Температура</vt:lpstr>
      <vt:lpstr>Три пары легких шариков подвешены на нитях. Какая пара шариков заряжена разноименными зарядами? </vt:lpstr>
      <vt:lpstr>Угол падения светового луча увеличили на 100. Как изменился угол отражения светового луча?</vt:lpstr>
      <vt:lpstr>Около движущихся  заряженных частиц обнаруживается:</vt:lpstr>
      <vt:lpstr>Изменится ли показание амперметра, если его включить в другом месте этой же цепи? Например между источником тока и ключом?  </vt:lpstr>
      <vt:lpstr>Как изменяется количество теплоты, выделяемое спиралью за одно и то же время, если длину спирали уменьшить в два раза? </vt:lpstr>
      <vt:lpstr>Назовите прибор. Для чего он служит ? </vt:lpstr>
      <vt:lpstr>Назовите прибор. Для чего он служит ? </vt:lpstr>
      <vt:lpstr>Назовите прибор. Для чего он служит?</vt:lpstr>
      <vt:lpstr>Назовите прибор. Для чего он служит ? </vt:lpstr>
      <vt:lpstr>Назовите прибор. Для чего он служит?</vt:lpstr>
      <vt:lpstr>Думай быстро</vt:lpstr>
      <vt:lpstr>Составь формулу</vt:lpstr>
      <vt:lpstr>Слайд 31</vt:lpstr>
      <vt:lpstr>  </vt:lpstr>
      <vt:lpstr>  </vt:lpstr>
      <vt:lpstr>  </vt:lpstr>
      <vt:lpstr>  </vt:lpstr>
      <vt:lpstr>Компас</vt:lpstr>
      <vt:lpstr>  </vt:lpstr>
      <vt:lpstr> Природа  познаваема  и её законы красивы.   А.Эйнштейн</vt:lpstr>
      <vt:lpstr>Спасибо за игру!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вапроолддджж</dc:title>
  <dc:creator>Admin</dc:creator>
  <cp:lastModifiedBy>Мвидео</cp:lastModifiedBy>
  <cp:revision>113</cp:revision>
  <dcterms:created xsi:type="dcterms:W3CDTF">2012-02-04T15:17:34Z</dcterms:created>
  <dcterms:modified xsi:type="dcterms:W3CDTF">2013-04-05T22:32:09Z</dcterms:modified>
</cp:coreProperties>
</file>