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71" r:id="rId9"/>
    <p:sldId id="262" r:id="rId10"/>
    <p:sldId id="263" r:id="rId11"/>
    <p:sldId id="264" r:id="rId12"/>
    <p:sldId id="265" r:id="rId13"/>
    <p:sldId id="266" r:id="rId14"/>
    <p:sldId id="267" r:id="rId15"/>
    <p:sldId id="27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43E1F-087F-45BE-8D65-8AC5BB318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D6DBD-65AB-4CCA-B2E7-45F53CC20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8CF40-B709-4A3C-AABF-EE57A22DF0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CF97B-A4E4-4CBD-AC1B-6D5F019080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8E75C-7584-4D5A-8894-416B7C2DE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C07E5-C79F-4398-9298-8746600BC3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CB24B-7126-477C-872B-F19701227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3EDE7-B8AB-4A32-8196-9779EE0E0B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F8866-3350-4AC7-A151-2EB0C6326F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87BA4-41DF-46E3-B9CD-C448DE13E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6365D-8DA9-4A63-BBE3-D318A144C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4E051-5F83-4478-ADC6-5E86C15E48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9F99-14F0-4591-9E29-473A2A3519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E1A655-3774-4313-8A59-F6744E2079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folHlink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019117D-5E90-4B32-84FF-B34DC94B2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G:\&#1087;&#1088;&#1086;&#1077;&#1082;&#1090;\&#1063;&#1072;&#1081;&#1082;&#1086;&#1074;&#1089;&#1082;&#1080;&#1081;%20&#1055;&#1077;&#1090;&#1088;%20&#1048;&#1083;&#1100;&#1080;&#1095;%20-%20&#1042;&#1072;&#1083;&#1100;&#1089;%20&#1094;&#1074;&#1077;&#1090;&#1086;&#1074;.mp3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DSC_0841.MOV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219200"/>
          </a:xfrm>
        </p:spPr>
        <p:txBody>
          <a:bodyPr/>
          <a:lstStyle/>
          <a:p>
            <a:pPr eaLnBrk="1" hangingPunct="1"/>
            <a:r>
              <a:rPr lang="ru-RU" sz="1800" b="1" smtClean="0"/>
              <a:t>Непосредственная  образовательная деятельность </a:t>
            </a:r>
            <a:br>
              <a:rPr lang="ru-RU" sz="1800" b="1" smtClean="0"/>
            </a:br>
            <a:r>
              <a:rPr lang="ru-RU" sz="1800" b="1" smtClean="0"/>
              <a:t>для детей среднего дошкольного возраста, </a:t>
            </a:r>
            <a:br>
              <a:rPr lang="ru-RU" sz="1800" b="1" smtClean="0"/>
            </a:br>
            <a:r>
              <a:rPr lang="ru-RU" sz="1800" b="1" smtClean="0"/>
              <a:t>область «Познавательное развитие»</a:t>
            </a:r>
            <a:br>
              <a:rPr lang="ru-RU" sz="1800" b="1" smtClean="0"/>
            </a:br>
            <a:r>
              <a:rPr lang="ru-RU" sz="1800" b="1" smtClean="0"/>
              <a:t>Тема: «Зеленая аптека. Лекарственные  травы, цветы» </a:t>
            </a:r>
          </a:p>
        </p:txBody>
      </p:sp>
      <p:pic>
        <p:nvPicPr>
          <p:cNvPr id="4101" name="Picture 5" descr="G:\лена\Новая папка\DSC_083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133600" y="2514600"/>
            <a:ext cx="5225979" cy="34747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04800"/>
            <a:ext cx="4038600" cy="61722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sz="2000" b="1" smtClean="0">
                <a:solidFill>
                  <a:schemeClr val="accent2"/>
                </a:solidFill>
              </a:rPr>
              <a:t>Воспитатель: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ru-RU" sz="2000" smtClean="0">
              <a:solidFill>
                <a:schemeClr val="accent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«Наступили дни целебных трав. Мяты, иван-чая,  зверобоя .Их в пучки целебные собрав. Из лесов несу цветы с собою . Все целебно: лес, луга, поля. Подорожник ,заросли тимьяна. Щедрая прекрасная земля,  словно лекарь нам врачует раны. Собирайте листья смородины и мяты, лимонника и крапивы. Поздней осенью и зимой эти запасы помогут вам  от  простуды. Пригашаем Вас в нашу «Зеленую» аптеку».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ru-RU" sz="2000" smtClean="0"/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sz="2000" i="1" smtClean="0"/>
              <a:t>Дети представляют лекарственные растения</a:t>
            </a:r>
            <a:r>
              <a:rPr lang="ru-RU" sz="2000" smtClean="0"/>
              <a:t>.</a:t>
            </a:r>
          </a:p>
        </p:txBody>
      </p:sp>
      <p:pic>
        <p:nvPicPr>
          <p:cNvPr id="18440" name="Picture 8" descr="DSC_083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4876800" y="4038600"/>
            <a:ext cx="3810000" cy="25336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441" name="Picture 9" descr="DSC_086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4572000" y="457200"/>
            <a:ext cx="2187575" cy="32908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442" name="Picture 10" descr="DSC_083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960326" y="228600"/>
            <a:ext cx="1970088" cy="29622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81000"/>
            <a:ext cx="4038600" cy="60960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2800" b="1" smtClean="0">
                <a:solidFill>
                  <a:srgbClr val="0000FF"/>
                </a:solidFill>
              </a:rPr>
              <a:t>Физминутка</a:t>
            </a:r>
          </a:p>
          <a:p>
            <a:pPr marL="0" indent="0" eaLnBrk="1" hangingPunct="1">
              <a:buFontTx/>
              <a:buNone/>
            </a:pPr>
            <a:r>
              <a:rPr lang="ru-RU" sz="2800" b="1" smtClean="0">
                <a:solidFill>
                  <a:srgbClr val="0000FF"/>
                </a:solidFill>
              </a:rPr>
              <a:t>Воспитатель:</a:t>
            </a:r>
            <a:endParaRPr lang="ru-RU" sz="2800" smtClean="0">
              <a:solidFill>
                <a:srgbClr val="0000FF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ru-RU" sz="2800" smtClean="0"/>
              <a:t>«Вы хотите, чтобы лето не кончалось? Тогда берите в руки скакалки, мячи и начинайте играть».</a:t>
            </a:r>
          </a:p>
          <a:p>
            <a:pPr marL="0" indent="0" eaLnBrk="1" hangingPunct="1">
              <a:buFontTx/>
              <a:buNone/>
            </a:pPr>
            <a:endParaRPr lang="ru-RU" sz="2800" smtClean="0"/>
          </a:p>
          <a:p>
            <a:pPr marL="0" indent="0" eaLnBrk="1" hangingPunct="1">
              <a:buFontTx/>
              <a:buNone/>
            </a:pPr>
            <a:r>
              <a:rPr lang="ru-RU" sz="2800" i="1" smtClean="0"/>
              <a:t>Игра с мячом " Какие лечебные травы, цветы вы знаете?"</a:t>
            </a:r>
          </a:p>
        </p:txBody>
      </p:sp>
      <p:pic>
        <p:nvPicPr>
          <p:cNvPr id="19467" name="Picture 11" descr="DSC_085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4419600" y="152400"/>
            <a:ext cx="4502150" cy="29940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468" name="Picture 12" descr="DSC_085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4267200" y="3352800"/>
            <a:ext cx="4656138" cy="30940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"/>
            <a:ext cx="3810000" cy="3352800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ru-RU" sz="2000" b="1" smtClean="0">
                <a:solidFill>
                  <a:schemeClr val="accent2"/>
                </a:solidFill>
              </a:rPr>
              <a:t>Воспитатель:</a:t>
            </a:r>
            <a:endParaRPr lang="ru-RU" sz="2000" smtClean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 Мы приглашаем вас  в летнее  кафе «Одуванчик» на лечебный чай с ромашкой.                      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ru-RU" sz="200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Раз- ромашка, два- ромашка.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Вся в цветах большая чашка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И на чайнике цветок,  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ru-RU" sz="2000" smtClean="0"/>
              <a:t>ох и вкусный мой чаек.</a:t>
            </a:r>
          </a:p>
        </p:txBody>
      </p:sp>
      <p:pic>
        <p:nvPicPr>
          <p:cNvPr id="20491" name="Picture 11" descr="DSC_084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381000" y="3505200"/>
            <a:ext cx="4129088" cy="27447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497" name="Picture 17" descr="про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5807868" y="152400"/>
            <a:ext cx="2176463" cy="22621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498" name="Picture 18" descr="DSC_083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874311" y="2667000"/>
            <a:ext cx="5041090" cy="3352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533400" y="228600"/>
            <a:ext cx="8229600" cy="838200"/>
          </a:xfrm>
        </p:spPr>
        <p:txBody>
          <a:bodyPr/>
          <a:lstStyle/>
          <a:p>
            <a:pPr eaLnBrk="1" hangingPunct="1"/>
            <a:r>
              <a:rPr lang="ru-RU" sz="1600" i="1" smtClean="0"/>
              <a:t>Звучит песня  «Чтобы лето не кончалось». </a:t>
            </a:r>
            <a:br>
              <a:rPr lang="ru-RU" sz="1600" i="1" smtClean="0"/>
            </a:br>
            <a:r>
              <a:rPr lang="ru-RU" sz="1600" i="1" smtClean="0"/>
              <a:t>Дети проходят в кафе «Одуванчик» и пьют чай из целебных трав.</a:t>
            </a:r>
          </a:p>
        </p:txBody>
      </p:sp>
      <p:pic>
        <p:nvPicPr>
          <p:cNvPr id="25622" name="Picture 22" descr="DSC_085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381000" y="4038600"/>
            <a:ext cx="3657600" cy="24320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620" name="Picture 20" descr="DSC_085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4648200" y="3962400"/>
            <a:ext cx="3780989" cy="2514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621" name="Picture 21" descr="DSC_084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381000" y="1143000"/>
            <a:ext cx="3810000" cy="25320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625" name="Picture 25" descr="DSC_086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4572000" y="1066800"/>
            <a:ext cx="3970338" cy="26387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5086350" y="1066800"/>
            <a:ext cx="4038600" cy="35814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chemeClr val="accent2"/>
                </a:solidFill>
              </a:rPr>
              <a:t>Воспитатель:</a:t>
            </a:r>
            <a:endParaRPr lang="ru-RU" sz="2400" smtClean="0">
              <a:solidFill>
                <a:schemeClr val="accent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Спасибо тебе, Лето, мы хотим сказать!</a:t>
            </a:r>
            <a:br>
              <a:rPr lang="ru-RU" sz="2400" smtClean="0"/>
            </a:br>
            <a:r>
              <a:rPr lang="ru-RU" sz="2400" smtClean="0"/>
              <a:t>Осень золотую нам пора встречать.</a:t>
            </a:r>
            <a:br>
              <a:rPr lang="ru-RU" sz="2400" smtClean="0"/>
            </a:br>
            <a:r>
              <a:rPr lang="ru-RU" sz="2400" smtClean="0"/>
              <a:t>Не забудем мы о лете, будем часто вспоминать.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Чаем вкусным всех мы будем угощать!</a:t>
            </a:r>
          </a:p>
        </p:txBody>
      </p:sp>
      <p:pic>
        <p:nvPicPr>
          <p:cNvPr id="27658" name="Picture 10" descr="DSC_084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533400" y="152400"/>
            <a:ext cx="4191000" cy="27860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659" name="Picture 11" descr="IMG_852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533400" y="3314752"/>
            <a:ext cx="4419600" cy="331623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228600" y="2133600"/>
            <a:ext cx="8229600" cy="1143000"/>
          </a:xfrm>
        </p:spPr>
        <p:txBody>
          <a:bodyPr/>
          <a:lstStyle/>
          <a:p>
            <a:r>
              <a:rPr lang="ru-RU" smtClean="0">
                <a:solidFill>
                  <a:srgbClr val="0000FF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00FF"/>
                </a:solidFill>
              </a:rPr>
              <a:t>Программное содержание: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00FF"/>
                </a:solidFill>
              </a:rPr>
              <a:t>1. </a:t>
            </a:r>
            <a:r>
              <a:rPr lang="ru-RU" sz="2800" smtClean="0"/>
              <a:t>Формировать у детей любовь и интерес к природе, давая элементарные знания о ней.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00FF"/>
                </a:solidFill>
              </a:rPr>
              <a:t>2. </a:t>
            </a:r>
            <a:r>
              <a:rPr lang="ru-RU" sz="2800" smtClean="0"/>
              <a:t>Расширить и конкретизировать представления детей о цветах.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00FF"/>
                </a:solidFill>
              </a:rPr>
              <a:t>3</a:t>
            </a:r>
            <a:r>
              <a:rPr lang="ru-RU" sz="2800" smtClean="0"/>
              <a:t>. Дать представление о простейших лекарственных растениях.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00FF"/>
                </a:solidFill>
              </a:rPr>
              <a:t>4. </a:t>
            </a:r>
            <a:r>
              <a:rPr lang="ru-RU" sz="2800" smtClean="0"/>
              <a:t>Учить составлять небольшой описательный рассказ о лете.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rgbClr val="0000FF"/>
                </a:solidFill>
              </a:rPr>
              <a:t>5. </a:t>
            </a:r>
            <a:r>
              <a:rPr lang="ru-RU" sz="2800" smtClean="0"/>
              <a:t>Побуждать детей к собственной речевой активности.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00FF"/>
                </a:solidFill>
              </a:rPr>
              <a:t>Предшествующая работа:</a:t>
            </a:r>
            <a:endParaRPr lang="ru-RU" sz="2400" smtClean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– выставка цветов; </a:t>
            </a:r>
            <a:br>
              <a:rPr lang="ru-RU" sz="2400" smtClean="0"/>
            </a:br>
            <a:r>
              <a:rPr lang="ru-RU" sz="2400" smtClean="0"/>
              <a:t>– рисование «Мои любимые цветы», «Лекарственные травы»;</a:t>
            </a:r>
            <a:br>
              <a:rPr lang="ru-RU" sz="2400" smtClean="0"/>
            </a:br>
            <a:r>
              <a:rPr lang="ru-RU" sz="2400" smtClean="0"/>
              <a:t>– заучивание стихов про цветы; игры: «Я садовником родился», "Какого цвета лето"</a:t>
            </a:r>
            <a:br>
              <a:rPr lang="ru-RU" sz="2400" smtClean="0"/>
            </a:br>
            <a:r>
              <a:rPr lang="ru-RU" sz="2400" smtClean="0"/>
              <a:t>– рассматривание фотографий «Как я провел лето» и составление небольших рассказов о лете из личного опыта.</a:t>
            </a:r>
            <a:endParaRPr lang="ru-RU" sz="2400" b="1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00FF"/>
                </a:solidFill>
              </a:rPr>
              <a:t>Оборудование к занятию:</a:t>
            </a:r>
            <a:endParaRPr lang="ru-RU" sz="2400" smtClean="0">
              <a:solidFill>
                <a:srgbClr val="0000FF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Веночки из искусственных цветов: ромашка, василек, одуванчик, гвоздика, незабудка; фотовыставка «Чтобы лето не кончалось»; выставка живых цветов; «Зеленая» аптека: лекарственные растения – подорожник, мята, ромашка, брусника, черника ; кафе «Одуванчик» с лечебным чаем из ромашки.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81000"/>
            <a:ext cx="4038600" cy="6172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chemeClr val="accent2"/>
                </a:solidFill>
              </a:rPr>
              <a:t>Ход занятия:</a:t>
            </a:r>
            <a:endParaRPr lang="ru-RU" sz="2000" smtClean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000" i="1" smtClean="0"/>
              <a:t>Звучит  музыка; Вальс цветов.</a:t>
            </a:r>
            <a:endParaRPr lang="ru-RU" sz="2000" b="1" i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chemeClr val="accent2"/>
                </a:solidFill>
              </a:rPr>
              <a:t>Воспитатель:</a:t>
            </a:r>
            <a:endParaRPr lang="ru-RU" sz="2000" smtClean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«Вот и наступил октябрь. Солнце греет не так жарко, как летом. На смену летним сарафанам и босоножкам приходят теплые куртки и сапоги . Не грустите! Сегодня мы расскажем о том, как сохранить летнее настроение на весь год!»</a:t>
            </a:r>
            <a:endParaRPr lang="ru-RU" sz="2000" b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 sz="2000" b="1" smtClean="0">
                <a:solidFill>
                  <a:schemeClr val="accent2"/>
                </a:solidFill>
              </a:rPr>
              <a:t>Воспитатель:</a:t>
            </a:r>
            <a:r>
              <a:rPr lang="ru-RU" sz="2000" smtClean="0">
                <a:solidFill>
                  <a:schemeClr val="accent2"/>
                </a:solidFill>
              </a:rPr>
              <a:t> 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«Чем грустить о том, что лето прошло, повеселитесь от души: нарядитесь в летние платья, украсьте голову венками».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ru-RU" sz="200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</a:pPr>
            <a:r>
              <a:rPr lang="ru-RU" sz="2000" i="1" smtClean="0"/>
              <a:t>«Цветы» выбегают и читают стихи про ромашку, мать-мачеху, колокольчик, одуванчик, василек.</a:t>
            </a:r>
          </a:p>
        </p:txBody>
      </p:sp>
      <p:pic>
        <p:nvPicPr>
          <p:cNvPr id="7176" name="Picture 8" descr="DSC_084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4572000" y="1295400"/>
            <a:ext cx="4267200" cy="28368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Чайковский Петр Ильич - Вальс цветов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533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304800"/>
            <a:ext cx="3962400" cy="6324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b="1" smtClean="0">
                <a:solidFill>
                  <a:schemeClr val="accent2"/>
                </a:solidFill>
              </a:rPr>
              <a:t>Василек: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ru-RU" b="1" smtClean="0">
              <a:solidFill>
                <a:schemeClr val="accent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b="1" smtClean="0"/>
              <a:t>Василек цветет все лето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b="1" smtClean="0"/>
              <a:t>Ярким цветом, синим цветом.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b="1" smtClean="0"/>
              <a:t>Знает каждый из ребят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ru-RU" b="1" smtClean="0"/>
              <a:t>Он реки и небу брат.</a:t>
            </a:r>
          </a:p>
        </p:txBody>
      </p:sp>
      <p:pic>
        <p:nvPicPr>
          <p:cNvPr id="11273" name="Picture 9" descr="DSC_081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4495800" y="152400"/>
            <a:ext cx="4267200" cy="64142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457200"/>
            <a:ext cx="40386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>
                <a:solidFill>
                  <a:schemeClr val="accent2"/>
                </a:solidFill>
                <a:latin typeface="Comic Sans MS" pitchFamily="66" charset="0"/>
              </a:rPr>
              <a:t>Одуванчик:</a:t>
            </a:r>
          </a:p>
          <a:p>
            <a:pPr eaLnBrk="1" hangingPunct="1">
              <a:lnSpc>
                <a:spcPct val="90000"/>
              </a:lnSpc>
            </a:pPr>
            <a:endParaRPr lang="ru-RU" sz="2800" b="1" smtClean="0">
              <a:solidFill>
                <a:schemeClr val="accent2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800" b="1" smtClean="0">
                <a:latin typeface="Comic Sans MS" pitchFamily="66" charset="0"/>
              </a:rPr>
              <a:t>Насмешил всех одуванчик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>
                <a:latin typeface="Comic Sans MS" pitchFamily="66" charset="0"/>
              </a:rPr>
              <a:t>Влез в пушистый сарафанчик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>
                <a:latin typeface="Comic Sans MS" pitchFamily="66" charset="0"/>
              </a:rPr>
              <a:t>Как юла он завертелся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>
                <a:latin typeface="Comic Sans MS" pitchFamily="66" charset="0"/>
              </a:rPr>
              <a:t>Сарафанчик разлетелся.</a:t>
            </a:r>
          </a:p>
          <a:p>
            <a:pPr eaLnBrk="1" hangingPunct="1"/>
            <a:endParaRPr lang="ru-RU" sz="2000" smtClean="0">
              <a:latin typeface="Comic Sans MS" pitchFamily="66" charset="0"/>
            </a:endParaRPr>
          </a:p>
        </p:txBody>
      </p:sp>
      <p:pic>
        <p:nvPicPr>
          <p:cNvPr id="4" name="Picture 8" descr="DSC_082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4419600" y="203860"/>
            <a:ext cx="4246563" cy="638621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81000"/>
            <a:ext cx="3810000" cy="5943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b="1" dirty="0" smtClean="0">
                <a:solidFill>
                  <a:schemeClr val="accent2"/>
                </a:solidFill>
              </a:rPr>
              <a:t>Мать-мачеха</a:t>
            </a:r>
            <a:r>
              <a:rPr lang="ru-RU" dirty="0" smtClean="0">
                <a:solidFill>
                  <a:schemeClr val="accent2"/>
                </a:solidFill>
              </a:rPr>
              <a:t>:</a:t>
            </a:r>
            <a:r>
              <a:rPr lang="ru-RU" dirty="0" smtClean="0"/>
              <a:t> 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 smtClean="0"/>
              <a:t>Растение это всем нужно.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 smtClean="0"/>
              <a:t>    Сказал очень гордо мне дед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 smtClean="0"/>
              <a:t>Для тех кто случайно простужен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 smtClean="0"/>
              <a:t>Лекарства безвреднее нет</a:t>
            </a:r>
            <a:endParaRPr lang="ru-RU" b="1" dirty="0" smtClean="0"/>
          </a:p>
        </p:txBody>
      </p:sp>
      <p:pic>
        <p:nvPicPr>
          <p:cNvPr id="12297" name="Picture 9" descr="DSC_082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4749904" y="304800"/>
            <a:ext cx="4061929" cy="61053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40386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chemeClr val="accent2"/>
                </a:solidFill>
              </a:rPr>
              <a:t>Колокольчик</a:t>
            </a:r>
            <a:r>
              <a:rPr lang="ru-RU" smtClean="0">
                <a:solidFill>
                  <a:schemeClr val="accent2"/>
                </a:solidFill>
              </a:rPr>
              <a:t>:</a:t>
            </a:r>
            <a:r>
              <a:rPr lang="ru-RU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В модной шляпке голубой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Колокольчик озорной    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С кем не повстречается</a:t>
            </a:r>
          </a:p>
          <a:p>
            <a:pPr eaLnBrk="1" hangingPunct="1">
              <a:lnSpc>
                <a:spcPct val="90000"/>
              </a:lnSpc>
            </a:pPr>
            <a:r>
              <a:rPr lang="ru-RU" smtClean="0"/>
              <a:t>До земли склоняется. </a:t>
            </a:r>
          </a:p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r>
              <a:rPr lang="ru-RU" smtClean="0">
                <a:hlinkClick r:id="rId2" action="ppaction://hlinkfile"/>
              </a:rPr>
              <a:t>Видео</a:t>
            </a:r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4" name="Picture 10" descr="DSC_082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4694237" y="340950"/>
            <a:ext cx="4101071" cy="617219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3352800" cy="1143000"/>
          </a:xfrm>
        </p:spPr>
        <p:txBody>
          <a:bodyPr/>
          <a:lstStyle/>
          <a:p>
            <a:pPr eaLnBrk="1" hangingPunct="1"/>
            <a:r>
              <a:rPr lang="ru-RU" sz="1800" i="1" smtClean="0">
                <a:solidFill>
                  <a:schemeClr val="tx1"/>
                </a:solidFill>
              </a:rPr>
              <a:t>Звучит «Вальс цветов» П.И.Чайковского. Дети – «Цветы» танцуют</a:t>
            </a:r>
            <a:br>
              <a:rPr lang="ru-RU" sz="1800" i="1" smtClean="0">
                <a:solidFill>
                  <a:schemeClr val="tx1"/>
                </a:solidFill>
              </a:rPr>
            </a:br>
            <a:endParaRPr lang="ru-RU" sz="1800" smtClean="0">
              <a:solidFill>
                <a:schemeClr val="tx1"/>
              </a:solidFill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3733800" cy="51054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b="1" dirty="0" smtClean="0">
                <a:solidFill>
                  <a:srgbClr val="0000FF"/>
                </a:solidFill>
              </a:rPr>
              <a:t>Воспитатель: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b="1" dirty="0" smtClean="0"/>
              <a:t>«Но у нас не простой сад ,а сад из целебных цветов».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ru-RU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b="1" dirty="0" smtClean="0">
                <a:solidFill>
                  <a:srgbClr val="0000FF"/>
                </a:solidFill>
              </a:rPr>
              <a:t>Воспитатель: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b="1" dirty="0" smtClean="0"/>
              <a:t>Есть у нас цветов букеты,</a:t>
            </a:r>
            <a:br>
              <a:rPr lang="ru-RU" sz="1600" b="1" dirty="0" smtClean="0"/>
            </a:br>
            <a:r>
              <a:rPr lang="ru-RU" sz="1600" b="1" dirty="0" smtClean="0"/>
              <a:t>Мед, как солнце, золотой…</a:t>
            </a:r>
            <a:br>
              <a:rPr lang="ru-RU" sz="1600" b="1" dirty="0" smtClean="0"/>
            </a:br>
            <a:r>
              <a:rPr lang="ru-RU" sz="1600" b="1" dirty="0" smtClean="0"/>
              <a:t>Не забудем мы о лете</a:t>
            </a:r>
            <a:br>
              <a:rPr lang="ru-RU" sz="1600" b="1" dirty="0" smtClean="0"/>
            </a:br>
            <a:r>
              <a:rPr lang="ru-RU" sz="1600" b="1" dirty="0" smtClean="0"/>
              <a:t>Даже снежною зимой.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ru-RU" sz="1600" b="1" dirty="0" smtClean="0">
              <a:solidFill>
                <a:schemeClr val="accent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ru-RU" sz="1600" b="1" i="1" dirty="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ru-RU" sz="1600" b="1" i="1" dirty="0" smtClean="0"/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b="1" i="1" dirty="0" smtClean="0"/>
              <a:t>Воспитатель приглашает всех на фотовыставку "Как я провел  лето". Дети делятся впечатлениями о лете по фотографиям.</a:t>
            </a:r>
          </a:p>
        </p:txBody>
      </p:sp>
      <p:pic>
        <p:nvPicPr>
          <p:cNvPr id="13320" name="Picture 8" descr="DSC_083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>
            <a:off x="4267201" y="304800"/>
            <a:ext cx="4357496" cy="2971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321" name="Picture 9" descr="IMG_852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 flipH="1">
            <a:off x="4267200" y="3733800"/>
            <a:ext cx="4419600" cy="27135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378</Words>
  <Application>Microsoft Office PowerPoint</Application>
  <PresentationFormat>Экран (4:3)</PresentationFormat>
  <Paragraphs>75</Paragraphs>
  <Slides>15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Comic Sans MS</vt:lpstr>
      <vt:lpstr>Оформление по умолчанию</vt:lpstr>
      <vt:lpstr>Непосредственная  образовательная деятельность  для детей среднего дошкольного возраста,  область «Познавательное развитие» Тема: «Зеленая аптека. Лекарственные  травы, цветы» </vt:lpstr>
      <vt:lpstr>Программное содержание:</vt:lpstr>
      <vt:lpstr>Слайд 3</vt:lpstr>
      <vt:lpstr>Слайд 4</vt:lpstr>
      <vt:lpstr>Слайд 5</vt:lpstr>
      <vt:lpstr>Слайд 6</vt:lpstr>
      <vt:lpstr>Слайд 7</vt:lpstr>
      <vt:lpstr>Слайд 8</vt:lpstr>
      <vt:lpstr>Звучит «Вальс цветов» П.И.Чайковского. Дети – «Цветы» танцуют </vt:lpstr>
      <vt:lpstr>Слайд 10</vt:lpstr>
      <vt:lpstr>Слайд 11</vt:lpstr>
      <vt:lpstr>Слайд 12</vt:lpstr>
      <vt:lpstr>Звучит песня  «Чтобы лето не кончалось».  Дети проходят в кафе «Одуванчик» и пьют чай из целебных трав.</vt:lpstr>
      <vt:lpstr>Слайд 14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</dc:creator>
  <cp:lastModifiedBy>Admin</cp:lastModifiedBy>
  <cp:revision>20</cp:revision>
  <cp:lastPrinted>1601-01-01T00:00:00Z</cp:lastPrinted>
  <dcterms:created xsi:type="dcterms:W3CDTF">2014-11-15T13:28:16Z</dcterms:created>
  <dcterms:modified xsi:type="dcterms:W3CDTF">2015-03-06T08:39:44Z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