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87624" y="188640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2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ea typeface="Times New Roman"/>
                <a:cs typeface="Times New Roman"/>
              </a:rPr>
              <a:t>Цель</a:t>
            </a:r>
            <a:r>
              <a:rPr lang="ru-RU" sz="1200" dirty="0" smtClean="0">
                <a:solidFill>
                  <a:srgbClr val="FFFF00"/>
                </a:solidFill>
                <a:latin typeface="Arial Black" pitchFamily="34" charset="0"/>
                <a:ea typeface="Times New Roman"/>
                <a:cs typeface="Times New Roman"/>
              </a:rPr>
              <a:t>: </a:t>
            </a:r>
            <a:r>
              <a:rPr lang="ru-RU" sz="1200" dirty="0">
                <a:solidFill>
                  <a:srgbClr val="FFFF00"/>
                </a:solidFill>
                <a:latin typeface="Arial Black" pitchFamily="34" charset="0"/>
                <a:ea typeface="Arial"/>
              </a:rPr>
              <a:t>развитие </a:t>
            </a:r>
            <a:r>
              <a:rPr lang="ru-RU" sz="1200" dirty="0" smtClean="0">
                <a:solidFill>
                  <a:srgbClr val="FFFF00"/>
                </a:solidFill>
                <a:latin typeface="Arial Black" pitchFamily="34" charset="0"/>
                <a:ea typeface="Arial"/>
              </a:rPr>
              <a:t>социальных </a:t>
            </a:r>
            <a:r>
              <a:rPr lang="ru-RU" sz="1200" dirty="0">
                <a:solidFill>
                  <a:srgbClr val="FFFF00"/>
                </a:solidFill>
                <a:latin typeface="Arial Black" pitchFamily="34" charset="0"/>
                <a:ea typeface="Arial"/>
              </a:rPr>
              <a:t>умений, коммуникативной </a:t>
            </a:r>
            <a:r>
              <a:rPr lang="ru-RU" sz="1200" dirty="0" smtClean="0">
                <a:solidFill>
                  <a:srgbClr val="FFFF00"/>
                </a:solidFill>
                <a:latin typeface="Arial Black" pitchFamily="34" charset="0"/>
                <a:ea typeface="Arial"/>
              </a:rPr>
              <a:t>гибкости,</a:t>
            </a:r>
            <a:r>
              <a:rPr lang="ru-RU" sz="1200" dirty="0" smtClean="0">
                <a:latin typeface="Times New Roman"/>
                <a:ea typeface="Arial"/>
              </a:rPr>
              <a:t> </a:t>
            </a:r>
            <a:r>
              <a:rPr lang="ru-RU" sz="1200" dirty="0" smtClean="0">
                <a:solidFill>
                  <a:srgbClr val="FFFF00"/>
                </a:solidFill>
                <a:latin typeface="Arial Black" pitchFamily="34" charset="0"/>
                <a:ea typeface="Times New Roman"/>
                <a:cs typeface="Times New Roman"/>
              </a:rPr>
              <a:t>положительного </a:t>
            </a:r>
            <a:r>
              <a:rPr lang="ru-RU" sz="1200" dirty="0">
                <a:solidFill>
                  <a:srgbClr val="FFFF00"/>
                </a:solidFill>
                <a:latin typeface="Arial Black" pitchFamily="34" charset="0"/>
                <a:ea typeface="Times New Roman"/>
                <a:cs typeface="Times New Roman"/>
              </a:rPr>
              <a:t>эмоционального отношения к взрослым, сверстникам, самому себе</a:t>
            </a:r>
          </a:p>
        </p:txBody>
      </p:sp>
    </p:spTree>
    <p:extLst>
      <p:ext uri="{BB962C8B-B14F-4D97-AF65-F5344CB8AC3E}">
        <p14:creationId xmlns:p14="http://schemas.microsoft.com/office/powerpoint/2010/main" val="112083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8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332656"/>
            <a:ext cx="8763340" cy="2228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12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latin typeface="Arial Black" pitchFamily="34" charset="0"/>
                <a:ea typeface="Times New Roman"/>
                <a:cs typeface="Times New Roman"/>
              </a:rPr>
              <a:t>Задачи: </a:t>
            </a:r>
          </a:p>
          <a:p>
            <a:pPr>
              <a:spcAft>
                <a:spcPts val="0"/>
              </a:spcAft>
              <a:buFont typeface="Wingdings" pitchFamily="2" charset="2"/>
              <a:buChar char="v"/>
            </a:pPr>
            <a:r>
              <a:rPr lang="ru-RU" sz="1200" dirty="0" smtClean="0">
                <a:solidFill>
                  <a:srgbClr val="C00000"/>
                </a:solidFill>
                <a:latin typeface="Arial Black" pitchFamily="34" charset="0"/>
                <a:ea typeface="Times New Roman"/>
                <a:cs typeface="Times New Roman"/>
              </a:rPr>
              <a:t>нейтрализация </a:t>
            </a:r>
            <a:r>
              <a:rPr lang="ru-RU" sz="1200" dirty="0">
                <a:solidFill>
                  <a:srgbClr val="C00000"/>
                </a:solidFill>
                <a:latin typeface="Arial Black" pitchFamily="34" charset="0"/>
                <a:ea typeface="Times New Roman"/>
                <a:cs typeface="Times New Roman"/>
              </a:rPr>
              <a:t>негативных личностных </a:t>
            </a:r>
            <a:r>
              <a:rPr lang="ru-RU" sz="1200" dirty="0" smtClean="0">
                <a:solidFill>
                  <a:srgbClr val="C00000"/>
                </a:solidFill>
                <a:latin typeface="Arial Black" pitchFamily="34" charset="0"/>
                <a:ea typeface="Times New Roman"/>
                <a:cs typeface="Times New Roman"/>
              </a:rPr>
              <a:t>проявлений:  </a:t>
            </a:r>
          </a:p>
          <a:p>
            <a:pPr>
              <a:spcAft>
                <a:spcPts val="0"/>
              </a:spcAft>
            </a:pPr>
            <a:r>
              <a:rPr lang="ru-RU" sz="1200" dirty="0">
                <a:solidFill>
                  <a:srgbClr val="C0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1200" dirty="0" smtClean="0">
                <a:solidFill>
                  <a:srgbClr val="C00000"/>
                </a:solidFill>
                <a:latin typeface="Arial Black" pitchFamily="34" charset="0"/>
                <a:ea typeface="Times New Roman"/>
                <a:cs typeface="Times New Roman"/>
              </a:rPr>
              <a:t> неорганизованности, агрессивности, конфликтности,  </a:t>
            </a:r>
          </a:p>
          <a:p>
            <a:pPr>
              <a:spcAft>
                <a:spcPts val="0"/>
              </a:spcAft>
            </a:pPr>
            <a:r>
              <a:rPr lang="ru-RU" sz="1200" dirty="0">
                <a:solidFill>
                  <a:srgbClr val="C0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1200" dirty="0" smtClean="0">
                <a:solidFill>
                  <a:srgbClr val="C00000"/>
                </a:solidFill>
                <a:latin typeface="Arial Black" pitchFamily="34" charset="0"/>
                <a:ea typeface="Times New Roman"/>
                <a:cs typeface="Times New Roman"/>
              </a:rPr>
              <a:t> обидчивости и др.;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1200" dirty="0" smtClean="0">
                <a:solidFill>
                  <a:srgbClr val="C00000"/>
                </a:solidFill>
                <a:latin typeface="Arial Black" pitchFamily="34" charset="0"/>
                <a:ea typeface="Calibri"/>
                <a:cs typeface="Times New Roman"/>
              </a:rPr>
              <a:t>развитие речевой </a:t>
            </a:r>
            <a:r>
              <a:rPr lang="ru-RU" sz="1200" dirty="0">
                <a:solidFill>
                  <a:srgbClr val="C00000"/>
                </a:solidFill>
                <a:latin typeface="Arial Black" pitchFamily="34" charset="0"/>
                <a:ea typeface="Calibri"/>
                <a:cs typeface="Times New Roman"/>
              </a:rPr>
              <a:t>и мыслительной деятельности ребенка;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1200" dirty="0" smtClean="0">
                <a:solidFill>
                  <a:srgbClr val="C00000"/>
                </a:solidFill>
                <a:latin typeface="Arial Black" pitchFamily="34" charset="0"/>
                <a:ea typeface="Calibri"/>
                <a:cs typeface="Times New Roman"/>
              </a:rPr>
              <a:t>развитие </a:t>
            </a:r>
            <a:r>
              <a:rPr lang="ru-RU" sz="1200" dirty="0">
                <a:solidFill>
                  <a:srgbClr val="C00000"/>
                </a:solidFill>
                <a:latin typeface="Arial Black" pitchFamily="34" charset="0"/>
                <a:ea typeface="Calibri"/>
                <a:cs typeface="Times New Roman"/>
              </a:rPr>
              <a:t>новых форм общения </a:t>
            </a:r>
            <a:r>
              <a:rPr lang="ru-RU" sz="1200" dirty="0" smtClean="0">
                <a:solidFill>
                  <a:srgbClr val="C00000"/>
                </a:solidFill>
                <a:latin typeface="Arial Black" pitchFamily="34" charset="0"/>
                <a:ea typeface="Calibri"/>
                <a:cs typeface="Times New Roman"/>
              </a:rPr>
              <a:t>со сверстниками;</a:t>
            </a:r>
            <a:endParaRPr lang="ru-RU" sz="1200" dirty="0" smtClean="0">
              <a:solidFill>
                <a:srgbClr val="C00000"/>
              </a:solidFill>
              <a:latin typeface="Arial Black" pitchFamily="34" charset="0"/>
              <a:ea typeface="Times New Roman"/>
              <a:cs typeface="Times New Roman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sz="1200" dirty="0">
                <a:solidFill>
                  <a:srgbClr val="C00000"/>
                </a:solidFill>
                <a:latin typeface="Arial Black" pitchFamily="34" charset="0"/>
                <a:ea typeface="Times New Roman"/>
                <a:cs typeface="Times New Roman"/>
              </a:rPr>
              <a:t>формирование позитивного отношения к своему «Я</a:t>
            </a:r>
            <a:r>
              <a:rPr lang="ru-RU" sz="1200" dirty="0" smtClean="0">
                <a:solidFill>
                  <a:srgbClr val="C00000"/>
                </a:solidFill>
                <a:latin typeface="Arial Black" pitchFamily="34" charset="0"/>
                <a:ea typeface="Times New Roman"/>
                <a:cs typeface="Times New Roman"/>
              </a:rPr>
              <a:t>»;</a:t>
            </a:r>
            <a:endParaRPr lang="ru-RU" sz="1200" dirty="0">
              <a:solidFill>
                <a:srgbClr val="C00000"/>
              </a:solidFill>
              <a:latin typeface="Arial Black" pitchFamily="34" charset="0"/>
              <a:ea typeface="Times New Roman"/>
              <a:cs typeface="Times New Roman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1200" dirty="0" smtClean="0">
                <a:solidFill>
                  <a:srgbClr val="C00000"/>
                </a:solidFill>
                <a:latin typeface="Arial Black" pitchFamily="34" charset="0"/>
                <a:ea typeface="Times New Roman"/>
                <a:cs typeface="Times New Roman"/>
              </a:rPr>
              <a:t>формирование чувства </a:t>
            </a:r>
            <a:r>
              <a:rPr lang="ru-RU" sz="1200" dirty="0">
                <a:solidFill>
                  <a:srgbClr val="C00000"/>
                </a:solidFill>
                <a:latin typeface="Arial Black" pitchFamily="34" charset="0"/>
                <a:ea typeface="Times New Roman"/>
                <a:cs typeface="Times New Roman"/>
              </a:rPr>
              <a:t>принадлежности </a:t>
            </a:r>
            <a:r>
              <a:rPr lang="ru-RU" sz="1200" dirty="0" smtClean="0">
                <a:solidFill>
                  <a:srgbClr val="C00000"/>
                </a:solidFill>
                <a:latin typeface="Arial Black" pitchFamily="34" charset="0"/>
                <a:ea typeface="Times New Roman"/>
                <a:cs typeface="Times New Roman"/>
              </a:rPr>
              <a:t>к социуму</a:t>
            </a:r>
            <a:r>
              <a:rPr lang="ru-RU" sz="1200" dirty="0">
                <a:solidFill>
                  <a:srgbClr val="C00000"/>
                </a:solidFill>
                <a:latin typeface="Arial Black" pitchFamily="34" charset="0"/>
                <a:ea typeface="Times New Roman"/>
                <a:cs typeface="Times New Roman"/>
              </a:rPr>
              <a:t>, </a:t>
            </a:r>
            <a:endParaRPr lang="ru-RU" sz="1200" dirty="0" smtClean="0">
              <a:solidFill>
                <a:srgbClr val="C00000"/>
              </a:solidFill>
              <a:latin typeface="Arial Black" pitchFamily="34" charset="0"/>
              <a:ea typeface="Times New Roman"/>
              <a:cs typeface="Times New Roman"/>
            </a:endParaRPr>
          </a:p>
          <a:p>
            <a:pPr lvl="0"/>
            <a:r>
              <a:rPr lang="ru-RU" sz="1200" dirty="0">
                <a:solidFill>
                  <a:srgbClr val="C0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1200" dirty="0" smtClean="0">
                <a:solidFill>
                  <a:srgbClr val="C00000"/>
                </a:solidFill>
                <a:latin typeface="Arial Black" pitchFamily="34" charset="0"/>
                <a:ea typeface="Times New Roman"/>
                <a:cs typeface="Times New Roman"/>
              </a:rPr>
              <a:t>  положительного эмоционального фона.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v"/>
            </a:pPr>
            <a:endParaRPr lang="ru-RU" sz="1400" dirty="0">
              <a:solidFill>
                <a:srgbClr val="C00000"/>
              </a:solidFill>
              <a:effectLst/>
              <a:latin typeface="Arial Black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781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114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2320" y="551289"/>
            <a:ext cx="859649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Работа проводилась в течение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пяти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лет, с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2010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года по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2015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год.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 Black" pitchFamily="34" charset="0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600" dirty="0">
                <a:solidFill>
                  <a:srgbClr val="FF0000"/>
                </a:solidFill>
                <a:latin typeface="Arial Black" pitchFamily="34" charset="0"/>
                <a:ea typeface="Times New Roman"/>
                <a:cs typeface="Times New Roman"/>
              </a:rPr>
              <a:t>1 этап 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-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диагностико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-прогностический (информационно-аналитический). На данном этапе был произведён анализ существующих программ по формированию готовности к обучению в школе детей дошкольного возраста; анализ имеющегося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программно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–методического обеспечения; анализ предметно–развивающей среды групп и ДОУ; изучение передового педагогического опыта по теме; подбор диагностических методик.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 Black" pitchFamily="34" charset="0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  <a:ea typeface="Times New Roman"/>
                <a:cs typeface="Times New Roman"/>
              </a:rPr>
              <a:t>2 </a:t>
            </a:r>
            <a:r>
              <a:rPr lang="ru-RU" sz="1600" dirty="0">
                <a:solidFill>
                  <a:srgbClr val="FF0000"/>
                </a:solidFill>
                <a:latin typeface="Arial Black" pitchFamily="34" charset="0"/>
                <a:ea typeface="Times New Roman"/>
                <a:cs typeface="Times New Roman"/>
              </a:rPr>
              <a:t>этап 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- организационный. На данном этапе был  определен уровень прохождения адаптации к новым социальным условиям обучающихся первых классов с ОНР и выявления тех показателей социально-психологической готовности, которые могут привести к социальной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дезадаптации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 и трудностям обучения в школе детей с ОНР 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III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 уровня; было определено содержание и формы работы с детьми старшего дошкольного возраста с ОНР, родителями и педагогами; составление перспективного плана работы; организация предметно–развивающей среды; разработка конспектов коррекционно-развивающих занятий, мероприятий, тренингов и др.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 Black" pitchFamily="34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600" dirty="0">
                <a:solidFill>
                  <a:srgbClr val="FF0000"/>
                </a:solidFill>
                <a:latin typeface="Arial Black" pitchFamily="34" charset="0"/>
                <a:ea typeface="Times New Roman"/>
                <a:cs typeface="Times New Roman"/>
              </a:rPr>
              <a:t>3 этап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– практический, в ходе которого шла реализация коррекционно-развивающей работы.          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 Black" pitchFamily="34" charset="0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600" dirty="0">
                <a:solidFill>
                  <a:srgbClr val="FF0000"/>
                </a:solidFill>
                <a:latin typeface="Arial Black" pitchFamily="34" charset="0"/>
                <a:ea typeface="Times New Roman"/>
                <a:cs typeface="Times New Roman"/>
              </a:rPr>
              <a:t>4 этап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– итоговый (результативный), содержащий анализ, творческий отчёт, внедрение опыта экспериментальной деятельности в работу других педагогов, специалистов.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 Black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037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114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0090" y="188640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2900" algn="just">
              <a:spcAft>
                <a:spcPts val="0"/>
              </a:spcAft>
            </a:pP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Для повышения качества коррекционно-развивающей работы с детьми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используется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в  деятельности мультимедиа, компьютер и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другие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технологии.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Включаются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в коррекционно-развивающий процесс личные адаптированные методические разработки:</a:t>
            </a:r>
            <a:endParaRPr lang="ru-RU" sz="12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ea typeface="Times New Roman"/>
            </a:endParaRPr>
          </a:p>
          <a:p>
            <a:pPr marR="342900" lvl="0" algn="just">
              <a:spcAft>
                <a:spcPts val="0"/>
              </a:spcAft>
              <a:buFont typeface="Wingdings" pitchFamily="2" charset="2"/>
              <a:buChar char="v"/>
            </a:pP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 перспективное планирование работы,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обеспечивающее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преемственность и взаимодействие всех участников коррекционно-развивающего процесса;</a:t>
            </a:r>
            <a:endParaRPr lang="ru-RU" sz="12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ea typeface="Times New Roman"/>
            </a:endParaRPr>
          </a:p>
          <a:p>
            <a:pPr marR="342900" lvl="0" algn="just">
              <a:spcAft>
                <a:spcPts val="0"/>
              </a:spcAft>
              <a:buFont typeface="Wingdings" pitchFamily="2" charset="2"/>
              <a:buChar char="v"/>
            </a:pP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 коррекционно-развивающая программа по формированию социально-психологической готовности к обучению в школе детей старшего дошкольного возраста с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ОНР;</a:t>
            </a:r>
          </a:p>
          <a:p>
            <a:pPr marR="342900" lvl="0" algn="just">
              <a:buFont typeface="Wingdings" pitchFamily="2" charset="2"/>
              <a:buChar char="v"/>
            </a:pPr>
            <a:r>
              <a:rPr lang="ru-RU" sz="1200" dirty="0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</a:rPr>
              <a:t>серии теоретических и практических методических материалов: круглых столов, родительских собраний, тренингов, мини-тренингов и т. п., для всех участников коррекционно-развивающего процесса;</a:t>
            </a:r>
            <a:endParaRPr lang="ru-RU" sz="1200" b="1" dirty="0">
              <a:solidFill>
                <a:srgbClr val="C0504D">
                  <a:lumMod val="50000"/>
                </a:srgbClr>
              </a:solidFill>
              <a:latin typeface="Arial Black" pitchFamily="34" charset="0"/>
              <a:ea typeface="Times New Roman"/>
            </a:endParaRPr>
          </a:p>
          <a:p>
            <a:pPr marL="96838" marR="342900" lvl="0" algn="just">
              <a:lnSpc>
                <a:spcPct val="150000"/>
              </a:lnSpc>
              <a:spcAft>
                <a:spcPts val="0"/>
              </a:spcAft>
              <a:buFont typeface="Wingdings"/>
              <a:buChar char=""/>
            </a:pPr>
            <a:endParaRPr lang="ru-RU" sz="1200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  <a:ea typeface="Times New Roman"/>
            </a:endParaRPr>
          </a:p>
          <a:p>
            <a:pPr marL="342900" marR="342900" lvl="0" indent="-342900" algn="just">
              <a:lnSpc>
                <a:spcPct val="150000"/>
              </a:lnSpc>
              <a:spcAft>
                <a:spcPts val="0"/>
              </a:spcAft>
              <a:buFont typeface="Wingdings"/>
              <a:buChar char=""/>
            </a:pPr>
            <a:endParaRPr lang="ru-RU" sz="20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08520" y="2060848"/>
            <a:ext cx="89995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838" marR="342900" lvl="0" algn="just">
              <a:spcAft>
                <a:spcPts val="0"/>
              </a:spcAft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конспекты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коррекционно-развивающих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занятий по формированию социально-психологической готовности к обучению в школе детей данной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категории; </a:t>
            </a:r>
            <a:endParaRPr lang="ru-RU" sz="12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ea typeface="Times New Roman"/>
            </a:endParaRPr>
          </a:p>
          <a:p>
            <a:pPr marL="350838" marR="342900" lvl="0" algn="just">
              <a:spcAft>
                <a:spcPts val="0"/>
              </a:spcAft>
              <a:buFont typeface="Wingdings" pitchFamily="2" charset="2"/>
              <a:buChar char="v"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 картотеки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эмоций, игр и упражнений на релаксацию, на снятие физического и эмоционального напряжения, </a:t>
            </a: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на развитие умения понимать и выражать эмоциональные состояния,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на развитие эмоционально-волевой сферы в повседневной деятельности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детей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  <a:cs typeface="Times New Roman"/>
              </a:rPr>
              <a:t>;</a:t>
            </a:r>
          </a:p>
          <a:p>
            <a:pPr marL="350838" marR="342900" lvl="0" algn="just">
              <a:spcAft>
                <a:spcPts val="0"/>
              </a:spcAft>
              <a:buFont typeface="Wingdings" pitchFamily="2" charset="2"/>
              <a:buChar char="v"/>
            </a:pPr>
            <a:r>
              <a:rPr lang="ru-RU" sz="1200" dirty="0" smtClean="0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  <a:cs typeface="Times New Roman"/>
              </a:rPr>
              <a:t> пособия </a:t>
            </a:r>
            <a:r>
              <a:rPr lang="ru-RU" sz="1200" dirty="0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  <a:cs typeface="Times New Roman"/>
              </a:rPr>
              <a:t>для развития эмоциональной сферы детей «Кубик эмоций», «Мое настроение», «</a:t>
            </a:r>
            <a:r>
              <a:rPr lang="ru-RU" sz="1200" dirty="0" smtClean="0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  <a:cs typeface="Times New Roman"/>
              </a:rPr>
              <a:t>Домик»</a:t>
            </a:r>
            <a:r>
              <a:rPr lang="ru-RU" sz="1200" i="1" dirty="0" smtClean="0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  <a:cs typeface="Times New Roman"/>
              </a:rPr>
              <a:t>.</a:t>
            </a:r>
            <a:endParaRPr lang="ru-RU" sz="1200" dirty="0">
              <a:solidFill>
                <a:srgbClr val="C0504D">
                  <a:lumMod val="50000"/>
                </a:srgbClr>
              </a:solidFill>
              <a:latin typeface="Arial Black" pitchFamily="34" charset="0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/>
              <a:buChar char=""/>
            </a:pPr>
            <a:endParaRPr lang="ru-RU" sz="1600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ea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4517" y="3441991"/>
            <a:ext cx="874197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342900" lvl="0" algn="just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С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2010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года являюсь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активным участником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международных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, всероссийских, региональных научно-практических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конференций.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 Авторские статьи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по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проблеме готовности к обучению в школе детей с ОНР в 2013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году опубликованы в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научно – методических журналах, рецензируемых Высшей Аттестационной Комиссией (ВАК), «Преподаватель XXI века»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(на тему «Социально-психологическая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готовность к обучению в школе детей старшего дошкольного возраста с общим недоразвитием речи III уровня», №3, 2013 год), «Известия Южного Федерального Университета. Педагогические науки» ( на тему «Социально-психологическая готовность к обучению в школе детей с общим недоразвитием речи», №8, 2013 год),</a:t>
            </a: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/>
              </a:rPr>
              <a:t> </a:t>
            </a:r>
            <a:r>
              <a:rPr lang="ru-RU" sz="1200" dirty="0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</a:rPr>
              <a:t>«</a:t>
            </a:r>
            <a:r>
              <a:rPr lang="ru-RU" sz="1200" dirty="0" err="1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</a:rPr>
              <a:t>European</a:t>
            </a:r>
            <a:r>
              <a:rPr lang="ru-RU" sz="1200" dirty="0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</a:rPr>
              <a:t> </a:t>
            </a:r>
            <a:r>
              <a:rPr lang="ru-RU" sz="1200" dirty="0" err="1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</a:rPr>
              <a:t>Social</a:t>
            </a:r>
            <a:r>
              <a:rPr lang="ru-RU" sz="1200" dirty="0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</a:rPr>
              <a:t> </a:t>
            </a:r>
            <a:r>
              <a:rPr lang="ru-RU" sz="1200" dirty="0" err="1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</a:rPr>
              <a:t>Science</a:t>
            </a:r>
            <a:r>
              <a:rPr lang="ru-RU" sz="1200" dirty="0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</a:rPr>
              <a:t> </a:t>
            </a:r>
            <a:r>
              <a:rPr lang="ru-RU" sz="1200" dirty="0" err="1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</a:rPr>
              <a:t>Journal</a:t>
            </a:r>
            <a:r>
              <a:rPr lang="ru-RU" sz="1200" dirty="0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</a:rPr>
              <a:t>» (Европейский журнал социальных наук), (Социально-психологическая готовность к обучению в школе детей старшего дошкольного возраста с общим недоразвитием речи III уровня в условиях ДОУ как фактор их адаптации к обучению в школе</a:t>
            </a:r>
            <a:r>
              <a:rPr lang="ru-RU" sz="1200" dirty="0" smtClean="0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</a:rPr>
              <a:t>»,№7, </a:t>
            </a:r>
            <a:r>
              <a:rPr lang="ru-RU" sz="1200" dirty="0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</a:rPr>
              <a:t>2013 год). В 2013 году</a:t>
            </a:r>
            <a:r>
              <a:rPr lang="ru-RU" sz="1200" b="1" dirty="0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</a:rPr>
              <a:t> </a:t>
            </a:r>
            <a:r>
              <a:rPr lang="ru-RU" sz="1200" dirty="0">
                <a:solidFill>
                  <a:srgbClr val="C0504D">
                    <a:lumMod val="50000"/>
                  </a:srgbClr>
                </a:solidFill>
                <a:latin typeface="Arial Black" pitchFamily="34" charset="0"/>
                <a:ea typeface="Times New Roman"/>
              </a:rPr>
              <a:t>выпущена монография «Современные образовательные технологии в работе с детьми, имеющими ограниченные возможности здоровья», в которой раздел на тему «Проблема готовности детей дошкольного возраста с общим недоразвитием речи к обучению в школе» был написан мной (г. Красноярск).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9720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610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1</cp:lastModifiedBy>
  <cp:revision>3</cp:revision>
  <dcterms:created xsi:type="dcterms:W3CDTF">2015-04-03T15:31:09Z</dcterms:created>
  <dcterms:modified xsi:type="dcterms:W3CDTF">2015-04-03T15:51:51Z</dcterms:modified>
</cp:coreProperties>
</file>