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7" autoAdjust="0"/>
    <p:restoredTop sz="94660"/>
  </p:normalViewPr>
  <p:slideViewPr>
    <p:cSldViewPr>
      <p:cViewPr varScale="1">
        <p:scale>
          <a:sx n="90" d="100"/>
          <a:sy n="90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 5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357298"/>
            <a:ext cx="6572296" cy="32861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а-о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корне </a:t>
            </a:r>
          </a:p>
          <a:p>
            <a:pPr algn="l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ращ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-/-рос-</a:t>
            </a:r>
          </a:p>
          <a:p>
            <a:pPr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МБОУ Ворошиловская СОШ:     					Пушкина Н.Н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000" dirty="0" smtClean="0"/>
              <a:t>В каком слове пропущена буква </a:t>
            </a:r>
            <a:r>
              <a:rPr lang="ru-RU" sz="3000" dirty="0" smtClean="0">
                <a:solidFill>
                  <a:srgbClr val="FF0000"/>
                </a:solidFill>
              </a:rPr>
              <a:t>А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i="1" dirty="0" smtClean="0"/>
              <a:t>1)обр…</a:t>
            </a:r>
            <a:r>
              <a:rPr lang="ru-RU" sz="3000" i="1" dirty="0" err="1" smtClean="0"/>
              <a:t>сли</a:t>
            </a:r>
            <a:r>
              <a:rPr lang="ru-RU" sz="3000" i="1" dirty="0" smtClean="0"/>
              <a:t>                 3)</a:t>
            </a:r>
            <a:r>
              <a:rPr lang="ru-RU" sz="3000" i="1" dirty="0" err="1" smtClean="0"/>
              <a:t>водор</a:t>
            </a:r>
            <a:r>
              <a:rPr lang="ru-RU" sz="3000" i="1" dirty="0" smtClean="0"/>
              <a:t>…</a:t>
            </a:r>
            <a:r>
              <a:rPr lang="ru-RU" sz="3000" i="1" dirty="0" err="1" smtClean="0"/>
              <a:t>сли</a:t>
            </a:r>
            <a:endParaRPr lang="ru-RU" sz="3000" i="1" dirty="0" smtClean="0"/>
          </a:p>
          <a:p>
            <a:r>
              <a:rPr lang="ru-RU" sz="3000" i="1" dirty="0" smtClean="0"/>
              <a:t>2)</a:t>
            </a:r>
            <a:r>
              <a:rPr lang="ru-RU" sz="3000" i="1" dirty="0" err="1" smtClean="0"/>
              <a:t>выр</a:t>
            </a:r>
            <a:r>
              <a:rPr lang="ru-RU" sz="3000" i="1" dirty="0" smtClean="0"/>
              <a:t>…</a:t>
            </a:r>
            <a:r>
              <a:rPr lang="ru-RU" sz="3000" i="1" dirty="0" err="1" smtClean="0"/>
              <a:t>щены</a:t>
            </a:r>
            <a:r>
              <a:rPr lang="ru-RU" sz="3000" i="1" dirty="0" smtClean="0"/>
              <a:t>             4)р…сточек</a:t>
            </a:r>
            <a:endParaRPr lang="ru-RU" sz="3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Рефлексия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ru-RU" sz="3000" dirty="0" smtClean="0"/>
          </a:p>
          <a:p>
            <a:r>
              <a:rPr lang="ru-RU" sz="3000" dirty="0" smtClean="0"/>
              <a:t>1)обр</a:t>
            </a:r>
            <a:r>
              <a:rPr lang="ru-RU" sz="3000" dirty="0" smtClean="0">
                <a:solidFill>
                  <a:srgbClr val="FF0000"/>
                </a:solidFill>
              </a:rPr>
              <a:t>о</a:t>
            </a:r>
            <a:r>
              <a:rPr lang="ru-RU" sz="3000" dirty="0" smtClean="0"/>
              <a:t>сли           3)водор</a:t>
            </a:r>
            <a:r>
              <a:rPr lang="ru-RU" sz="3000" dirty="0" smtClean="0">
                <a:solidFill>
                  <a:srgbClr val="FF0000"/>
                </a:solidFill>
              </a:rPr>
              <a:t>о</a:t>
            </a:r>
            <a:r>
              <a:rPr lang="ru-RU" sz="3000" dirty="0" smtClean="0"/>
              <a:t>сли</a:t>
            </a:r>
          </a:p>
          <a:p>
            <a:r>
              <a:rPr lang="ru-RU" sz="3000" dirty="0" smtClean="0"/>
              <a:t>2)выр</a:t>
            </a:r>
            <a:r>
              <a:rPr lang="ru-RU" sz="3000" dirty="0" smtClean="0">
                <a:solidFill>
                  <a:srgbClr val="FF0000"/>
                </a:solidFill>
              </a:rPr>
              <a:t>а</a:t>
            </a:r>
            <a:r>
              <a:rPr lang="ru-RU" sz="3000" dirty="0" smtClean="0"/>
              <a:t>щены       4)р</a:t>
            </a:r>
            <a:r>
              <a:rPr lang="ru-RU" sz="3000" dirty="0" smtClean="0">
                <a:solidFill>
                  <a:srgbClr val="FF0000"/>
                </a:solidFill>
              </a:rPr>
              <a:t>о</a:t>
            </a:r>
            <a:r>
              <a:rPr lang="ru-RU" sz="3000" dirty="0" smtClean="0"/>
              <a:t>сточек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Проверь себя</a:t>
            </a:r>
            <a:endParaRPr lang="ru-RU" dirty="0"/>
          </a:p>
        </p:txBody>
      </p:sp>
      <p:pic>
        <p:nvPicPr>
          <p:cNvPr id="4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786190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500174"/>
            <a:ext cx="8501122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Молодцы!</a:t>
            </a:r>
            <a:endParaRPr lang="ru-RU" sz="11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857628"/>
            <a:ext cx="1441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</a:rPr>
              <a:t>По каким 2 признакам слова распределены в две группы?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К</a:t>
            </a:r>
            <a:r>
              <a:rPr lang="ru-RU" sz="3200" u="sng" dirty="0" smtClean="0"/>
              <a:t>а</a:t>
            </a:r>
            <a:r>
              <a:rPr lang="ru-RU" sz="3200" dirty="0" smtClean="0"/>
              <a:t>никулы                          Сн</a:t>
            </a:r>
            <a:r>
              <a:rPr lang="ru-RU" sz="3200" u="sng" dirty="0" smtClean="0"/>
              <a:t>е</a:t>
            </a:r>
            <a:r>
              <a:rPr lang="ru-RU" sz="3200" dirty="0" smtClean="0"/>
              <a:t>говик</a:t>
            </a:r>
          </a:p>
          <a:p>
            <a:pPr>
              <a:buNone/>
            </a:pPr>
            <a:r>
              <a:rPr lang="ru-RU" sz="3200" dirty="0" smtClean="0"/>
              <a:t>   Д</a:t>
            </a:r>
            <a:r>
              <a:rPr lang="ru-RU" sz="3200" u="sng" dirty="0" smtClean="0"/>
              <a:t>е</a:t>
            </a:r>
            <a:r>
              <a:rPr lang="ru-RU" sz="3200" dirty="0" smtClean="0"/>
              <a:t>кабрь                            В</a:t>
            </a:r>
            <a:r>
              <a:rPr lang="ru-RU" sz="3200" u="sng" dirty="0" smtClean="0"/>
              <a:t>о</a:t>
            </a:r>
            <a:r>
              <a:rPr lang="ru-RU" sz="3200" dirty="0" smtClean="0"/>
              <a:t>здушный</a:t>
            </a:r>
          </a:p>
          <a:p>
            <a:pPr>
              <a:buNone/>
            </a:pPr>
            <a:r>
              <a:rPr lang="ru-RU" sz="3200" dirty="0" smtClean="0"/>
              <a:t>   К</a:t>
            </a:r>
            <a:r>
              <a:rPr lang="ru-RU" sz="3200" u="sng" dirty="0" smtClean="0"/>
              <a:t>о</a:t>
            </a:r>
            <a:r>
              <a:rPr lang="ru-RU" sz="3200" dirty="0" smtClean="0"/>
              <a:t>рзина                            Уг</a:t>
            </a:r>
            <a:r>
              <a:rPr lang="ru-RU" sz="3200" u="sng" dirty="0" smtClean="0"/>
              <a:t>о</a:t>
            </a:r>
            <a:r>
              <a:rPr lang="ru-RU" sz="3200" dirty="0" smtClean="0"/>
              <a:t>щение </a:t>
            </a:r>
          </a:p>
          <a:p>
            <a:pPr>
              <a:buNone/>
            </a:pPr>
            <a:r>
              <a:rPr lang="ru-RU" sz="3200" dirty="0" smtClean="0"/>
              <a:t>   Ин</a:t>
            </a:r>
            <a:r>
              <a:rPr lang="ru-RU" sz="3200" u="sng" dirty="0" smtClean="0"/>
              <a:t>е</a:t>
            </a:r>
            <a:r>
              <a:rPr lang="ru-RU" sz="3200" dirty="0" smtClean="0"/>
              <a:t>й                                 Ч</a:t>
            </a:r>
            <a:r>
              <a:rPr lang="ru-RU" sz="3200" u="sng" dirty="0" smtClean="0"/>
              <a:t>е</a:t>
            </a:r>
            <a:r>
              <a:rPr lang="ru-RU" sz="3200" dirty="0" smtClean="0"/>
              <a:t>сать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4400" dirty="0" smtClean="0">
                <a:solidFill>
                  <a:schemeClr val="tx1"/>
                </a:solidFill>
              </a:rPr>
              <a:t>Вспоминаем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  <a:r>
              <a:rPr lang="ru-RU" sz="4900" dirty="0" smtClean="0">
                <a:solidFill>
                  <a:schemeClr val="tx1"/>
                </a:solidFill>
              </a:rPr>
              <a:t>то, что знаем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лишнее слово</a:t>
            </a:r>
            <a:br>
              <a:rPr lang="ru-RU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каждой строке</a:t>
            </a:r>
          </a:p>
          <a:p>
            <a:pPr lvl="0">
              <a:buNone/>
            </a:pPr>
            <a:endParaRPr lang="ru-RU" sz="3000" i="1" dirty="0" smtClean="0"/>
          </a:p>
          <a:p>
            <a:pPr lvl="0"/>
            <a:r>
              <a:rPr lang="ru-RU" sz="3000" dirty="0" smtClean="0"/>
              <a:t>растущий, выращенный, поросль, простейший.</a:t>
            </a:r>
          </a:p>
          <a:p>
            <a:pPr lvl="0"/>
            <a:endParaRPr lang="ru-RU" sz="3000" dirty="0" smtClean="0"/>
          </a:p>
          <a:p>
            <a:r>
              <a:rPr lang="ru-RU" sz="3000" dirty="0" smtClean="0"/>
              <a:t>сложить, слагать, осложнить, приложить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Определяем проблему урока.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3000" dirty="0" smtClean="0"/>
          </a:p>
          <a:p>
            <a:pPr lvl="0"/>
            <a:r>
              <a:rPr lang="ru-RU" sz="3000" dirty="0" smtClean="0"/>
              <a:t>растущий</a:t>
            </a:r>
            <a:r>
              <a:rPr lang="ru-RU" sz="3000" i="1" dirty="0" smtClean="0"/>
              <a:t>, </a:t>
            </a:r>
            <a:r>
              <a:rPr lang="ru-RU" sz="3000" dirty="0" smtClean="0"/>
              <a:t>выращенный, поросль, </a:t>
            </a:r>
            <a:r>
              <a:rPr lang="ru-RU" sz="3000" u="sng" dirty="0" smtClean="0">
                <a:solidFill>
                  <a:srgbClr val="FF0000"/>
                </a:solidFill>
              </a:rPr>
              <a:t>простейший</a:t>
            </a:r>
            <a:endParaRPr lang="ru-RU" sz="3000" dirty="0" smtClean="0">
              <a:solidFill>
                <a:srgbClr val="FF0000"/>
              </a:solidFill>
            </a:endParaRPr>
          </a:p>
          <a:p>
            <a:pPr lvl="0"/>
            <a:endParaRPr lang="ru-RU" sz="3000" dirty="0" smtClean="0"/>
          </a:p>
          <a:p>
            <a:pPr lvl="0"/>
            <a:r>
              <a:rPr lang="ru-RU" sz="3000" dirty="0" smtClean="0"/>
              <a:t>сложить, слагать, </a:t>
            </a:r>
            <a:r>
              <a:rPr lang="ru-RU" sz="3000" u="sng" dirty="0" smtClean="0">
                <a:solidFill>
                  <a:srgbClr val="FF0000"/>
                </a:solidFill>
              </a:rPr>
              <a:t>осложнить</a:t>
            </a:r>
            <a:r>
              <a:rPr lang="ru-RU" sz="3000" dirty="0" smtClean="0"/>
              <a:t>, приложить</a:t>
            </a:r>
          </a:p>
          <a:p>
            <a:pPr>
              <a:buNone/>
            </a:pPr>
            <a:r>
              <a:rPr lang="ru-RU" sz="3000" dirty="0" smtClean="0"/>
              <a:t>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714884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000" i="1" dirty="0" smtClean="0">
                <a:solidFill>
                  <a:srgbClr val="FF0000"/>
                </a:solidFill>
              </a:rPr>
              <a:t>Повторите правило написания                 			корней: </a:t>
            </a:r>
          </a:p>
          <a:p>
            <a:pPr lvl="0">
              <a:buNone/>
            </a:pPr>
            <a:r>
              <a:rPr lang="ru-RU" sz="3000" i="1" dirty="0" smtClean="0">
                <a:solidFill>
                  <a:srgbClr val="FF0000"/>
                </a:solidFill>
              </a:rPr>
              <a:t>              </a:t>
            </a:r>
            <a:r>
              <a:rPr lang="ru-RU" sz="3000" i="1" dirty="0" smtClean="0"/>
              <a:t>–</a:t>
            </a:r>
            <a:r>
              <a:rPr lang="ru-RU" sz="3000" i="1" dirty="0" err="1" smtClean="0"/>
              <a:t>л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err="1" smtClean="0"/>
              <a:t>г-,-л</a:t>
            </a:r>
            <a:r>
              <a:rPr lang="ru-RU" sz="3000" i="1" dirty="0" err="1" smtClean="0">
                <a:solidFill>
                  <a:srgbClr val="FF0000"/>
                </a:solidFill>
              </a:rPr>
              <a:t>о</a:t>
            </a:r>
            <a:r>
              <a:rPr lang="ru-RU" sz="3000" i="1" dirty="0" err="1" smtClean="0"/>
              <a:t>ж</a:t>
            </a:r>
            <a:r>
              <a:rPr lang="ru-RU" sz="3000" i="1" dirty="0" smtClean="0"/>
              <a:t>-.</a:t>
            </a:r>
          </a:p>
          <a:p>
            <a:pPr>
              <a:buNone/>
            </a:pPr>
            <a:r>
              <a:rPr lang="ru-RU" sz="3000" dirty="0" smtClean="0"/>
              <a:t>        </a:t>
            </a:r>
          </a:p>
          <a:p>
            <a:pPr>
              <a:buNone/>
            </a:pPr>
            <a:r>
              <a:rPr lang="ru-RU" sz="3000" dirty="0" smtClean="0"/>
              <a:t>       сложить, слагать, приложить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4400" dirty="0" smtClean="0"/>
              <a:t>Повторение изученного</a:t>
            </a:r>
            <a:endParaRPr lang="ru-RU" sz="4400" dirty="0"/>
          </a:p>
        </p:txBody>
      </p:sp>
      <p:sp>
        <p:nvSpPr>
          <p:cNvPr id="4" name="Дуга 3"/>
          <p:cNvSpPr/>
          <p:nvPr/>
        </p:nvSpPr>
        <p:spPr>
          <a:xfrm>
            <a:off x="1500166" y="3500438"/>
            <a:ext cx="1143008" cy="700086"/>
          </a:xfrm>
          <a:prstGeom prst="arc">
            <a:avLst>
              <a:gd name="adj1" fmla="val 12896168"/>
              <a:gd name="adj2" fmla="val 191326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3214678" y="3500438"/>
            <a:ext cx="1143008" cy="985838"/>
          </a:xfrm>
          <a:prstGeom prst="arc">
            <a:avLst>
              <a:gd name="adj1" fmla="val 13970748"/>
              <a:gd name="adj2" fmla="val 179499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5508104" y="3429000"/>
            <a:ext cx="1143008" cy="995362"/>
          </a:xfrm>
          <a:prstGeom prst="arc">
            <a:avLst>
              <a:gd name="adj1" fmla="val 13456387"/>
              <a:gd name="adj2" fmla="val 190388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000" i="1" dirty="0" smtClean="0">
                <a:solidFill>
                  <a:srgbClr val="FF0000"/>
                </a:solidFill>
              </a:rPr>
              <a:t>Выявите закономерность в написании букв </a:t>
            </a:r>
            <a:r>
              <a:rPr lang="ru-RU" sz="3000" i="1" dirty="0" err="1" smtClean="0">
                <a:solidFill>
                  <a:srgbClr val="FF0000"/>
                </a:solidFill>
              </a:rPr>
              <a:t>а-о</a:t>
            </a:r>
            <a:r>
              <a:rPr lang="ru-RU" sz="3000" i="1" dirty="0" smtClean="0">
                <a:solidFill>
                  <a:srgbClr val="FF0000"/>
                </a:solidFill>
              </a:rPr>
              <a:t>. </a:t>
            </a:r>
          </a:p>
          <a:p>
            <a:pPr lvl="0" algn="ctr">
              <a:buNone/>
            </a:pPr>
            <a:r>
              <a:rPr lang="ru-RU" sz="3000" dirty="0" smtClean="0"/>
              <a:t>р</a:t>
            </a:r>
            <a:r>
              <a:rPr lang="ru-RU" sz="3000" dirty="0" smtClean="0">
                <a:solidFill>
                  <a:srgbClr val="FF0000"/>
                </a:solidFill>
              </a:rPr>
              <a:t>а</a:t>
            </a:r>
            <a:r>
              <a:rPr lang="ru-RU" sz="3000" dirty="0" smtClean="0"/>
              <a:t>стущий</a:t>
            </a:r>
          </a:p>
          <a:p>
            <a:pPr lvl="0" algn="ctr">
              <a:buNone/>
            </a:pPr>
            <a:r>
              <a:rPr lang="ru-RU" sz="3000" dirty="0" smtClean="0"/>
              <a:t>выр</a:t>
            </a:r>
            <a:r>
              <a:rPr lang="ru-RU" sz="3000" dirty="0" smtClean="0">
                <a:solidFill>
                  <a:srgbClr val="FF0000"/>
                </a:solidFill>
              </a:rPr>
              <a:t>а</a:t>
            </a:r>
            <a:r>
              <a:rPr lang="ru-RU" sz="3000" dirty="0" smtClean="0"/>
              <a:t>щенный</a:t>
            </a:r>
          </a:p>
          <a:p>
            <a:pPr lvl="0" algn="ctr">
              <a:buNone/>
            </a:pPr>
            <a:r>
              <a:rPr lang="ru-RU" sz="3000" dirty="0" smtClean="0"/>
              <a:t>пор</a:t>
            </a:r>
            <a:r>
              <a:rPr lang="ru-RU" sz="3000" dirty="0" smtClean="0">
                <a:solidFill>
                  <a:srgbClr val="FF0000"/>
                </a:solidFill>
              </a:rPr>
              <a:t>о</a:t>
            </a:r>
            <a:r>
              <a:rPr lang="ru-RU" sz="3000" dirty="0" smtClean="0"/>
              <a:t>сль</a:t>
            </a:r>
          </a:p>
          <a:p>
            <a:pPr lvl="0" algn="ctr"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       Как называются подобные корни?              			Проверьте себя.</a:t>
            </a:r>
          </a:p>
          <a:p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400" dirty="0" smtClean="0">
                <a:solidFill>
                  <a:schemeClr val="tx1"/>
                </a:solidFill>
              </a:rPr>
              <a:t>Решаем проблему, открываем   		  новые знания.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 </a:t>
            </a:r>
            <a:r>
              <a:rPr lang="ru-RU" sz="3000" dirty="0" smtClean="0">
                <a:solidFill>
                  <a:schemeClr val="tx2"/>
                </a:solidFill>
              </a:rPr>
              <a:t>Запишите графическую модель орфограммы, соответствующую каждому варианту корня.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  Проверьте себя.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	 </a:t>
            </a:r>
            <a:r>
              <a:rPr lang="ru-RU" sz="4900" dirty="0" smtClean="0">
                <a:solidFill>
                  <a:schemeClr val="tx1"/>
                </a:solidFill>
              </a:rPr>
              <a:t>Открываем   новые      			знания.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0034" y="1428736"/>
            <a:ext cx="8215370" cy="1643074"/>
          </a:xfrm>
          <a:prstGeom prst="rect">
            <a:avLst/>
          </a:prstGeom>
          <a:solidFill>
            <a:srgbClr val="FF99CC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>
                <a:solidFill>
                  <a:schemeClr val="tx2"/>
                </a:solidFill>
              </a:rPr>
              <a:t>Корень </a:t>
            </a:r>
            <a:r>
              <a:rPr lang="ru-RU" sz="2800" i="1" dirty="0">
                <a:solidFill>
                  <a:schemeClr val="tx2"/>
                </a:solidFill>
              </a:rPr>
              <a:t>-</a:t>
            </a:r>
            <a:r>
              <a:rPr lang="ru-RU" sz="2800" b="1" i="1" dirty="0" err="1">
                <a:solidFill>
                  <a:schemeClr val="tx2"/>
                </a:solidFill>
              </a:rPr>
              <a:t>раст</a:t>
            </a:r>
            <a:r>
              <a:rPr lang="ru-RU" sz="2800" i="1" dirty="0">
                <a:solidFill>
                  <a:schemeClr val="tx2"/>
                </a:solidFill>
              </a:rPr>
              <a:t>-(-</a:t>
            </a:r>
            <a:r>
              <a:rPr lang="ru-RU" sz="2800" b="1" i="1" dirty="0" err="1">
                <a:solidFill>
                  <a:schemeClr val="tx2"/>
                </a:solidFill>
              </a:rPr>
              <a:t>ращ</a:t>
            </a:r>
            <a:r>
              <a:rPr lang="ru-RU" sz="2800" i="1" dirty="0">
                <a:solidFill>
                  <a:schemeClr val="tx2"/>
                </a:solidFill>
              </a:rPr>
              <a:t>-) – - </a:t>
            </a:r>
            <a:r>
              <a:rPr lang="ru-RU" sz="2800" b="1" i="1" dirty="0">
                <a:solidFill>
                  <a:schemeClr val="tx2"/>
                </a:solidFill>
              </a:rPr>
              <a:t>рос</a:t>
            </a:r>
            <a:r>
              <a:rPr lang="ru-RU" sz="2800" i="1" dirty="0">
                <a:solidFill>
                  <a:schemeClr val="tx2"/>
                </a:solidFill>
              </a:rPr>
              <a:t>-</a:t>
            </a:r>
            <a:r>
              <a:rPr lang="ru-RU" sz="2800" dirty="0">
                <a:solidFill>
                  <a:schemeClr val="tx2"/>
                </a:solidFill>
              </a:rPr>
              <a:t> называется</a:t>
            </a:r>
            <a:r>
              <a:rPr lang="ru-RU" sz="2800" b="1" dirty="0">
                <a:solidFill>
                  <a:schemeClr val="tx2"/>
                </a:solidFill>
              </a:rPr>
              <a:t> </a:t>
            </a:r>
            <a:br>
              <a:rPr lang="ru-RU" sz="2800" b="1" dirty="0">
                <a:solidFill>
                  <a:schemeClr val="tx2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корнем с чередованием.</a:t>
            </a:r>
            <a:br>
              <a:rPr lang="ru-RU" sz="2800" b="1" dirty="0">
                <a:solidFill>
                  <a:schemeClr val="tx2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Проверочное слово к нему по</a:t>
            </a:r>
            <a:r>
              <a:rPr lang="ru-RU" sz="2400" b="1" dirty="0">
                <a:solidFill>
                  <a:schemeClr val="tx2"/>
                </a:solidFill>
              </a:rPr>
              <a:t>дбирать нельзя!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0" y="457200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tx2"/>
                </a:solidFill>
              </a:rPr>
              <a:t>      </a:t>
            </a:r>
            <a:r>
              <a:rPr lang="ru-RU" sz="2000" dirty="0" err="1">
                <a:solidFill>
                  <a:schemeClr val="tx2"/>
                </a:solidFill>
              </a:rPr>
              <a:t>√</a:t>
            </a:r>
            <a:r>
              <a:rPr lang="ru-RU" sz="2000" dirty="0">
                <a:solidFill>
                  <a:schemeClr val="tx2"/>
                </a:solidFill>
              </a:rPr>
              <a:t>          /                                 </a:t>
            </a:r>
            <a:r>
              <a:rPr lang="ru-RU" sz="2000" dirty="0" err="1">
                <a:solidFill>
                  <a:schemeClr val="tx2"/>
                </a:solidFill>
              </a:rPr>
              <a:t>√</a:t>
            </a:r>
            <a:r>
              <a:rPr lang="ru-RU" sz="2000" dirty="0">
                <a:solidFill>
                  <a:schemeClr val="tx2"/>
                </a:solidFill>
              </a:rPr>
              <a:t>         /</a:t>
            </a:r>
            <a:r>
              <a:rPr lang="ru-RU" sz="2000" b="1" dirty="0">
                <a:solidFill>
                  <a:schemeClr val="tx2"/>
                </a:solidFill>
              </a:rPr>
              <a:t>         </a:t>
            </a:r>
            <a:r>
              <a:rPr lang="ru-RU" sz="2400" b="1" dirty="0">
                <a:solidFill>
                  <a:schemeClr val="tx2"/>
                </a:solidFill>
              </a:rPr>
              <a:t>Р</a:t>
            </a:r>
            <a:r>
              <a:rPr lang="ru-RU" sz="2400" b="1" u="sng" dirty="0">
                <a:solidFill>
                  <a:srgbClr val="FF0000"/>
                </a:solidFill>
              </a:rPr>
              <a:t>А</a:t>
            </a:r>
            <a:r>
              <a:rPr lang="ru-RU" sz="2800" b="1" dirty="0">
                <a:solidFill>
                  <a:schemeClr val="tx2"/>
                </a:solidFill>
              </a:rPr>
              <a:t>СТ</a:t>
            </a:r>
            <a:r>
              <a:rPr lang="ru-RU" sz="2400" b="1" dirty="0">
                <a:solidFill>
                  <a:schemeClr val="tx2"/>
                </a:solidFill>
              </a:rPr>
              <a:t>-                                 -Р</a:t>
            </a:r>
            <a:r>
              <a:rPr lang="ru-RU" sz="2400" b="1" u="sng" dirty="0">
                <a:solidFill>
                  <a:srgbClr val="FF0000"/>
                </a:solidFill>
              </a:rPr>
              <a:t>А</a:t>
            </a:r>
            <a:r>
              <a:rPr lang="ru-RU" sz="2800" b="1" dirty="0">
                <a:solidFill>
                  <a:schemeClr val="tx2"/>
                </a:solidFill>
              </a:rPr>
              <a:t>Щ</a:t>
            </a:r>
            <a:r>
              <a:rPr lang="ru-RU" sz="2400" b="1" dirty="0">
                <a:solidFill>
                  <a:schemeClr val="tx2"/>
                </a:solidFill>
              </a:rPr>
              <a:t>-   </a:t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√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  </a:t>
            </a:r>
            <a:r>
              <a:rPr lang="ru-RU" sz="2400" b="1" dirty="0">
                <a:solidFill>
                  <a:schemeClr val="tx2"/>
                </a:solidFill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</a:rPr>
              <a:t>Р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>
                <a:solidFill>
                  <a:schemeClr val="tx2"/>
                </a:solidFill>
              </a:rPr>
              <a:t>С</a:t>
            </a:r>
            <a:r>
              <a:rPr lang="ru-RU" sz="2400" b="1" dirty="0" smtClean="0">
                <a:solidFill>
                  <a:schemeClr val="tx2"/>
                </a:solidFill>
              </a:rPr>
              <a:t>-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914400" y="2857496"/>
            <a:ext cx="76962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3000" dirty="0" smtClean="0"/>
              <a:t>Назовите </a:t>
            </a:r>
            <a:r>
              <a:rPr lang="ru-RU" sz="3000" dirty="0"/>
              <a:t>основное условие выбора нового вида орфограммы и сформулируйте орфографическое правило</a:t>
            </a:r>
            <a:r>
              <a:rPr lang="ru-RU" sz="3000" dirty="0" smtClean="0"/>
              <a:t>.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sz="3000" i="1" dirty="0" smtClean="0">
                <a:solidFill>
                  <a:schemeClr val="tx2"/>
                </a:solidFill>
              </a:rPr>
              <a:t>Проверьте себя по учебнику (текст в рамке).</a:t>
            </a:r>
            <a:br>
              <a:rPr lang="ru-RU" sz="3000" i="1" dirty="0" smtClean="0">
                <a:solidFill>
                  <a:schemeClr val="tx2"/>
                </a:solidFill>
              </a:rPr>
            </a:br>
            <a:r>
              <a:rPr lang="ru-RU" sz="3000" i="1" dirty="0" smtClean="0">
                <a:solidFill>
                  <a:schemeClr val="tx2"/>
                </a:solidFill>
              </a:rPr>
              <a:t>Какую новую информацию вы получили?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/>
          <p:cNvSpPr>
            <a:spLocks noChangeArrowheads="1"/>
          </p:cNvSpPr>
          <p:nvPr/>
        </p:nvSpPr>
        <p:spPr bwMode="auto">
          <a:xfrm>
            <a:off x="1000100" y="785794"/>
            <a:ext cx="7305700" cy="454820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Запомните!</a:t>
            </a:r>
          </a:p>
          <a:p>
            <a:pPr algn="ctr"/>
            <a:r>
              <a:rPr lang="ru-RU" sz="4800" b="1" dirty="0">
                <a:solidFill>
                  <a:schemeClr val="accent2"/>
                </a:solidFill>
              </a:rPr>
              <a:t>р</a:t>
            </a:r>
            <a:r>
              <a:rPr lang="ru-RU" sz="4800" b="1" dirty="0">
                <a:solidFill>
                  <a:srgbClr val="FF0000"/>
                </a:solidFill>
              </a:rPr>
              <a:t>о</a:t>
            </a:r>
            <a:r>
              <a:rPr lang="ru-RU" sz="5400" b="1" dirty="0">
                <a:solidFill>
                  <a:schemeClr val="accent2"/>
                </a:solidFill>
              </a:rPr>
              <a:t>ст</a:t>
            </a:r>
            <a:r>
              <a:rPr lang="ru-RU" sz="4800" b="1" dirty="0">
                <a:solidFill>
                  <a:schemeClr val="accent2"/>
                </a:solidFill>
              </a:rPr>
              <a:t>ок, р</a:t>
            </a:r>
            <a:r>
              <a:rPr lang="ru-RU" sz="4800" b="1" dirty="0">
                <a:solidFill>
                  <a:srgbClr val="FF0000"/>
                </a:solidFill>
              </a:rPr>
              <a:t>о</a:t>
            </a:r>
            <a:r>
              <a:rPr lang="ru-RU" sz="5400" b="1" dirty="0">
                <a:solidFill>
                  <a:schemeClr val="accent2"/>
                </a:solidFill>
              </a:rPr>
              <a:t>ст</a:t>
            </a:r>
            <a:r>
              <a:rPr lang="ru-RU" sz="4800" b="1" dirty="0">
                <a:solidFill>
                  <a:schemeClr val="accent2"/>
                </a:solidFill>
              </a:rPr>
              <a:t>овщик, </a:t>
            </a:r>
          </a:p>
          <a:p>
            <a:pPr algn="ctr"/>
            <a:r>
              <a:rPr lang="ru-RU" sz="4800" b="1" dirty="0">
                <a:solidFill>
                  <a:schemeClr val="accent2"/>
                </a:solidFill>
              </a:rPr>
              <a:t>Р</a:t>
            </a:r>
            <a:r>
              <a:rPr lang="ru-RU" sz="4800" b="1" dirty="0">
                <a:solidFill>
                  <a:srgbClr val="FF0000"/>
                </a:solidFill>
              </a:rPr>
              <a:t>о</a:t>
            </a:r>
            <a:r>
              <a:rPr lang="ru-RU" sz="5400" b="1" dirty="0">
                <a:solidFill>
                  <a:schemeClr val="accent2"/>
                </a:solidFill>
              </a:rPr>
              <a:t>ст</a:t>
            </a:r>
            <a:r>
              <a:rPr lang="ru-RU" sz="4800" b="1" dirty="0">
                <a:solidFill>
                  <a:schemeClr val="accent2"/>
                </a:solidFill>
              </a:rPr>
              <a:t>ов, Р</a:t>
            </a:r>
            <a:r>
              <a:rPr lang="ru-RU" sz="4800" b="1" dirty="0">
                <a:solidFill>
                  <a:srgbClr val="FF0000"/>
                </a:solidFill>
              </a:rPr>
              <a:t>о</a:t>
            </a:r>
            <a:r>
              <a:rPr lang="ru-RU" sz="5400" b="1" dirty="0">
                <a:solidFill>
                  <a:schemeClr val="accent2"/>
                </a:solidFill>
              </a:rPr>
              <a:t>ст</a:t>
            </a:r>
            <a:r>
              <a:rPr lang="ru-RU" sz="4800" b="1" dirty="0">
                <a:solidFill>
                  <a:schemeClr val="accent2"/>
                </a:solidFill>
              </a:rPr>
              <a:t>ислав, </a:t>
            </a:r>
            <a:endParaRPr lang="ru-RU" sz="48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/>
                </a:solidFill>
              </a:rPr>
              <a:t>отр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accent2"/>
                </a:solidFill>
              </a:rPr>
              <a:t>с</a:t>
            </a:r>
            <a:r>
              <a:rPr lang="ru-RU" sz="4800" b="1" dirty="0" smtClean="0">
                <a:solidFill>
                  <a:schemeClr val="accent2"/>
                </a:solidFill>
              </a:rPr>
              <a:t>ль</a:t>
            </a:r>
            <a:r>
              <a:rPr lang="ru-RU" sz="4800" dirty="0" smtClean="0"/>
              <a:t> 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186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Русский язык 5 класс</vt:lpstr>
      <vt:lpstr>     Вспоминаем  то, что знаем </vt:lpstr>
      <vt:lpstr>Определяем проблему урока.</vt:lpstr>
      <vt:lpstr>Проверь себя</vt:lpstr>
      <vt:lpstr>    Повторение изученного</vt:lpstr>
      <vt:lpstr>  Решаем проблему, открываем       новые знания. </vt:lpstr>
      <vt:lpstr>    Открываем   новые         знания.</vt:lpstr>
      <vt:lpstr>Слайд 8</vt:lpstr>
      <vt:lpstr>Слайд 9</vt:lpstr>
      <vt:lpstr>Рефлексия</vt:lpstr>
      <vt:lpstr>          Проверь себя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5 класс</dc:title>
  <dc:creator>USER</dc:creator>
  <cp:lastModifiedBy>Ворошиловская школа</cp:lastModifiedBy>
  <cp:revision>21</cp:revision>
  <dcterms:created xsi:type="dcterms:W3CDTF">2015-02-24T16:55:54Z</dcterms:created>
  <dcterms:modified xsi:type="dcterms:W3CDTF">2015-04-20T10:45:53Z</dcterms:modified>
</cp:coreProperties>
</file>