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662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305800" cy="25146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pic>
        <p:nvPicPr>
          <p:cNvPr id="2057" name="Picture 9" descr="Z:\newtek\_backgrounds_1.02\Ryan\PP Template 4\apple_rotatin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858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82042" cy="1143000"/>
          </a:xfrm>
        </p:spPr>
        <p:txBody>
          <a:bodyPr/>
          <a:lstStyle/>
          <a:p>
            <a:r>
              <a:rPr lang="ru-RU" sz="6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Тест по </a:t>
            </a:r>
            <a:r>
              <a:rPr lang="ru-RU" sz="6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физике №2 </a:t>
            </a:r>
            <a:endParaRPr lang="ru-RU" sz="60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143248"/>
            <a:ext cx="6543692" cy="2190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Тема </a:t>
            </a:r>
            <a:r>
              <a:rPr lang="ru-RU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«Количество теплоты»</a:t>
            </a:r>
            <a:endParaRPr lang="ru-RU" b="1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8 класс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1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928803"/>
            <a:ext cx="8186766" cy="19288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Количество теплоты, израсходованное при нагревании тела, рассчитывается по формуле: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214422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642909" y="2928933"/>
            <a:ext cx="8043891" cy="319722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						Б)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В)						Г)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Д)						Е)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285852" y="4143380"/>
          <a:ext cx="2320925" cy="530225"/>
        </p:xfrm>
        <a:graphic>
          <a:graphicData uri="http://schemas.openxmlformats.org/presentationml/2006/ole">
            <p:oleObj spid="_x0000_s1026" name="Формула" r:id="rId3" imgW="88884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929322" y="3857628"/>
          <a:ext cx="2220912" cy="1093788"/>
        </p:xfrm>
        <a:graphic>
          <a:graphicData uri="http://schemas.openxmlformats.org/presentationml/2006/ole">
            <p:oleObj spid="_x0000_s1027" name="Формула" r:id="rId4" imgW="85068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85852" y="3000372"/>
          <a:ext cx="2286016" cy="530225"/>
        </p:xfrm>
        <a:graphic>
          <a:graphicData uri="http://schemas.openxmlformats.org/presentationml/2006/ole">
            <p:oleObj spid="_x0000_s1028" name="Формула" r:id="rId5" imgW="825480" imgH="2030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29322" y="3000372"/>
          <a:ext cx="2214578" cy="530225"/>
        </p:xfrm>
        <a:graphic>
          <a:graphicData uri="http://schemas.openxmlformats.org/presentationml/2006/ole">
            <p:oleObj spid="_x0000_s1029" name="Формула" r:id="rId6" imgW="787320" imgH="2030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978525" y="5143500"/>
          <a:ext cx="2120900" cy="1093788"/>
        </p:xfrm>
        <a:graphic>
          <a:graphicData uri="http://schemas.openxmlformats.org/presentationml/2006/ole">
            <p:oleObj spid="_x0000_s1032" name="Формула" r:id="rId7" imgW="812520" imgH="419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577975" y="5143500"/>
          <a:ext cx="1922463" cy="1093788"/>
        </p:xfrm>
        <a:graphic>
          <a:graphicData uri="http://schemas.openxmlformats.org/presentationml/2006/ole">
            <p:oleObj spid="_x0000_s1033" name="Формула" r:id="rId8" imgW="7365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928803"/>
            <a:ext cx="8186766" cy="19288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Единицей измерения удельной теплоемкости вещества является…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214422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642909" y="2928933"/>
            <a:ext cx="8043891" cy="319722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						Б)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В)						Г)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Д)						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865312" y="3895725"/>
          <a:ext cx="1206489" cy="1027113"/>
        </p:xfrm>
        <a:graphic>
          <a:graphicData uri="http://schemas.openxmlformats.org/presentationml/2006/ole">
            <p:oleObj spid="_x0000_s2050" name="Формула" r:id="rId3" imgW="44424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43636" y="4000504"/>
          <a:ext cx="1490662" cy="1093788"/>
        </p:xfrm>
        <a:graphic>
          <a:graphicData uri="http://schemas.openxmlformats.org/presentationml/2006/ole">
            <p:oleObj spid="_x0000_s2051" name="Формула" r:id="rId4" imgW="5713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857356" y="2857496"/>
          <a:ext cx="1214446" cy="785815"/>
        </p:xfrm>
        <a:graphic>
          <a:graphicData uri="http://schemas.openxmlformats.org/presentationml/2006/ole">
            <p:oleObj spid="_x0000_s2052" name="Формула" r:id="rId5" imgW="317160" imgH="2030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143636" y="2714620"/>
          <a:ext cx="1500198" cy="1093787"/>
        </p:xfrm>
        <a:graphic>
          <a:graphicData uri="http://schemas.openxmlformats.org/presentationml/2006/ole">
            <p:oleObj spid="_x0000_s2053" name="Формула" r:id="rId6" imgW="444240" imgH="419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857356" y="5143512"/>
          <a:ext cx="1200170" cy="1027112"/>
        </p:xfrm>
        <a:graphic>
          <a:graphicData uri="http://schemas.openxmlformats.org/presentationml/2006/ole">
            <p:oleObj spid="_x0000_s2055" name="Формула" r:id="rId7" imgW="3427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1857364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Количеством теплоты называют ту часть внутренней энергии, которую….</a:t>
            </a:r>
          </a:p>
          <a:p>
            <a:pPr>
              <a:buNone/>
            </a:pPr>
            <a:endParaRPr lang="ru-RU" sz="2000" dirty="0" smtClean="0"/>
          </a:p>
          <a:p>
            <a:pPr marL="514350" indent="-514350">
              <a:buFont typeface="+mj-lt"/>
              <a:buAutoNum type="alphaLcPeriod"/>
            </a:pPr>
            <a:r>
              <a:rPr lang="ru-RU" sz="2000" dirty="0" smtClean="0"/>
              <a:t>Тело получает от другого тела  при теплопередаче</a:t>
            </a:r>
            <a:endParaRPr lang="ru-RU" sz="2000" dirty="0" smtClean="0"/>
          </a:p>
          <a:p>
            <a:pPr marL="514350" indent="-514350">
              <a:buFont typeface="+mj-lt"/>
              <a:buAutoNum type="alphaLcPeriod"/>
            </a:pPr>
            <a:r>
              <a:rPr lang="ru-RU" sz="2000" dirty="0" smtClean="0"/>
              <a:t>Имеет тело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2000" dirty="0" smtClean="0"/>
              <a:t>Тело получает или теряет </a:t>
            </a:r>
            <a:r>
              <a:rPr lang="ru-RU" sz="2000" smtClean="0"/>
              <a:t>при теплопередаче или </a:t>
            </a:r>
            <a:r>
              <a:rPr lang="ru-RU" sz="2000" smtClean="0"/>
              <a:t> </a:t>
            </a:r>
            <a:r>
              <a:rPr lang="ru-RU" sz="2000" dirty="0" smtClean="0"/>
              <a:t>при совершении над ним работы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214422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572000" y="1857364"/>
            <a:ext cx="4286280" cy="395128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Что называют удельной теплоемкостью?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 marL="514350" indent="-514350">
              <a:buFont typeface="+mj-lt"/>
              <a:buAutoNum type="alphaLcPeriod"/>
            </a:pPr>
            <a:r>
              <a:rPr lang="ru-RU" sz="2000" dirty="0" smtClean="0"/>
              <a:t>Количество теплоты, необходимое для нагревания вещества массой 1 кг на 1</a:t>
            </a:r>
            <a:r>
              <a:rPr lang="ru-RU" sz="2000" dirty="0" smtClean="0">
                <a:sym typeface="Symbol"/>
              </a:rPr>
              <a:t></a:t>
            </a:r>
            <a:r>
              <a:rPr lang="ru-RU" sz="2000" dirty="0" smtClean="0"/>
              <a:t>С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2000" dirty="0" smtClean="0"/>
              <a:t>Количество внутренней энергии, которое отдает или получает тело при теплопередаче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2000" dirty="0" smtClean="0"/>
              <a:t>Количество теплоты, которое необходимо для нагревания вещества </a:t>
            </a:r>
            <a:r>
              <a:rPr lang="ru-RU" sz="2000" dirty="0" smtClean="0"/>
              <a:t>на 1</a:t>
            </a:r>
            <a:r>
              <a:rPr lang="ru-RU" sz="2000" dirty="0" smtClean="0">
                <a:sym typeface="Symbol"/>
              </a:rPr>
              <a:t></a:t>
            </a:r>
            <a:r>
              <a:rPr lang="ru-RU" sz="2000" dirty="0" smtClean="0"/>
              <a:t>С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857364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каких единицах измеряется внутренняя энергия тела?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Дж; кДж</a:t>
            </a:r>
            <a:endParaRPr lang="ru-RU" dirty="0" smtClean="0"/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Дж/с; кДж/с</a:t>
            </a:r>
            <a:endParaRPr lang="ru-RU" dirty="0" smtClean="0"/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Дж/(</a:t>
            </a:r>
            <a:r>
              <a:rPr lang="ru-RU" dirty="0" err="1" smtClean="0"/>
              <a:t>кг</a:t>
            </a:r>
            <a:r>
              <a:rPr lang="ru-RU" dirty="0" err="1" smtClean="0">
                <a:sym typeface="Symbol"/>
              </a:rPr>
              <a:t>С</a:t>
            </a:r>
            <a:r>
              <a:rPr lang="ru-RU" dirty="0" smtClean="0"/>
              <a:t>); кДж</a:t>
            </a:r>
            <a:r>
              <a:rPr lang="ru-RU" dirty="0" smtClean="0"/>
              <a:t>/(</a:t>
            </a:r>
            <a:r>
              <a:rPr lang="ru-RU" dirty="0" err="1" smtClean="0"/>
              <a:t>кг</a:t>
            </a:r>
            <a:r>
              <a:rPr lang="ru-RU" dirty="0" err="1" smtClean="0">
                <a:sym typeface="Symbol"/>
              </a:rPr>
              <a:t>С</a:t>
            </a:r>
            <a:r>
              <a:rPr lang="ru-RU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Вт; кВт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214422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286248" y="1857364"/>
            <a:ext cx="4643470" cy="3951288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Количество теплоты, израсходованное на нагревание тела, зависит от …</a:t>
            </a:r>
            <a:endParaRPr lang="ru-RU" sz="2200" dirty="0" smtClean="0"/>
          </a:p>
          <a:p>
            <a:pPr>
              <a:buNone/>
            </a:pPr>
            <a:endParaRPr lang="ru-RU" sz="2200" dirty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Массы, объема, </a:t>
            </a:r>
            <a:r>
              <a:rPr lang="ru-RU" sz="2200" dirty="0" smtClean="0"/>
              <a:t>рода вещества</a:t>
            </a:r>
            <a:endParaRPr lang="ru-RU" sz="2200" dirty="0" smtClean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Изменения его температуры, плотности, рода вещества</a:t>
            </a:r>
            <a:endParaRPr lang="ru-RU" sz="2200" dirty="0" smtClean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Рода вещества, его массы и изменения температуры</a:t>
            </a:r>
            <a:endParaRPr lang="ru-RU" sz="2200" dirty="0" smtClean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Массы тела, его плотности и изменения температуры</a:t>
            </a:r>
            <a:endParaRPr lang="ru-RU" sz="2200" dirty="0" smtClean="0"/>
          </a:p>
          <a:p>
            <a:pPr marL="514350" indent="-514350"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857364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Как надо понимать, что удельная теплоемкость цинка </a:t>
            </a:r>
            <a:r>
              <a:rPr lang="ru-RU" sz="2200" dirty="0" smtClean="0"/>
              <a:t>380 Дж/(</a:t>
            </a:r>
            <a:r>
              <a:rPr lang="ru-RU" sz="2200" dirty="0" err="1" smtClean="0"/>
              <a:t>кг</a:t>
            </a:r>
            <a:r>
              <a:rPr lang="ru-RU" sz="2200" dirty="0" err="1" smtClean="0">
                <a:sym typeface="Symbol"/>
              </a:rPr>
              <a:t>С</a:t>
            </a:r>
            <a:r>
              <a:rPr lang="ru-RU" sz="2200" dirty="0" smtClean="0"/>
              <a:t>)?</a:t>
            </a:r>
            <a:endParaRPr lang="ru-RU" sz="2200" dirty="0" smtClean="0"/>
          </a:p>
          <a:p>
            <a:pPr>
              <a:buNone/>
            </a:pPr>
            <a:endParaRPr lang="ru-RU" sz="2200" dirty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Цинк массой 380кг на 1</a:t>
            </a:r>
            <a:r>
              <a:rPr lang="ru-RU" sz="2200" dirty="0" smtClean="0">
                <a:sym typeface="Symbol"/>
              </a:rPr>
              <a:t></a:t>
            </a:r>
            <a:r>
              <a:rPr lang="ru-RU" sz="2200" dirty="0" smtClean="0">
                <a:sym typeface="Symbol"/>
              </a:rPr>
              <a:t>С требуется 1Дж</a:t>
            </a:r>
            <a:endParaRPr lang="ru-RU" sz="2200" dirty="0" smtClean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Цинк массой 1 кг на 380</a:t>
            </a:r>
            <a:r>
              <a:rPr lang="ru-RU" sz="2200" dirty="0" smtClean="0">
                <a:sym typeface="Symbol"/>
              </a:rPr>
              <a:t>С требуется 1Дж</a:t>
            </a:r>
            <a:endParaRPr lang="ru-RU" sz="2200" dirty="0" smtClean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Цинка </a:t>
            </a:r>
            <a:r>
              <a:rPr lang="ru-RU" sz="2200" dirty="0" smtClean="0"/>
              <a:t>массой 1 кг на 1</a:t>
            </a:r>
            <a:r>
              <a:rPr lang="ru-RU" sz="2200" dirty="0" smtClean="0">
                <a:sym typeface="Symbol"/>
              </a:rPr>
              <a:t>С </a:t>
            </a:r>
            <a:r>
              <a:rPr lang="ru-RU" sz="2200" dirty="0" smtClean="0">
                <a:sym typeface="Symbol"/>
              </a:rPr>
              <a:t>требуется 380 Дж</a:t>
            </a:r>
            <a:endParaRPr lang="ru-RU" sz="2200" dirty="0" smtClean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Цинка массой 1кг </a:t>
            </a:r>
            <a:r>
              <a:rPr lang="ru-RU" sz="2200" dirty="0" smtClean="0"/>
              <a:t>на 380</a:t>
            </a:r>
            <a:r>
              <a:rPr lang="ru-RU" sz="2200" dirty="0" smtClean="0">
                <a:sym typeface="Symbol"/>
              </a:rPr>
              <a:t>С требуется </a:t>
            </a:r>
            <a:r>
              <a:rPr lang="ru-RU" sz="2200" dirty="0" smtClean="0">
                <a:sym typeface="Symbol"/>
              </a:rPr>
              <a:t>380Дж</a:t>
            </a:r>
            <a:endParaRPr lang="ru-RU" sz="2200" dirty="0" smtClean="0"/>
          </a:p>
          <a:p>
            <a:pPr marL="514350" indent="-514350">
              <a:buNone/>
            </a:pPr>
            <a:endParaRPr lang="ru-RU" sz="2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214422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572000" y="1857364"/>
            <a:ext cx="4041775" cy="3951288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Как называется количество теплоты, которое необходимо для нагревания вещества массой 1кг на 1</a:t>
            </a:r>
            <a:r>
              <a:rPr lang="ru-RU" sz="2200" dirty="0" smtClean="0">
                <a:sym typeface="Symbol"/>
              </a:rPr>
              <a:t>С </a:t>
            </a:r>
            <a:r>
              <a:rPr lang="ru-RU" sz="2200" dirty="0" smtClean="0">
                <a:sym typeface="Symbol"/>
              </a:rPr>
              <a:t>?</a:t>
            </a:r>
            <a:endParaRPr lang="ru-RU" sz="2200" dirty="0" smtClean="0"/>
          </a:p>
          <a:p>
            <a:pPr>
              <a:buNone/>
            </a:pPr>
            <a:endParaRPr lang="ru-RU" sz="2200" dirty="0"/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Удельной теплоемкостью этого вещества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Теплопередачей</a:t>
            </a:r>
          </a:p>
          <a:p>
            <a:pPr marL="514350" indent="-514350">
              <a:buFont typeface="+mj-lt"/>
              <a:buAutoNum type="alphaLcPeriod"/>
            </a:pPr>
            <a:r>
              <a:rPr lang="ru-RU" sz="2200" dirty="0" smtClean="0"/>
              <a:t>Изменением внутренней энергии тела</a:t>
            </a:r>
          </a:p>
          <a:p>
            <a:pPr marL="514350" indent="-514350">
              <a:buFont typeface="+mj-lt"/>
              <a:buAutoNum type="alphaLcPeriod"/>
            </a:pPr>
            <a:endParaRPr lang="ru-RU" sz="2200" dirty="0" smtClean="0"/>
          </a:p>
          <a:p>
            <a:pPr marL="514350" indent="-514350"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3571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428736"/>
            <a:ext cx="8572560" cy="35004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Свинцовый, латунный, железный и оловянный цилиндры равного диаметра и одинаковые по массе нагревают в горячей воде до одинаковой температуры и затем ставят на плитку парафина. Когда цилиндры остыли, часть парафина под ними расплавилась. Определите по рисунку, каким номеров обозначен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Железный цилиндр</a:t>
            </a:r>
            <a:r>
              <a:rPr lang="ru-RU" dirty="0" smtClean="0"/>
              <a:t>		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Свинцовый цилиндр</a:t>
            </a:r>
            <a:endParaRPr lang="ru-RU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1214422"/>
            <a:ext cx="4041775" cy="2857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 вариант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857356" y="2857496"/>
            <a:ext cx="4540250" cy="3249614"/>
            <a:chOff x="2160" y="273"/>
            <a:chExt cx="7150" cy="466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2160" y="3178"/>
              <a:ext cx="7150" cy="17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2979" y="273"/>
              <a:ext cx="472" cy="3054"/>
              <a:chOff x="2979" y="273"/>
              <a:chExt cx="323" cy="3054"/>
            </a:xfrm>
          </p:grpSpPr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2979" y="447"/>
                <a:ext cx="323" cy="2880"/>
                <a:chOff x="2979" y="447"/>
                <a:chExt cx="323" cy="2880"/>
              </a:xfrm>
            </p:grpSpPr>
            <p:sp>
              <p:nvSpPr>
                <p:cNvPr id="3078" name="Rectangle 6"/>
                <p:cNvSpPr>
                  <a:spLocks noChangeArrowheads="1"/>
                </p:cNvSpPr>
                <p:nvPr/>
              </p:nvSpPr>
              <p:spPr bwMode="auto">
                <a:xfrm>
                  <a:off x="2979" y="2234"/>
                  <a:ext cx="323" cy="10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3079" name="AutoShape 7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28" y="447"/>
                  <a:ext cx="0" cy="178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080" name="Oval 8"/>
              <p:cNvSpPr>
                <a:spLocks noChangeArrowheads="1"/>
              </p:cNvSpPr>
              <p:nvPr/>
            </p:nvSpPr>
            <p:spPr bwMode="auto">
              <a:xfrm>
                <a:off x="2979" y="273"/>
                <a:ext cx="298" cy="17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4299" y="1118"/>
              <a:ext cx="472" cy="3054"/>
              <a:chOff x="2979" y="273"/>
              <a:chExt cx="323" cy="3054"/>
            </a:xfrm>
          </p:grpSpPr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2979" y="447"/>
                <a:ext cx="323" cy="2880"/>
                <a:chOff x="2979" y="447"/>
                <a:chExt cx="323" cy="2880"/>
              </a:xfrm>
            </p:grpSpPr>
            <p:sp>
              <p:nvSpPr>
                <p:cNvPr id="3083" name="Rectangle 11"/>
                <p:cNvSpPr>
                  <a:spLocks noChangeArrowheads="1"/>
                </p:cNvSpPr>
                <p:nvPr/>
              </p:nvSpPr>
              <p:spPr bwMode="auto">
                <a:xfrm>
                  <a:off x="2979" y="2234"/>
                  <a:ext cx="323" cy="10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3084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28" y="447"/>
                  <a:ext cx="0" cy="178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979" y="273"/>
                <a:ext cx="298" cy="17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7440" y="687"/>
              <a:ext cx="472" cy="3054"/>
              <a:chOff x="2979" y="273"/>
              <a:chExt cx="323" cy="3054"/>
            </a:xfrm>
          </p:grpSpPr>
          <p:grpSp>
            <p:nvGrpSpPr>
              <p:cNvPr id="3087" name="Group 15"/>
              <p:cNvGrpSpPr>
                <a:grpSpLocks/>
              </p:cNvGrpSpPr>
              <p:nvPr/>
            </p:nvGrpSpPr>
            <p:grpSpPr bwMode="auto">
              <a:xfrm>
                <a:off x="2979" y="447"/>
                <a:ext cx="323" cy="2880"/>
                <a:chOff x="2979" y="447"/>
                <a:chExt cx="323" cy="2880"/>
              </a:xfrm>
            </p:grpSpPr>
            <p:sp>
              <p:nvSpPr>
                <p:cNvPr id="3088" name="Rectangle 16"/>
                <p:cNvSpPr>
                  <a:spLocks noChangeArrowheads="1"/>
                </p:cNvSpPr>
                <p:nvPr/>
              </p:nvSpPr>
              <p:spPr bwMode="auto">
                <a:xfrm>
                  <a:off x="2979" y="2234"/>
                  <a:ext cx="323" cy="10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4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3089" name="AutoShape 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28" y="447"/>
                  <a:ext cx="0" cy="178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2979" y="273"/>
                <a:ext cx="298" cy="17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5838" y="447"/>
              <a:ext cx="472" cy="3054"/>
              <a:chOff x="2979" y="273"/>
              <a:chExt cx="323" cy="3054"/>
            </a:xfrm>
          </p:grpSpPr>
          <p:grpSp>
            <p:nvGrpSpPr>
              <p:cNvPr id="3092" name="Group 20"/>
              <p:cNvGrpSpPr>
                <a:grpSpLocks/>
              </p:cNvGrpSpPr>
              <p:nvPr/>
            </p:nvGrpSpPr>
            <p:grpSpPr bwMode="auto">
              <a:xfrm>
                <a:off x="2979" y="447"/>
                <a:ext cx="323" cy="2880"/>
                <a:chOff x="2979" y="447"/>
                <a:chExt cx="323" cy="2880"/>
              </a:xfrm>
            </p:grpSpPr>
            <p:sp>
              <p:nvSpPr>
                <p:cNvPr id="3093" name="Rectangle 21"/>
                <p:cNvSpPr>
                  <a:spLocks noChangeArrowheads="1"/>
                </p:cNvSpPr>
                <p:nvPr/>
              </p:nvSpPr>
              <p:spPr bwMode="auto">
                <a:xfrm>
                  <a:off x="2979" y="2234"/>
                  <a:ext cx="323" cy="10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3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3094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128" y="447"/>
                  <a:ext cx="0" cy="178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095" name="Oval 23"/>
              <p:cNvSpPr>
                <a:spLocks noChangeArrowheads="1"/>
              </p:cNvSpPr>
              <p:nvPr/>
            </p:nvSpPr>
            <p:spPr bwMode="auto">
              <a:xfrm>
                <a:off x="2979" y="273"/>
                <a:ext cx="298" cy="17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type="subTitle" idx="1"/>
          </p:nvPr>
        </p:nvSpPr>
        <p:spPr>
          <a:xfrm>
            <a:off x="381000" y="3071810"/>
            <a:ext cx="8305800" cy="22621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Сдайте бланки работ учителю!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Mead Bold"/>
        <a:ea typeface=""/>
        <a:cs typeface=""/>
      </a:majorFont>
      <a:minorFont>
        <a:latin typeface="Mead Bol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139</TotalTime>
  <Words>360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school</vt:lpstr>
      <vt:lpstr>Microsoft Equation 3.0</vt:lpstr>
      <vt:lpstr>Тест по физике №2 </vt:lpstr>
      <vt:lpstr>Вопрос № 1</vt:lpstr>
      <vt:lpstr>Вопрос № 2</vt:lpstr>
      <vt:lpstr>Вопрос № 3</vt:lpstr>
      <vt:lpstr>Вопрос № 4</vt:lpstr>
      <vt:lpstr>Вопрос № 5</vt:lpstr>
      <vt:lpstr>Вопрос № 6</vt:lpstr>
      <vt:lpstr>Спасибо за внимание!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Татьянка</dc:creator>
  <cp:lastModifiedBy>Татьянка</cp:lastModifiedBy>
  <cp:revision>14</cp:revision>
  <dcterms:created xsi:type="dcterms:W3CDTF">2013-09-18T01:44:00Z</dcterms:created>
  <dcterms:modified xsi:type="dcterms:W3CDTF">2013-10-01T19:47:42Z</dcterms:modified>
</cp:coreProperties>
</file>