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65" r:id="rId11"/>
    <p:sldId id="267" r:id="rId12"/>
    <p:sldId id="268" r:id="rId13"/>
    <p:sldId id="269" r:id="rId14"/>
    <p:sldId id="266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690728-1C80-4218-A386-748944F18E08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99660F2E-B849-47B3-9AE4-6FCB87418B6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0728-1C80-4218-A386-748944F18E08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0F2E-B849-47B3-9AE4-6FCB87418B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0728-1C80-4218-A386-748944F18E08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0F2E-B849-47B3-9AE4-6FCB87418B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0728-1C80-4218-A386-748944F18E08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0F2E-B849-47B3-9AE4-6FCB87418B63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690728-1C80-4218-A386-748944F18E08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0F2E-B849-47B3-9AE4-6FCB87418B6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0728-1C80-4218-A386-748944F18E08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0F2E-B849-47B3-9AE4-6FCB87418B6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0728-1C80-4218-A386-748944F18E08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0F2E-B849-47B3-9AE4-6FCB87418B6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690728-1C80-4218-A386-748944F18E08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0F2E-B849-47B3-9AE4-6FCB87418B6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0728-1C80-4218-A386-748944F18E08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0F2E-B849-47B3-9AE4-6FCB87418B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690728-1C80-4218-A386-748944F18E08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0F2E-B849-47B3-9AE4-6FCB87418B6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690728-1C80-4218-A386-748944F18E08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0F2E-B849-47B3-9AE4-6FCB87418B6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7C690728-1C80-4218-A386-748944F18E08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99660F2E-B849-47B3-9AE4-6FCB87418B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43323" y="4509120"/>
            <a:ext cx="5120640" cy="793502"/>
          </a:xfrm>
        </p:spPr>
        <p:txBody>
          <a:bodyPr/>
          <a:lstStyle/>
          <a:p>
            <a:r>
              <a:rPr lang="ru-RU" b="1" dirty="0" smtClean="0"/>
              <a:t>   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ПРАКТИЧЕСКОЕ ЗАНЯТИЕ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Художественно- изобразительные средства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718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52127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Как называется приём, использованный в данном отрывке? </a:t>
            </a:r>
            <a:endParaRPr lang="ru-RU" sz="3100" b="1" i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17723" y="3494800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МЕТАФОРА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03135" y="508518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СРАВНЕНИЯ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704141" y="3425588"/>
            <a:ext cx="3633412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ОЛИЦЕТВОРЕНИЯ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265719" y="4811737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АНТИТЕЗА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475656" y="1412776"/>
            <a:ext cx="6480719" cy="18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«Уж вы, ветры мои, </a:t>
            </a:r>
            <a:r>
              <a:rPr lang="ru-RU" sz="2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ветерочки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,</a:t>
            </a:r>
          </a:p>
          <a:p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Ваши тонки голосочки!</a:t>
            </a:r>
          </a:p>
          <a:p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Вы не дуйте, ветры, на лесочки.</a:t>
            </a:r>
          </a:p>
          <a:p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Не шатайте, ветры,  в бору сосну!»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950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52127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Как называется приём, использованный в данном отрывке? </a:t>
            </a:r>
            <a:endParaRPr lang="ru-RU" sz="3100" b="1" i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17723" y="3494800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МЕТАФОРА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03135" y="508518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ИНВЕРСИЯ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704141" y="3425588"/>
            <a:ext cx="3633412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ОЛИЦЕТВОРЕНИЯ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265719" y="4811737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ЭПИТЕТ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475656" y="1412776"/>
            <a:ext cx="6480719" cy="13681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«Целый день осыпаются с клёнов силуэты багряных сердец…»</a:t>
            </a:r>
            <a:endParaRPr lang="ru-RU" sz="32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532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891479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Какой приём использован в данной строчке? </a:t>
            </a:r>
            <a:endParaRPr lang="ru-RU" sz="3100" b="1" i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03135" y="3140968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МЕТАФОРА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03135" y="508518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СИНЕКДОХА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715966" y="2885528"/>
            <a:ext cx="3633412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ОЛИЦЕТВОРЕНИЯ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265719" y="4811737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МЕТОНИМИЯ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259632" y="1268760"/>
            <a:ext cx="6480719" cy="108012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«Его перо любовью дышит»</a:t>
            </a:r>
            <a:endParaRPr lang="ru-RU" sz="4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407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891479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Какой приём использован в данной строчке? </a:t>
            </a:r>
            <a:endParaRPr lang="ru-RU" sz="3100" b="1" i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03135" y="3140968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МЕТАФОРА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03135" y="508518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СРАВНЕНИЕ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715966" y="2885528"/>
            <a:ext cx="3633412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ОКСЮМОРОН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265719" y="4811737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МЕТОНИМИЯ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467544" y="1268760"/>
            <a:ext cx="8424936" cy="108012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«Есть тоска весёлая в </a:t>
            </a:r>
            <a:r>
              <a:rPr lang="ru-RU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алостях</a:t>
            </a: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зари»</a:t>
            </a:r>
            <a:endParaRPr lang="ru-RU" sz="4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47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714375" y="1085211"/>
            <a:ext cx="76438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Но более всего любовь к родному краю меня томила, мучила и жгла!</a:t>
            </a:r>
          </a:p>
        </p:txBody>
      </p:sp>
      <p:sp>
        <p:nvSpPr>
          <p:cNvPr id="19" name="Заголовок 2"/>
          <p:cNvSpPr txBox="1">
            <a:spLocks/>
          </p:cNvSpPr>
          <p:nvPr/>
        </p:nvSpPr>
        <p:spPr>
          <a:xfrm>
            <a:off x="179512" y="116632"/>
            <a:ext cx="8784976" cy="11521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b="1" i="1" dirty="0" smtClean="0"/>
              <a:t>Как называется приём, использованный в данном отрывке? </a:t>
            </a:r>
            <a:endParaRPr lang="ru-RU" sz="3100" b="1" i="1" dirty="0"/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443598" y="2852936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МЕТАФОРА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4536281" y="2636912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СРАВНЕНИЕ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5076056" y="4646535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ОЛИЦЕТВОРЕНИЕ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714375" y="4653136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ГРАДАЦИЯ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32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179512" y="116632"/>
            <a:ext cx="8784976" cy="11521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b="1" i="1" dirty="0" smtClean="0"/>
              <a:t>Как называется приём, использованный в данном отрывке? </a:t>
            </a:r>
            <a:endParaRPr lang="ru-RU" sz="3100" b="1" i="1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539552" y="1268759"/>
            <a:ext cx="8208912" cy="151216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>
              <a:defRPr/>
            </a:pPr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«</a:t>
            </a:r>
            <a:r>
              <a:rPr lang="ru-RU" sz="32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Свищет ветер, серебряный ветер, </a:t>
            </a:r>
          </a:p>
          <a:p>
            <a:pPr algn="ctr">
              <a:defRPr/>
            </a:pPr>
            <a:r>
              <a:rPr lang="ru-RU" sz="32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         В шелковом шелесте снежного </a:t>
            </a:r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шума»</a:t>
            </a:r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.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endParaRPr lang="ru-RU" sz="32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43598" y="3035132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ОЛИЦЕТВОРЕНИЕ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22011" y="4869160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АССОНАНС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788024" y="3108146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АЛЛИТЕРАЦИЯ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932040" y="4846640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МЕТАФОРА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98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179512" y="116632"/>
            <a:ext cx="8784976" cy="115212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b="1" i="1" dirty="0" smtClean="0"/>
              <a:t>Какое художественно- изобразительное средство использовано  в данном отрывке? </a:t>
            </a:r>
            <a:endParaRPr lang="ru-RU" sz="31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700808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« И 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 ту же минуту по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улицам курьеры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курьеры,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курьеры… Можете 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представить себе,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тридцать 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пять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тысяч 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одних курьеров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!»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899592" y="346165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АНТИТЕЗА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115616" y="4930146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ГИПЕРБОЛА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932040" y="3212976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ИНВЕРСИЯ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932040" y="4797152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МЕТАФОРА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34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179512" y="116632"/>
            <a:ext cx="8784976" cy="115212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z="2800" b="1" i="1" dirty="0" smtClean="0"/>
              <a:t>Какое художественно- изобразительное средство использовано  в данных строчках Н.А. Заболоцкого? </a:t>
            </a:r>
            <a:endParaRPr lang="ru-RU" sz="28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63114" y="1124744"/>
            <a:ext cx="60486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« ..Красавица дева, дикарка –</a:t>
            </a:r>
          </a:p>
          <a:p>
            <a:pPr>
              <a:defRPr/>
            </a:pP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Высокая лебедь плывёт.</a:t>
            </a:r>
          </a:p>
          <a:p>
            <a:pPr>
              <a:defRPr/>
            </a:pP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Плывёт белоснежное диво,</a:t>
            </a:r>
          </a:p>
          <a:p>
            <a:pPr>
              <a:defRPr/>
            </a:pP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Животное, полное грёз…»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606755" y="3486019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СРАВНЕНИЯ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115616" y="4930146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ПЕРИФРАЗЫ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932040" y="3212976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МЕТОНИМИЯ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932040" y="4797152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МЕТАФОРА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86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179512" y="116632"/>
            <a:ext cx="8964488" cy="1152127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z="2800" b="1" i="1" dirty="0" smtClean="0"/>
              <a:t>Какое художественно- изобразительное средство использовано  в строчках  стихотворения А. Пушкина «Няне»? </a:t>
            </a:r>
            <a:endParaRPr lang="ru-RU" sz="28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12" y="1268759"/>
            <a:ext cx="60486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«  Подруга дней моих суровых,</a:t>
            </a:r>
          </a:p>
          <a:p>
            <a:pPr>
              <a:defRPr/>
            </a:pP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Голубка дряхлая моя!</a:t>
            </a:r>
          </a:p>
          <a:p>
            <a:pPr>
              <a:defRPr/>
            </a:pP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Одна в глуши лесов сосновых</a:t>
            </a:r>
          </a:p>
          <a:p>
            <a:pPr>
              <a:defRPr/>
            </a:pP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Давно, давно ты ждёшь меня.»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606755" y="3486019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СРАВНЕНИЯ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115616" y="4930146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ПЕРИФРАЗА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932040" y="3212976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МЕТОНИМИЯ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932040" y="4797152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МЕТАФОРА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00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179512" y="116632"/>
            <a:ext cx="8964488" cy="1152127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z="2800" b="1" i="1" dirty="0" smtClean="0"/>
              <a:t>Какое художественно- изобразительное средство использовано  в строчках   из стихотворения А. Пушкина «Зимний  вечер»? </a:t>
            </a:r>
            <a:endParaRPr lang="ru-RU" sz="28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12" y="1268759"/>
            <a:ext cx="60486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«  Буря мглою небо кроет,</a:t>
            </a:r>
          </a:p>
          <a:p>
            <a:pPr>
              <a:defRPr/>
            </a:pP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Вихри снежные крутя;</a:t>
            </a:r>
          </a:p>
          <a:p>
            <a:pPr>
              <a:defRPr/>
            </a:pP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То, как зверь, она завоет,</a:t>
            </a:r>
          </a:p>
          <a:p>
            <a:pPr>
              <a:defRPr/>
            </a:pP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То заплачет, как дитя…»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606755" y="3486019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СРАВНЕНИЯ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115616" y="4930146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ГИПЕРБОЛА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889006" y="3290665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МЕТОНИМИЯ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932040" y="4797152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МЕТАФОРА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9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441"/>
            <a:ext cx="8784976" cy="1714873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 </a:t>
            </a:r>
            <a:r>
              <a:rPr lang="ru-RU" b="1" i="1" dirty="0" smtClean="0"/>
              <a:t>К</a:t>
            </a:r>
            <a:r>
              <a:rPr lang="ru-RU" sz="3100" b="1" i="1" dirty="0" smtClean="0"/>
              <a:t>акие средства художественной изобразительности использованы в строках А.С. Пушкина?</a:t>
            </a:r>
            <a:endParaRPr lang="ru-RU" sz="3100" b="1" i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3429000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СРАВНЕНИЯ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03135" y="508518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ОЛИЦЕТВОРЕНИЯ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860032" y="3436633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ПОВТОРЫ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220072" y="508518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ГИПЕРБОЛА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539552" y="1628800"/>
            <a:ext cx="8591550" cy="129894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dirty="0" smtClean="0"/>
              <a:t> 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 Люблю тебя, Петра творенье,</a:t>
            </a:r>
          </a:p>
          <a:p>
            <a:r>
              <a:rPr lang="ru-RU" sz="3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Люблю твой строгий, стройный вид…»</a:t>
            </a:r>
            <a:endParaRPr lang="ru-RU" sz="31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35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179512" y="116632"/>
            <a:ext cx="8964488" cy="115212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z="2800" b="1" i="1" dirty="0" smtClean="0"/>
              <a:t>Какое художественно- изобразительное средство использовано  в строчках   из стихотворения С. Есенина ? </a:t>
            </a:r>
            <a:endParaRPr lang="ru-RU" sz="28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12" y="1268759"/>
            <a:ext cx="60486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«  Топи да болота,</a:t>
            </a:r>
          </a:p>
          <a:p>
            <a:pPr>
              <a:defRPr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Синий плат небес. </a:t>
            </a:r>
          </a:p>
          <a:p>
            <a:pPr>
              <a:defRPr/>
            </a:pP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Хвойной позолотой</a:t>
            </a:r>
          </a:p>
          <a:p>
            <a:pPr>
              <a:defRPr/>
            </a:pP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r>
              <a:rPr lang="ru-RU" sz="2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Взвенивает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лес.»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606755" y="3486019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СРАВНЕНИЯ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115616" y="4930146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ЭПИТЕТЫ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889006" y="3290665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МЕТОНИМИЯ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932040" y="4797152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МЕТАФОРА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67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441"/>
            <a:ext cx="8856984" cy="15233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 </a:t>
            </a:r>
            <a:r>
              <a:rPr lang="ru-RU" b="1" i="1" dirty="0" smtClean="0"/>
              <a:t>К</a:t>
            </a:r>
            <a:r>
              <a:rPr lang="ru-RU" sz="3100" b="1" i="1" dirty="0" smtClean="0"/>
              <a:t>акое средство художественной изобразительности использовано Пушкиным  </a:t>
            </a:r>
            <a:r>
              <a:rPr lang="ru-RU" sz="3100" b="1" i="1" dirty="0"/>
              <a:t>в </a:t>
            </a:r>
            <a:r>
              <a:rPr lang="ru-RU" sz="3100" b="1" i="1" dirty="0" smtClean="0"/>
              <a:t>отрывке из «Песни о вещем Олеге» ?</a:t>
            </a:r>
            <a:endParaRPr lang="ru-RU" sz="3100" b="1" i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3429000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МЕТАФОРА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03135" y="508518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АНАФОРА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860032" y="3436633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ОЛИЦЕТВОРЕНИЕ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220072" y="508518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АЛЛЕГОРИЯ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475656" y="1544091"/>
            <a:ext cx="7104282" cy="17281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dirty="0" smtClean="0"/>
              <a:t> 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 Твой конь не боится опасных трудов;</a:t>
            </a:r>
          </a:p>
          <a:p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Он, чуя господскую волю,</a:t>
            </a:r>
          </a:p>
          <a:p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То смирный стоит под стрелами врагов,</a:t>
            </a:r>
          </a:p>
          <a:p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То мчится по бранному полю…»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0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441"/>
            <a:ext cx="8856984" cy="1235319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 </a:t>
            </a:r>
            <a:r>
              <a:rPr lang="ru-RU" b="1" i="1" dirty="0" smtClean="0"/>
              <a:t>К</a:t>
            </a:r>
            <a:r>
              <a:rPr lang="ru-RU" sz="3100" b="1" i="1" dirty="0" smtClean="0"/>
              <a:t>акое средство выразительности  использовано в следующем произведении?</a:t>
            </a:r>
            <a:endParaRPr lang="ru-RU" sz="3100" b="1" i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3429000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МЕТАФОРА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03135" y="508518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ГИПЕРБОЛА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860032" y="3436633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ОЛИЦЕТВОРЕНИЕ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220072" y="508518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АЛЛЕГОРИЯ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539552" y="1412776"/>
            <a:ext cx="8280919" cy="17281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dirty="0" smtClean="0"/>
              <a:t> 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 Сидит милый на крыльце с выраженьем на лице</a:t>
            </a:r>
          </a:p>
          <a:p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А у милого лицо занимает всё крыльцо»</a:t>
            </a:r>
          </a:p>
          <a:p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1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441"/>
            <a:ext cx="8784976" cy="1235319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 </a:t>
            </a:r>
            <a:r>
              <a:rPr lang="ru-RU" b="1" i="1" dirty="0" smtClean="0"/>
              <a:t>К</a:t>
            </a:r>
            <a:r>
              <a:rPr lang="ru-RU" sz="3100" b="1" i="1" dirty="0" smtClean="0"/>
              <a:t>акие тропы использует </a:t>
            </a:r>
            <a:r>
              <a:rPr lang="ru-RU" sz="3100" b="1" i="1" dirty="0" err="1" smtClean="0"/>
              <a:t>У.Шекспир</a:t>
            </a:r>
            <a:r>
              <a:rPr lang="ru-RU" sz="3100" b="1" i="1" dirty="0" smtClean="0"/>
              <a:t> в первой строке?</a:t>
            </a:r>
            <a:endParaRPr lang="ru-RU" sz="3100" b="1" i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3429000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СРАВНЕНИЯ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03135" y="508518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МЕТАФОРА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860032" y="3436633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ПОВТОРЫ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259632" y="1052736"/>
            <a:ext cx="6672234" cy="216024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 Подобно треснувшим колоколам,</a:t>
            </a:r>
          </a:p>
          <a:p>
            <a:r>
              <a:rPr lang="ru-RU" sz="3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Как этот облик юности цветущей</a:t>
            </a:r>
          </a:p>
          <a:p>
            <a:r>
              <a:rPr lang="ru-RU" sz="3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Растерзан бредом…»</a:t>
            </a:r>
            <a:endParaRPr lang="ru-RU" sz="3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220072" y="508518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ГИПЕРБОЛА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32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441"/>
            <a:ext cx="8784976" cy="1235319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 </a:t>
            </a:r>
            <a:r>
              <a:rPr lang="ru-RU" b="1" i="1" dirty="0" smtClean="0"/>
              <a:t>Сколько сравнений в отрывке из поэмы А.С. Пушкина</a:t>
            </a:r>
            <a:r>
              <a:rPr lang="ru-RU" sz="3100" b="1" i="1" dirty="0" smtClean="0"/>
              <a:t>?</a:t>
            </a:r>
            <a:endParaRPr lang="ru-RU" sz="3100" b="1" i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3429000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ТРИ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03135" y="508518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ЧЕТЫРЕ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860032" y="3436633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ДВА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883955" y="1268760"/>
            <a:ext cx="5640373" cy="18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3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Вокруг высокого чела,</a:t>
            </a:r>
          </a:p>
          <a:p>
            <a:r>
              <a:rPr lang="ru-RU" sz="3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Как тучи, локоны чернеют.</a:t>
            </a:r>
          </a:p>
          <a:p>
            <a:r>
              <a:rPr lang="ru-RU" sz="3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Звездой блестят  её глаза;</a:t>
            </a:r>
          </a:p>
          <a:p>
            <a:r>
              <a:rPr lang="ru-RU" sz="3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Её уста, как роза, рдеют.</a:t>
            </a:r>
            <a:endParaRPr lang="ru-RU" sz="3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220072" y="508518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ОДИН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40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0106" y="692696"/>
            <a:ext cx="8784976" cy="15953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 </a:t>
            </a:r>
            <a:r>
              <a:rPr lang="ru-RU" b="1" i="1" dirty="0" smtClean="0"/>
              <a:t>Выражения, играющие эмоционально- оценочную роль – «ДУША – ДЕВИЦА, СЛЁЗЫ ГОРЮЧИЕ, ОТЧАЯННАЯ ГОЛОВУШКА» – являются:</a:t>
            </a:r>
            <a:endParaRPr lang="ru-RU" sz="3100" b="1" i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17723" y="2824113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МЕТАФОРАМИ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03135" y="508518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СРАВНЕНИЯМИ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716016" y="2885528"/>
            <a:ext cx="3633412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ОЛИЦЕТВОРЕНИЯМИ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148064" y="4797152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ЭПИТЕТАМИ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76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784976" cy="15953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 </a:t>
            </a:r>
            <a:r>
              <a:rPr lang="ru-RU" b="1" i="1" dirty="0" smtClean="0"/>
              <a:t>«КОРЕНЬ УЧЕНИЯ ГОРЕК, ДА ПЛОД ЕГО СЛАДОК». Образность этой пословицы создана посредством:</a:t>
            </a:r>
            <a:endParaRPr lang="ru-RU" sz="3100" b="1" i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17723" y="2824113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МЕТАФОРЫ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03135" y="508518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СРАВНЕНИЯ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716016" y="2885528"/>
            <a:ext cx="3633412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ГИПЕРБОЛЫ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148064" y="4797152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АНТИТЕЗЫ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3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784976" cy="1595359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 </a:t>
            </a:r>
            <a:r>
              <a:rPr lang="ru-RU" b="1" i="1" dirty="0" smtClean="0"/>
              <a:t>«ОТСЕЛЬ ГРОЗИТЬ МЫ БУДЕМ ШВЕДУ». Троп «шведу» является:</a:t>
            </a:r>
            <a:endParaRPr lang="ru-RU" sz="3100" b="1" i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17723" y="2824113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МЕТАФОРОЙ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03135" y="5085184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СИНЕКДОХОЙ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716016" y="2885528"/>
            <a:ext cx="3633412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ГИПЕРБОЛОЙ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148064" y="4797152"/>
            <a:ext cx="3071834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АНТИТЕЗОЙ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4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</Template>
  <TotalTime>92</TotalTime>
  <Words>622</Words>
  <Application>Microsoft Office PowerPoint</Application>
  <PresentationFormat>Экран (4:3)</PresentationFormat>
  <Paragraphs>140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Soho</vt:lpstr>
      <vt:lpstr> Художественно- изобразительные средства</vt:lpstr>
      <vt:lpstr>  Какие средства художественной изобразительности использованы в строках А.С. Пушкина?</vt:lpstr>
      <vt:lpstr>  Какое средство художественной изобразительности использовано Пушкиным  в отрывке из «Песни о вещем Олеге» ?</vt:lpstr>
      <vt:lpstr>  Какое средство выразительности  использовано в следующем произведении?</vt:lpstr>
      <vt:lpstr>  Какие тропы использует У.Шекспир в первой строке?</vt:lpstr>
      <vt:lpstr>  Сколько сравнений в отрывке из поэмы А.С. Пушкина?</vt:lpstr>
      <vt:lpstr>  Выражения, играющие эмоционально- оценочную роль – «ДУША – ДЕВИЦА, СЛЁЗЫ ГОРЮЧИЕ, ОТЧАЯННАЯ ГОЛОВУШКА» – являются:</vt:lpstr>
      <vt:lpstr>  «КОРЕНЬ УЧЕНИЯ ГОРЕК, ДА ПЛОД ЕГО СЛАДОК». Образность этой пословицы создана посредством:</vt:lpstr>
      <vt:lpstr>  «ОТСЕЛЬ ГРОЗИТЬ МЫ БУДЕМ ШВЕДУ». Троп «шведу» является:</vt:lpstr>
      <vt:lpstr>Как называется приём, использованный в данном отрывке? </vt:lpstr>
      <vt:lpstr>Как называется приём, использованный в данном отрывке? </vt:lpstr>
      <vt:lpstr>Какой приём использован в данной строчке? </vt:lpstr>
      <vt:lpstr>Какой приём использован в данной строчке?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Художественно- изобразительные средства</dc:title>
  <dc:creator>DNA7 X86</dc:creator>
  <cp:lastModifiedBy>DNA7 X86</cp:lastModifiedBy>
  <cp:revision>9</cp:revision>
  <dcterms:created xsi:type="dcterms:W3CDTF">2015-04-19T01:47:04Z</dcterms:created>
  <dcterms:modified xsi:type="dcterms:W3CDTF">2015-04-19T03:19:47Z</dcterms:modified>
</cp:coreProperties>
</file>