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4" r:id="rId6"/>
    <p:sldId id="265" r:id="rId7"/>
    <p:sldId id="262" r:id="rId8"/>
    <p:sldId id="266" r:id="rId9"/>
    <p:sldId id="267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8A00"/>
    <a:srgbClr val="99FF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46"/>
          <p:cNvGrpSpPr>
            <a:grpSpLocks/>
          </p:cNvGrpSpPr>
          <p:nvPr userDrawn="1"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6" name="Picture 47" descr="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12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" name="Picture 34" descr="water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0" descr="fire14"/>
          <p:cNvPicPr>
            <a:picLocks noChangeAspect="1" noChangeArrowheads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1" descr="B_Fly26"/>
          <p:cNvPicPr>
            <a:picLocks noChangeAspect="1" noChangeArrowheads="1" noCrop="1"/>
          </p:cNvPicPr>
          <p:nvPr userDrawn="1"/>
        </p:nvPicPr>
        <p:blipFill>
          <a:blip r:embed="rId7">
            <a:lum bright="-12000" contrast="-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2" descr="B_Fly26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3" descr="bupestrid beetle 5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4" name="Picture 55" descr="WB01292_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" name="Rectangle 4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FEC46-EA37-424B-9B1B-F6898A019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0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E9643-6311-4191-AD07-16A1E6294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8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262D6-9C91-461C-A8E4-631EE72B5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6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6F7C0-6F64-4F12-A003-FB2B303DA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1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A382-29EB-4FC2-96AA-559D2F253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11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70FA-B392-4A5E-8088-C50D1E67D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6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24F7D-84C6-4AD5-94BC-D42DCBB5C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83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C19AA-88AF-4962-BBFA-0A33B664A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44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E3A75-D6B8-447B-9DED-100D835C8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1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BD6A-970C-490D-9F9C-0851349E3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D5F1-69CD-4A9E-B7C4-380A552E0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2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 userDrawn="1"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28" name="Picture 11" descr="water_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02184B-A35E-44ED-8703-9FF3CC52C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304800"/>
            <a:ext cx="4419600" cy="5791200"/>
          </a:xfrm>
        </p:spPr>
        <p:txBody>
          <a:bodyPr/>
          <a:lstStyle/>
          <a:p>
            <a:pPr eaLnBrk="1" hangingPunct="1"/>
            <a:r>
              <a:rPr lang="ru-RU" smtClean="0"/>
              <a:t>Пришва  Ирина  Геннадьевна</a:t>
            </a:r>
            <a:br>
              <a:rPr lang="ru-RU" smtClean="0"/>
            </a:br>
            <a:r>
              <a:rPr lang="ru-RU" sz="2000" b="1" i="1" smtClean="0">
                <a:latin typeface="Bookman Old Style" pitchFamily="18" charset="0"/>
              </a:rPr>
              <a:t>музыкальный  руководитель</a:t>
            </a:r>
            <a:br>
              <a:rPr lang="ru-RU" sz="2000" b="1" i="1" smtClean="0">
                <a:latin typeface="Bookman Old Style" pitchFamily="18" charset="0"/>
              </a:rPr>
            </a:br>
            <a:r>
              <a:rPr lang="ru-RU" sz="2000" b="1" i="1" smtClean="0">
                <a:latin typeface="Bookman Old Style" pitchFamily="18" charset="0"/>
              </a:rPr>
              <a:t>муниципального  автономного  дошкольного</a:t>
            </a:r>
            <a:br>
              <a:rPr lang="ru-RU" sz="2000" b="1" i="1" smtClean="0">
                <a:latin typeface="Bookman Old Style" pitchFamily="18" charset="0"/>
              </a:rPr>
            </a:br>
            <a:r>
              <a:rPr lang="ru-RU" sz="2000" b="1" i="1" smtClean="0">
                <a:latin typeface="Bookman Old Style" pitchFamily="18" charset="0"/>
              </a:rPr>
              <a:t>образовательного  учреждения</a:t>
            </a:r>
            <a:br>
              <a:rPr lang="ru-RU" sz="2000" b="1" i="1" smtClean="0">
                <a:latin typeface="Bookman Old Style" pitchFamily="18" charset="0"/>
              </a:rPr>
            </a:br>
            <a:r>
              <a:rPr lang="ru-RU" sz="2000" b="1" i="1" smtClean="0">
                <a:latin typeface="Bookman Old Style" pitchFamily="18" charset="0"/>
              </a:rPr>
              <a:t>«Детский  сад  № 8 комбинированного  вида» г. Емвы</a:t>
            </a:r>
            <a:br>
              <a:rPr lang="ru-RU" sz="2000" b="1" i="1" smtClean="0">
                <a:latin typeface="Bookman Old Style" pitchFamily="18" charset="0"/>
              </a:rPr>
            </a:br>
            <a:r>
              <a:rPr lang="ru-RU" sz="2000" b="1" i="1" smtClean="0">
                <a:latin typeface="Bookman Old Style" pitchFamily="18" charset="0"/>
              </a:rPr>
              <a:t>Образование – высшее  педагогическое</a:t>
            </a:r>
            <a:br>
              <a:rPr lang="ru-RU" sz="2000" b="1" i="1" smtClean="0">
                <a:latin typeface="Bookman Old Style" pitchFamily="18" charset="0"/>
              </a:rPr>
            </a:br>
            <a:r>
              <a:rPr lang="ru-RU" sz="2000" b="1" i="1" smtClean="0">
                <a:latin typeface="Bookman Old Style" pitchFamily="18" charset="0"/>
              </a:rPr>
              <a:t>Педагогический  стаж – 25 лет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8" name="Picture 2" descr="G:\DSC001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524000"/>
            <a:ext cx="3608838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239000" cy="1143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  <a:latin typeface="Bookman Old Style" pitchFamily="18" charset="0"/>
              </a:rPr>
              <a:t>Каждое  утро  мы  начинаем  с весёлой  зарядки! Её  я  провожу  с  детьми  и  педагогами  образовательного  учреждения!</a:t>
            </a:r>
          </a:p>
        </p:txBody>
      </p:sp>
      <p:pic>
        <p:nvPicPr>
          <p:cNvPr id="12291" name="Содержимое 4" descr="IMG_810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447800"/>
            <a:ext cx="6934200" cy="5029200"/>
          </a:xfrm>
        </p:spPr>
      </p:pic>
      <p:pic>
        <p:nvPicPr>
          <p:cNvPr id="12292" name="Picture 6" descr="H:\Анимашки\спорт\detia-8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971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1143000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  <a:latin typeface="Bookman Old Style" pitchFamily="18" charset="0"/>
              </a:rPr>
              <a:t>Продолжение  дня – непосредственно-образовательная  деятельность. Любимый  вид  занятий – интегрированные. Их  я  строю  на взаимодополнении  различных  видов  искусств.</a:t>
            </a:r>
            <a:endParaRPr lang="ru-RU" sz="2000" smtClean="0"/>
          </a:p>
        </p:txBody>
      </p:sp>
      <p:pic>
        <p:nvPicPr>
          <p:cNvPr id="13315" name="Содержимое 5" descr="IMG_874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3048000"/>
            <a:ext cx="5259388" cy="3257550"/>
          </a:xfrm>
        </p:spPr>
      </p:pic>
      <p:pic>
        <p:nvPicPr>
          <p:cNvPr id="13316" name="Содержимое 7" descr="IMG_9435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4456113" cy="312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477962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  <a:latin typeface="Bookman Old Style" pitchFamily="18" charset="0"/>
              </a:rPr>
              <a:t>В  индивидуальной  работе  я  использую игровую  технологию  О.В.Кацер, элементарное  музицирование  Т.Э. Тютюнниковой, Карла  Орфа, фотопедический  метод  развития  голоса В.В.Емельянникова.</a:t>
            </a:r>
          </a:p>
        </p:txBody>
      </p:sp>
      <p:pic>
        <p:nvPicPr>
          <p:cNvPr id="5" name="Содержимое 5" descr="IMG_189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828800"/>
            <a:ext cx="4183063" cy="3429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3" descr="H:\фотографии\концерты\IMG_0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95600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  <a:latin typeface="Bookman Old Style" pitchFamily="18" charset="0"/>
              </a:rPr>
              <a:t>Вечер – это  время  репетиций. Театральной  деятельностью  занимаюсь  не  только  с  юными  артистами, но  и  с  педагогами, родителями.</a:t>
            </a:r>
            <a:endParaRPr lang="ru-RU" sz="2000" smtClean="0"/>
          </a:p>
        </p:txBody>
      </p:sp>
      <p:pic>
        <p:nvPicPr>
          <p:cNvPr id="15363" name="Содержимое 7" descr="IMG_9975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15599">
            <a:off x="4316413" y="3343275"/>
            <a:ext cx="4419600" cy="2947988"/>
          </a:xfrm>
        </p:spPr>
      </p:pic>
      <p:pic>
        <p:nvPicPr>
          <p:cNvPr id="15364" name="Picture 2" descr="C:\Users\Эльвира\Desktop\Дети  и  театр\IMG_94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4011613" cy="4800600"/>
          </a:xfrm>
          <a:noFill/>
        </p:spPr>
      </p:pic>
      <p:pic>
        <p:nvPicPr>
          <p:cNvPr id="15365" name="Picture 5" descr="H:\фотографии\летние  раз-ия\лето-2012 г\1  июня\IMG_87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478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Bookman Old Style" pitchFamily="18" charset="0"/>
              </a:rPr>
              <a:t>Мои  воспитанники  выступают  со  спектаклями  в  других  образовательных  учреждениях</a:t>
            </a:r>
          </a:p>
        </p:txBody>
      </p:sp>
      <p:pic>
        <p:nvPicPr>
          <p:cNvPr id="16387" name="Содержимое 6" descr="IMG_636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87351">
            <a:off x="312738" y="1493838"/>
            <a:ext cx="4040187" cy="2865437"/>
          </a:xfrm>
        </p:spPr>
      </p:pic>
      <p:pic>
        <p:nvPicPr>
          <p:cNvPr id="16388" name="Содержимое 7" descr="SDC12976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2934">
            <a:off x="4284663" y="3105150"/>
            <a:ext cx="4637087" cy="3292475"/>
          </a:xfrm>
        </p:spPr>
      </p:pic>
      <p:pic>
        <p:nvPicPr>
          <p:cNvPr id="16389" name="Picture 5" descr="H:\фотографии\театр\Маша  и  медведь\SDC129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23622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H:\фотографии\театр\IMG_76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514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Bookman Old Style" pitchFamily="18" charset="0"/>
              </a:rPr>
              <a:t>Мои дошколята  участвуют  во  всех массовых  музыкальных  мероприятиях  города</a:t>
            </a:r>
          </a:p>
        </p:txBody>
      </p:sp>
      <p:pic>
        <p:nvPicPr>
          <p:cNvPr id="17411" name="Содержимое 6" descr="IMG_637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47800"/>
            <a:ext cx="4376738" cy="2978150"/>
          </a:xfrm>
        </p:spPr>
      </p:pic>
      <p:pic>
        <p:nvPicPr>
          <p:cNvPr id="17412" name="Содержимое 7" descr="IMG_1874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3810000"/>
            <a:ext cx="4899025" cy="2773363"/>
          </a:xfrm>
        </p:spPr>
      </p:pic>
      <p:pic>
        <p:nvPicPr>
          <p:cNvPr id="17413" name="Picture 2" descr="H:\фотографии\театр\театр-13\IMG_22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2464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868362"/>
          </a:xfrm>
        </p:spPr>
        <p:txBody>
          <a:bodyPr/>
          <a:lstStyle/>
          <a:p>
            <a:r>
              <a:rPr lang="ru-RU" sz="2000" b="1" smtClean="0">
                <a:solidFill>
                  <a:srgbClr val="C00000"/>
                </a:solidFill>
                <a:latin typeface="Bookman Old Style" pitchFamily="18" charset="0"/>
              </a:rPr>
              <a:t>Ежегодно я организую   конкурсы, выявляющие музыкальные  способности детей</a:t>
            </a: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3505200" cy="533400"/>
          </a:xfrm>
        </p:spPr>
        <p:txBody>
          <a:bodyPr/>
          <a:lstStyle/>
          <a:p>
            <a:pPr algn="ctr"/>
            <a:r>
              <a:rPr lang="ru-RU" b="0" i="1" smtClean="0">
                <a:latin typeface="Bookman Old Style" pitchFamily="18" charset="0"/>
              </a:rPr>
              <a:t>«Весёлый  оркестр»</a:t>
            </a:r>
          </a:p>
        </p:txBody>
      </p:sp>
      <p:pic>
        <p:nvPicPr>
          <p:cNvPr id="18436" name="Содержимое 6" descr="IMG_001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4040188" cy="2693988"/>
          </a:xfrm>
        </p:spPr>
      </p:pic>
      <p:sp>
        <p:nvSpPr>
          <p:cNvPr id="18437" name="Текст 4"/>
          <p:cNvSpPr>
            <a:spLocks noGrp="1"/>
          </p:cNvSpPr>
          <p:nvPr>
            <p:ph type="body" sz="quarter" idx="3"/>
          </p:nvPr>
        </p:nvSpPr>
        <p:spPr>
          <a:xfrm>
            <a:off x="4953000" y="1066800"/>
            <a:ext cx="3962400" cy="457200"/>
          </a:xfrm>
        </p:spPr>
        <p:txBody>
          <a:bodyPr/>
          <a:lstStyle/>
          <a:p>
            <a:pPr algn="ctr"/>
            <a:r>
              <a:rPr lang="ru-RU" b="0" i="1" smtClean="0">
                <a:latin typeface="Bookman Old Style" pitchFamily="18" charset="0"/>
              </a:rPr>
              <a:t>«Поющий  колокольчик»</a:t>
            </a:r>
          </a:p>
        </p:txBody>
      </p:sp>
      <p:pic>
        <p:nvPicPr>
          <p:cNvPr id="18438" name="Содержимое 7" descr="IMG_8466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8675" y="1600200"/>
            <a:ext cx="4276725" cy="2595563"/>
          </a:xfrm>
        </p:spPr>
      </p:pic>
      <p:pic>
        <p:nvPicPr>
          <p:cNvPr id="18439" name="Picture 2" descr="H:\14-15 год\Поющий  колокольчик\2\IMG_85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4038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" descr="H:\14-15 год\Поющий  колокольчик\IMG_84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94213"/>
            <a:ext cx="2751138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981200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Bookman Old Style" pitchFamily="18" charset="0"/>
              </a:rPr>
              <a:t>Мои  достижения:</a:t>
            </a:r>
            <a:br>
              <a:rPr lang="ru-RU" sz="2800" b="1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smtClean="0">
                <a:solidFill>
                  <a:srgbClr val="C00000"/>
                </a:solidFill>
                <a:latin typeface="Bookman Old Style" pitchFamily="18" charset="0"/>
              </a:rPr>
              <a:t>участник районной педагогической  конференции «Путь  к  мастерству», районной  выставки «Банк  педагогического  опыта», Первого  открытого  республиканского  фестиваля  педагогических  идей  и  новинок  в  области  дошкольного  образования, победитель  муниципального этапа  Всероссийского  конкурса «Воспитатель  года – 2015»</a:t>
            </a:r>
          </a:p>
        </p:txBody>
      </p:sp>
      <p:pic>
        <p:nvPicPr>
          <p:cNvPr id="19459" name="Содержимое 4" descr="IMG_953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38400"/>
            <a:ext cx="3048000" cy="2286000"/>
          </a:xfrm>
        </p:spPr>
      </p:pic>
      <p:pic>
        <p:nvPicPr>
          <p:cNvPr id="19460" name="Содержимое 5" descr="IMG_7686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971800"/>
            <a:ext cx="1941513" cy="3459163"/>
          </a:xfrm>
        </p:spPr>
      </p:pic>
      <p:pic>
        <p:nvPicPr>
          <p:cNvPr id="19461" name="Picture 3" descr="G:\Новая папка\IMG_03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2438400"/>
            <a:ext cx="2955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1" descr="C:\Users\Эльвира\Desktop\IMG_44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7205">
            <a:off x="6148388" y="4154488"/>
            <a:ext cx="19526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H:\14-15 год\ЭТО  ВСЁ,,\15\IMG_779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57382">
            <a:off x="395288" y="4697413"/>
            <a:ext cx="2057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6" descr="C:\Users\Эльвира\Desktop\грамоты\IMG_00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29200"/>
            <a:ext cx="18875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7" descr="C:\Users\Эльвира\Desktop\грамоты\IMG_00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141913"/>
            <a:ext cx="1752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3352800" cy="487362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Bookman Old Style" pitchFamily="18" charset="0"/>
              </a:rPr>
              <a:t>Наши успехи:  </a:t>
            </a:r>
          </a:p>
        </p:txBody>
      </p:sp>
      <p:pic>
        <p:nvPicPr>
          <p:cNvPr id="20483" name="Picture 2" descr="C:\Users\Эльвира\Desktop\Ире- нагр\IMG_94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542538">
            <a:off x="682625" y="854075"/>
            <a:ext cx="2047875" cy="2814638"/>
          </a:xfrm>
        </p:spPr>
      </p:pic>
      <p:pic>
        <p:nvPicPr>
          <p:cNvPr id="20484" name="Picture 3" descr="C:\Users\Эльвира\Desktop\Ире- нагр\IMG_9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21050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Users\Эльвира\Desktop\Ире- нагр\IMG_95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155">
            <a:off x="5665788" y="806450"/>
            <a:ext cx="20955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:\Users\Эльвира\Desktop\Ире- нагр\IMG_95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3168">
            <a:off x="749300" y="3573463"/>
            <a:ext cx="200025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C:\Users\Эльвира\Desktop\Ире- нагр\IMG_952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5525">
            <a:off x="2973388" y="3590925"/>
            <a:ext cx="1985962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C:\Users\Эльвира\Desktop\Ире- нагр\IMG_952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19812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 descr="C:\Users\Эльвира\Desktop\Ире- нагр\IMG_95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374">
            <a:off x="6858000" y="3546475"/>
            <a:ext cx="18415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" descr="H:\Анимашки\разное\blest47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1717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2133600"/>
          </a:xfrm>
        </p:spPr>
        <p:txBody>
          <a:bodyPr/>
          <a:lstStyle/>
          <a:p>
            <a:pPr eaLnBrk="1" hangingPunct="1"/>
            <a:r>
              <a:rPr lang="ru-RU" sz="4000" b="1" smtClean="0"/>
              <a:t>Мой  девиз:</a:t>
            </a:r>
            <a:r>
              <a:rPr lang="ru-RU" smtClean="0"/>
              <a:t/>
            </a:r>
            <a:br>
              <a:rPr lang="ru-RU" smtClean="0"/>
            </a:br>
            <a:r>
              <a:rPr lang="ru-RU" sz="3600" b="1" i="1" smtClean="0">
                <a:solidFill>
                  <a:srgbClr val="C00000"/>
                </a:solidFill>
                <a:latin typeface="Bookman Old Style" pitchFamily="18" charset="0"/>
              </a:rPr>
              <a:t>«Открыть мир  музыки  для  ребёнка  с  радостью  и  улыбкой»</a:t>
            </a:r>
          </a:p>
        </p:txBody>
      </p:sp>
      <p:pic>
        <p:nvPicPr>
          <p:cNvPr id="4" name="Picture 2" descr="H:\фотографии\летние  раз-ия\лето-2012 г\День  смеха\IMG_92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342628">
            <a:off x="3983038" y="2587625"/>
            <a:ext cx="4716462" cy="37163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H:\фотографии\летние  раз-ия\лето-2012 г\День  смеха\IMG_90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78055">
            <a:off x="784225" y="1897063"/>
            <a:ext cx="2071688" cy="172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H:\фотографии\летние  раз-ия\лето-2012 г\День  смеха\IMG_90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957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r>
              <a:rPr lang="ru-RU" sz="3600" smtClean="0"/>
              <a:t>Основная  цель  моей педагогической деятельности: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518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i="1" smtClean="0">
                <a:latin typeface="Bookman Old Style" pitchFamily="18" charset="0"/>
              </a:rPr>
              <a:t>ввести дошкольников в мир большого музыкального искусства, научить их любить и понимать музыку во всём богатстве её форм и жанров, воспитывать в детях музыкальную культуру как часть всей их духовной культуры. </a:t>
            </a:r>
            <a:endParaRPr lang="ru-RU" sz="2400" b="1" i="1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124" name="Picture 2" descr="H:\фотографии\театр\IMG_7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178300" cy="3133725"/>
          </a:xfrm>
          <a:noFill/>
        </p:spPr>
      </p:pic>
      <p:pic>
        <p:nvPicPr>
          <p:cNvPr id="5125" name="Picture 3" descr="H:\Анимашки\полоски\lines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40481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Bookman Old Style" pitchFamily="18" charset="0"/>
              </a:rPr>
              <a:t>Ежедневно  в совместной  деятельности с  воспитанниками мною   решается  ряд  задач: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sz="2400" b="1" i="1" smtClean="0">
                <a:latin typeface="Bookman Old Style" pitchFamily="18" charset="0"/>
                <a:cs typeface="Times New Roman" pitchFamily="18" charset="0"/>
              </a:rPr>
              <a:t>Знакомство детей с многообразием музыкальных форм и жанров.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ru-RU" sz="2400" b="1" i="1" smtClean="0">
              <a:latin typeface="Bookman Old Style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sz="2400" b="1" i="1" smtClean="0">
                <a:latin typeface="Bookman Old Style" pitchFamily="18" charset="0"/>
                <a:cs typeface="Times New Roman" pitchFamily="18" charset="0"/>
              </a:rPr>
              <a:t>Развитие музыкального слуха, внимания, чувства ритма.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endParaRPr lang="ru-RU" sz="2400" b="1" i="1" smtClean="0">
              <a:latin typeface="Bookman Old Style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sz="2400" b="1" i="1" smtClean="0">
                <a:latin typeface="Bookman Old Style" pitchFamily="18" charset="0"/>
                <a:cs typeface="Times New Roman" pitchFamily="18" charset="0"/>
              </a:rPr>
              <a:t>Развитие индивидуальных музыкальных творческих способностей.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sz="2400" b="1" i="1" smtClean="0">
              <a:latin typeface="Bookman Old Style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ru-RU" sz="2400" b="1" i="1" smtClean="0">
                <a:latin typeface="Bookman Old Style" pitchFamily="18" charset="0"/>
                <a:cs typeface="Times New Roman" pitchFamily="18" charset="0"/>
              </a:rPr>
              <a:t>Создание условий к восприятию музыкальных образов и представлений.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1"/>
                </a:solidFill>
              </a:rPr>
              <a:t>Для  полноценного  музыкального  развития  каждого  ребёнка  создана  разнообразная  предметно-развивающая  среда: в  музыкальном  зале, в групповых  помещениях и  кабинетах</a:t>
            </a:r>
            <a:endParaRPr lang="ru-RU" sz="2400" smtClean="0">
              <a:solidFill>
                <a:schemeClr val="tx1"/>
              </a:solidFill>
            </a:endParaRPr>
          </a:p>
        </p:txBody>
      </p:sp>
      <p:pic>
        <p:nvPicPr>
          <p:cNvPr id="7171" name="Содержимое 9" descr="IMG_3697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045103">
            <a:off x="358775" y="2744788"/>
            <a:ext cx="4040188" cy="2898775"/>
          </a:xfrm>
        </p:spPr>
      </p:pic>
      <p:sp>
        <p:nvSpPr>
          <p:cNvPr id="7172" name="Текст 4"/>
          <p:cNvSpPr>
            <a:spLocks noGrp="1"/>
          </p:cNvSpPr>
          <p:nvPr>
            <p:ph type="body" sz="quarter" idx="3"/>
          </p:nvPr>
        </p:nvSpPr>
        <p:spPr>
          <a:xfrm>
            <a:off x="685800" y="1535113"/>
            <a:ext cx="8001000" cy="750887"/>
          </a:xfrm>
        </p:spPr>
        <p:txBody>
          <a:bodyPr/>
          <a:lstStyle/>
          <a:p>
            <a:pPr algn="ctr" eaLnBrk="1" hangingPunct="1"/>
            <a:r>
              <a:rPr lang="ru-RU" sz="2000" i="1" smtClean="0">
                <a:solidFill>
                  <a:srgbClr val="C00000"/>
                </a:solidFill>
                <a:latin typeface="Bookman Old Style" pitchFamily="18" charset="0"/>
              </a:rPr>
              <a:t>В «комнате сказок»  - семь  видов  театров! Большинство  из  них- дело  рук  педагогов  и  детей</a:t>
            </a:r>
          </a:p>
        </p:txBody>
      </p:sp>
      <p:pic>
        <p:nvPicPr>
          <p:cNvPr id="7173" name="Содержимое 10" descr="IMG_3699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3582">
            <a:off x="3352800" y="3692525"/>
            <a:ext cx="3816350" cy="2703513"/>
          </a:xfrm>
        </p:spPr>
      </p:pic>
      <p:pic>
        <p:nvPicPr>
          <p:cNvPr id="7174" name="Picture 6" descr="H:\фотографии\театр\IMG_17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0"/>
            <a:ext cx="109696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:\фотографии\театр\IMG_17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495800"/>
            <a:ext cx="8699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H:\фотографии\театр\IMG_33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1905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C00000"/>
                </a:solidFill>
                <a:latin typeface="Bookman Old Style" pitchFamily="18" charset="0"/>
              </a:rPr>
              <a:t>Музыкальный  зал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Содержимое 6" descr="IMG_001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143000"/>
            <a:ext cx="5410200" cy="4876800"/>
          </a:xfrm>
        </p:spPr>
      </p:pic>
      <p:pic>
        <p:nvPicPr>
          <p:cNvPr id="8197" name="Содержимое 9" descr="IMG_0016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31471">
            <a:off x="5710238" y="1543050"/>
            <a:ext cx="2981325" cy="377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7010400" cy="12192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Уголки «Весёлый  музыкант»</a:t>
            </a:r>
          </a:p>
        </p:txBody>
      </p:sp>
      <p:pic>
        <p:nvPicPr>
          <p:cNvPr id="9219" name="Содержимое 4" descr="IMG_9975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19430">
            <a:off x="258763" y="1550988"/>
            <a:ext cx="4038600" cy="4138612"/>
          </a:xfrm>
        </p:spPr>
      </p:pic>
      <p:pic>
        <p:nvPicPr>
          <p:cNvPr id="9220" name="Picture 6" descr="C:\Users\Эльвира\Desktop\i-15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37355">
            <a:off x="4733925" y="2060575"/>
            <a:ext cx="4062413" cy="2595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pPr eaLnBrk="1" hangingPunct="1"/>
            <a:r>
              <a:rPr lang="ru-RU" sz="2400" b="1" smtClean="0"/>
              <a:t>Использование  информационных  технологий  позволяет  мне  эффективней  развивать  все  виды  восприятия  детей</a:t>
            </a:r>
          </a:p>
        </p:txBody>
      </p:sp>
      <p:pic>
        <p:nvPicPr>
          <p:cNvPr id="10243" name="Содержимое 4" descr="IMG_326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250310">
            <a:off x="407988" y="1695450"/>
            <a:ext cx="5068887" cy="3802063"/>
          </a:xfrm>
        </p:spPr>
      </p:pic>
      <p:pic>
        <p:nvPicPr>
          <p:cNvPr id="10244" name="Содержимое 5" descr="IMG_808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93403">
            <a:off x="5610225" y="3829050"/>
            <a:ext cx="3149600" cy="2362200"/>
          </a:xfrm>
        </p:spPr>
      </p:pic>
      <p:pic>
        <p:nvPicPr>
          <p:cNvPr id="10245" name="Picture 2" descr="H:\Анимашки\профессии\репортер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05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/>
          <a:lstStyle/>
          <a:p>
            <a:r>
              <a:rPr lang="ru-RU" sz="2800" b="1" smtClean="0">
                <a:solidFill>
                  <a:srgbClr val="C00000"/>
                </a:solidFill>
                <a:latin typeface="Bookman Old Style" pitchFamily="18" charset="0"/>
              </a:rPr>
              <a:t>Формы  организации  музыкальной  деятельности:</a:t>
            </a:r>
            <a:endParaRPr lang="ru-RU" sz="280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mtClean="0"/>
              <a:t>Музыкальные  занятия</a:t>
            </a:r>
          </a:p>
          <a:p>
            <a:pPr algn="ctr">
              <a:buFont typeface="Wingdings" pitchFamily="2" charset="2"/>
              <a:buChar char="ü"/>
            </a:pPr>
            <a:r>
              <a:rPr lang="ru-RU" smtClean="0"/>
              <a:t>Праздники  и  развлечения (тематические  вечера, концеты, спектакли)</a:t>
            </a:r>
          </a:p>
          <a:p>
            <a:pPr algn="ctr">
              <a:buFont typeface="Wingdings" pitchFamily="2" charset="2"/>
              <a:buChar char="ü"/>
            </a:pPr>
            <a:r>
              <a:rPr lang="ru-RU" smtClean="0"/>
              <a:t>Музыка  в  повседневной жизни  детского  сада (утренняя  гимнастика, игры, слушание, самостоятельное  музицирование)</a:t>
            </a:r>
          </a:p>
        </p:txBody>
      </p:sp>
      <p:pic>
        <p:nvPicPr>
          <p:cNvPr id="11268" name="Picture 3" descr="H:\Анимашки\профессии\музыкант\гитарист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0"/>
            <a:ext cx="9429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:\Анимашки\профессии\танцор\441ebff8ff6032ab8c7032e4c132e41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2171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307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Bookman Old Style</vt:lpstr>
      <vt:lpstr>Times New Roman</vt:lpstr>
      <vt:lpstr>Wingdings</vt:lpstr>
      <vt:lpstr>Оформление по умолчанию</vt:lpstr>
      <vt:lpstr>Пришва  Ирина  Геннадьевна музыкальный  руководитель муниципального  автономного  дошкольного образовательного  учреждения «Детский  сад  № 8 комбинированного  вида» г. Емвы Образование – высшее  педагогическое Педагогический  стаж – 25 лет </vt:lpstr>
      <vt:lpstr>Мой  девиз: «Открыть мир  музыки  для  ребёнка  с  радостью  и  улыбкой»</vt:lpstr>
      <vt:lpstr>Основная  цель  моей педагогической деятельности:</vt:lpstr>
      <vt:lpstr>Ежедневно  в совместной  деятельности с  воспитанниками мною   решается  ряд  задач:</vt:lpstr>
      <vt:lpstr>Для  полноценного  музыкального  развития  каждого  ребёнка  создана  разнообразная  предметно-развивающая  среда: в  музыкальном  зале, в групповых  помещениях и  кабинетах</vt:lpstr>
      <vt:lpstr>Музыкальный  зал</vt:lpstr>
      <vt:lpstr>Уголки «Весёлый  музыкант»</vt:lpstr>
      <vt:lpstr>Использование  информационных  технологий  позволяет  мне  эффективней  развивать  все  виды  восприятия  детей</vt:lpstr>
      <vt:lpstr>Формы  организации  музыкальной  деятельности:</vt:lpstr>
      <vt:lpstr>Каждое  утро  мы  начинаем  с весёлой  зарядки! Её  я  провожу  с  детьми  и  педагогами  образовательного  учреждения!</vt:lpstr>
      <vt:lpstr>Продолжение  дня – непосредственно-образовательная  деятельность. Любимый  вид  занятий – интегрированные. Их  я  строю  на взаимодополнении  различных  видов  искусств.</vt:lpstr>
      <vt:lpstr>В  индивидуальной  работе  я  использую игровую  технологию  О.В.Кацер, элементарное  музицирование  Т.Э. Тютюнниковой, Карла  Орфа, фотопедический  метод  развития  голоса В.В.Емельянникова.</vt:lpstr>
      <vt:lpstr>Вечер – это  время  репетиций. Театральной  деятельностью  занимаюсь  не  только  с  юными  артистами, но  и  с  педагогами, родителями.</vt:lpstr>
      <vt:lpstr>Мои  воспитанники  выступают  со  спектаклями  в  других  образовательных  учреждениях</vt:lpstr>
      <vt:lpstr>Мои дошколята  участвуют  во  всех массовых  музыкальных  мероприятиях  города</vt:lpstr>
      <vt:lpstr>Ежегодно я организую   конкурсы, выявляющие музыкальные  способности детей</vt:lpstr>
      <vt:lpstr>Мои  достижения: участник районной педагогической  конференции «Путь  к  мастерству», районной  выставки «Банк  педагогического  опыта», Первого  открытого  республиканского  фестиваля  педагогических  идей  и  новинок  в  области  дошкольного  образования, победитель  муниципального этапа  Всероссийского  конкурса «Воспитатель  года – 2015»</vt:lpstr>
      <vt:lpstr>Наши успехи: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биология</dc:subject>
  <dc:creator>Стрелкова Н.</dc:creator>
  <cp:lastModifiedBy>Чабанюк Р. С.</cp:lastModifiedBy>
  <cp:revision>42</cp:revision>
  <cp:lastPrinted>1601-01-01T00:00:00Z</cp:lastPrinted>
  <dcterms:created xsi:type="dcterms:W3CDTF">1601-01-01T00:00:00Z</dcterms:created>
  <dcterms:modified xsi:type="dcterms:W3CDTF">2015-04-15T06:02:09Z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