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50000">
              <a:schemeClr val="accent1">
                <a:tint val="445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35000">
              <a:srgbClr val="92D050"/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latin typeface="Monotype Corsiva" pitchFamily="66" charset="0"/>
              </a:rPr>
              <a:t>Тема урока: </a:t>
            </a:r>
            <a:br>
              <a:rPr lang="ru-RU" sz="5400" b="1" dirty="0" smtClean="0">
                <a:latin typeface="Monotype Corsiva" pitchFamily="66" charset="0"/>
              </a:rPr>
            </a:br>
            <a:r>
              <a:rPr lang="ru-RU" sz="5400" b="1" dirty="0" smtClean="0">
                <a:latin typeface="Monotype Corsiva" pitchFamily="66" charset="0"/>
              </a:rPr>
              <a:t/>
            </a:r>
            <a:br>
              <a:rPr lang="ru-RU" sz="5400" b="1" dirty="0" smtClean="0">
                <a:latin typeface="Monotype Corsiva" pitchFamily="66" charset="0"/>
              </a:rPr>
            </a:br>
            <a:r>
              <a:rPr lang="ru-RU" sz="5400" b="1" dirty="0" smtClean="0">
                <a:solidFill>
                  <a:srgbClr val="C00000"/>
                </a:solidFill>
                <a:latin typeface="Monotype Corsiva" pitchFamily="66" charset="0"/>
              </a:rPr>
              <a:t>Б</a:t>
            </a:r>
            <a:r>
              <a:rPr lang="ru-RU" sz="5400" b="1" dirty="0" smtClean="0">
                <a:solidFill>
                  <a:srgbClr val="C00000"/>
                </a:solidFill>
                <a:latin typeface="Monotype Corsiva" pitchFamily="66" charset="0"/>
              </a:rPr>
              <a:t>езударные гласные в корне слова</a:t>
            </a:r>
            <a:endParaRPr lang="ru-RU" sz="54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762000" y="304800"/>
            <a:ext cx="5791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100000">
                      <a:srgbClr val="0000FF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Monotype Corsiva"/>
              </a:rPr>
              <a:t>Минутка чистописания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09600" y="1290638"/>
            <a:ext cx="67500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>
                <a:latin typeface="Monotype Corsiva" pitchFamily="66" charset="0"/>
              </a:rPr>
              <a:t>Рр   р   Ррр   р   Рррр   р   Ррррр   р</a:t>
            </a:r>
          </a:p>
        </p:txBody>
      </p:sp>
      <p:pic>
        <p:nvPicPr>
          <p:cNvPr id="5127" name="Picture 7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133600"/>
            <a:ext cx="4368800" cy="3932238"/>
          </a:xfrm>
          <a:prstGeom prst="rect">
            <a:avLst/>
          </a:prstGeom>
          <a:noFill/>
        </p:spPr>
      </p:pic>
      <p:pic>
        <p:nvPicPr>
          <p:cNvPr id="5128" name="Picture 8" descr="3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4724400"/>
            <a:ext cx="1905000" cy="857250"/>
          </a:xfrm>
          <a:prstGeom prst="rect">
            <a:avLst/>
          </a:prstGeom>
          <a:noFill/>
        </p:spPr>
      </p:pic>
      <p:pic>
        <p:nvPicPr>
          <p:cNvPr id="5129" name="Picture 9" descr="19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733800"/>
            <a:ext cx="2362200" cy="841375"/>
          </a:xfrm>
          <a:prstGeom prst="rect">
            <a:avLst/>
          </a:prstGeom>
          <a:noFill/>
        </p:spPr>
      </p:pic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600200" y="2362200"/>
            <a:ext cx="6781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>
                <a:latin typeface="Monotype Corsiva" pitchFamily="66" charset="0"/>
              </a:rPr>
              <a:t>Брёвна не пилит рыба – пила.</a:t>
            </a:r>
          </a:p>
          <a:p>
            <a:r>
              <a:rPr lang="ru-RU" sz="4000">
                <a:latin typeface="Monotype Corsiva" pitchFamily="66" charset="0"/>
              </a:rPr>
              <a:t>Шить не умеет рыба – игла.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5" grpId="0"/>
      <p:bldP spid="51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09600" y="304800"/>
            <a:ext cx="54562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0000FF"/>
                </a:solidFill>
              </a:rPr>
              <a:t>Работа по теме урока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57200" y="762000"/>
            <a:ext cx="5883275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>
                <a:latin typeface="Monotype Corsiva" pitchFamily="66" charset="0"/>
              </a:rPr>
              <a:t>Гриб – дождевик</a:t>
            </a:r>
          </a:p>
          <a:p>
            <a:r>
              <a:rPr lang="ru-RU" sz="4000">
                <a:latin typeface="Monotype Corsiva" pitchFamily="66" charset="0"/>
              </a:rPr>
              <a:t>Удивительный очень:</a:t>
            </a:r>
          </a:p>
          <a:p>
            <a:r>
              <a:rPr lang="ru-RU" sz="4000">
                <a:latin typeface="Monotype Corsiva" pitchFamily="66" charset="0"/>
              </a:rPr>
              <a:t>Белый, как снег,</a:t>
            </a:r>
          </a:p>
          <a:p>
            <a:r>
              <a:rPr lang="ru-RU" sz="4000">
                <a:latin typeface="Monotype Corsiva" pitchFamily="66" charset="0"/>
              </a:rPr>
              <a:t>И на шарик похожий.</a:t>
            </a:r>
          </a:p>
          <a:p>
            <a:r>
              <a:rPr lang="ru-RU" sz="4000">
                <a:latin typeface="Monotype Corsiva" pitchFamily="66" charset="0"/>
              </a:rPr>
              <a:t>Так называют его неспроста:</a:t>
            </a:r>
          </a:p>
          <a:p>
            <a:r>
              <a:rPr lang="ru-RU" sz="4000">
                <a:latin typeface="Monotype Corsiva" pitchFamily="66" charset="0"/>
              </a:rPr>
              <a:t>Он появляется после…</a:t>
            </a:r>
          </a:p>
        </p:txBody>
      </p:sp>
      <p:pic>
        <p:nvPicPr>
          <p:cNvPr id="10246" name="Picture 6" descr="ежик грибо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429000"/>
            <a:ext cx="2446338" cy="2590800"/>
          </a:xfrm>
          <a:prstGeom prst="rect">
            <a:avLst/>
          </a:prstGeom>
          <a:noFill/>
        </p:spPr>
      </p:pic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648200" y="4343400"/>
            <a:ext cx="160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>
                <a:solidFill>
                  <a:srgbClr val="FF0000"/>
                </a:solidFill>
                <a:latin typeface="Monotype Corsiva" pitchFamily="66" charset="0"/>
              </a:rPr>
              <a:t>дождя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33400" y="5257800"/>
            <a:ext cx="4540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00FF"/>
                </a:solidFill>
              </a:rPr>
              <a:t>Найдите однокоренные слова.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  <p:bldP spid="10247" grpId="0"/>
      <p:bldP spid="102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Словарный диктант</a:t>
            </a:r>
            <a:endParaRPr lang="ru-RU" sz="6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/>
          <a:lstStyle/>
          <a:p>
            <a:pPr>
              <a:buNone/>
            </a:pPr>
            <a:r>
              <a:rPr lang="ru-RU" sz="4800" dirty="0" smtClean="0"/>
              <a:t>Дискета, молодой, сторожит, тяжелый, хозяйство, газета, пятница, двадцать, вокзал, искусство, далекий, свеча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857388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Напиши однокоренные слова в таком порядке: с ударением на гласной приставки, корня, суффикса, окончания</a:t>
            </a:r>
            <a:r>
              <a:rPr lang="ru-RU" sz="3200" dirty="0" smtClean="0">
                <a:solidFill>
                  <a:srgbClr val="C00000"/>
                </a:solidFill>
              </a:rPr>
              <a:t>.</a:t>
            </a:r>
            <a:br>
              <a:rPr lang="ru-RU" sz="3200" dirty="0" smtClean="0">
                <a:solidFill>
                  <a:srgbClr val="C00000"/>
                </a:solidFill>
              </a:rPr>
            </a:b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4097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57158" y="2000240"/>
            <a:ext cx="8501122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Чистенький, чистота, чистый, очищать, вычистить.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Город, городской, пригород, загородный, городок.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Стрелы, стрельба, выстрел, перестрелка, стрелок.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714512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Напиши слова с безударной гласной в корне: е, и, я, а, о.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57430"/>
            <a:ext cx="8258204" cy="42862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800" dirty="0" smtClean="0"/>
              <a:t>П…так, </a:t>
            </a:r>
            <a:r>
              <a:rPr lang="ru-RU" sz="4800" dirty="0" err="1" smtClean="0"/>
              <a:t>сп</a:t>
            </a:r>
            <a:r>
              <a:rPr lang="ru-RU" sz="4800" dirty="0" smtClean="0"/>
              <a:t>…</a:t>
            </a:r>
            <a:r>
              <a:rPr lang="ru-RU" sz="4800" dirty="0" err="1" smtClean="0"/>
              <a:t>ртивный</a:t>
            </a:r>
            <a:r>
              <a:rPr lang="ru-RU" sz="4800" dirty="0" smtClean="0"/>
              <a:t>, дл…на, с…</a:t>
            </a:r>
            <a:r>
              <a:rPr lang="ru-RU" sz="4800" dirty="0" err="1" smtClean="0"/>
              <a:t>нева</a:t>
            </a:r>
            <a:r>
              <a:rPr lang="ru-RU" sz="4800" dirty="0" smtClean="0"/>
              <a:t>, </a:t>
            </a:r>
            <a:r>
              <a:rPr lang="ru-RU" sz="4800" dirty="0" err="1" smtClean="0"/>
              <a:t>ш</a:t>
            </a:r>
            <a:r>
              <a:rPr lang="ru-RU" sz="4800" dirty="0" smtClean="0"/>
              <a:t>…лун, п…</a:t>
            </a:r>
            <a:r>
              <a:rPr lang="ru-RU" sz="4800" dirty="0" err="1" smtClean="0"/>
              <a:t>сти</a:t>
            </a:r>
            <a:r>
              <a:rPr lang="ru-RU" sz="4800" dirty="0" smtClean="0"/>
              <a:t>, м…</a:t>
            </a:r>
            <a:r>
              <a:rPr lang="ru-RU" sz="4800" dirty="0" err="1" smtClean="0"/>
              <a:t>сной</a:t>
            </a:r>
            <a:r>
              <a:rPr lang="ru-RU" sz="4800" dirty="0" smtClean="0"/>
              <a:t>, в…</a:t>
            </a:r>
            <a:r>
              <a:rPr lang="ru-RU" sz="4800" dirty="0" err="1" smtClean="0"/>
              <a:t>зание</a:t>
            </a:r>
            <a:r>
              <a:rPr lang="ru-RU" sz="4800" dirty="0" smtClean="0"/>
              <a:t>, м…</a:t>
            </a:r>
            <a:r>
              <a:rPr lang="ru-RU" sz="4800" dirty="0" err="1" smtClean="0"/>
              <a:t>рской</a:t>
            </a:r>
            <a:r>
              <a:rPr lang="ru-RU" sz="4800" dirty="0" smtClean="0"/>
              <a:t>, л…</a:t>
            </a:r>
            <a:r>
              <a:rPr lang="ru-RU" sz="4800" dirty="0" err="1" smtClean="0"/>
              <a:t>ства</a:t>
            </a:r>
            <a:r>
              <a:rPr lang="ru-RU" sz="4800" dirty="0" smtClean="0"/>
              <a:t>, б…да, с…ринка, т…</a:t>
            </a:r>
            <a:r>
              <a:rPr lang="ru-RU" sz="4800" dirty="0" err="1" smtClean="0"/>
              <a:t>мнота</a:t>
            </a:r>
            <a:r>
              <a:rPr lang="ru-RU" sz="4800" dirty="0" smtClean="0"/>
              <a:t>, тр…</a:t>
            </a:r>
            <a:r>
              <a:rPr lang="ru-RU" sz="4800" dirty="0" err="1" smtClean="0"/>
              <a:t>ва</a:t>
            </a:r>
            <a:r>
              <a:rPr lang="ru-RU" sz="4800" dirty="0" smtClean="0"/>
              <a:t>, л…</a:t>
            </a:r>
            <a:r>
              <a:rPr lang="ru-RU" sz="4800" dirty="0" err="1" smtClean="0"/>
              <a:t>нивый</a:t>
            </a:r>
            <a:r>
              <a:rPr lang="ru-RU" sz="4800" dirty="0" smtClean="0"/>
              <a:t>. </a:t>
            </a:r>
          </a:p>
          <a:p>
            <a:pPr>
              <a:buNone/>
            </a:pPr>
            <a:r>
              <a:rPr lang="ru-RU" sz="48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Проверь.</a:t>
            </a:r>
            <a:endParaRPr lang="ru-RU" sz="6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Беда, темнота, ленивый</a:t>
            </a:r>
          </a:p>
          <a:p>
            <a:pPr>
              <a:buNone/>
            </a:pPr>
            <a:r>
              <a:rPr lang="ru-RU" sz="4400" dirty="0" smtClean="0"/>
              <a:t>Длина, синева, листва</a:t>
            </a:r>
          </a:p>
          <a:p>
            <a:pPr>
              <a:buNone/>
            </a:pPr>
            <a:r>
              <a:rPr lang="ru-RU" sz="4400" dirty="0" smtClean="0"/>
              <a:t>Пятак, мясной, вязание</a:t>
            </a:r>
          </a:p>
          <a:p>
            <a:pPr>
              <a:buNone/>
            </a:pPr>
            <a:r>
              <a:rPr lang="ru-RU" sz="4400" dirty="0" smtClean="0"/>
              <a:t>Шалун, пасти, трава</a:t>
            </a:r>
          </a:p>
          <a:p>
            <a:pPr>
              <a:buNone/>
            </a:pPr>
            <a:r>
              <a:rPr lang="ru-RU" sz="4400" dirty="0" smtClean="0"/>
              <a:t>Спортивный, морской, соринка</a:t>
            </a:r>
            <a:endParaRPr lang="ru-RU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211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Тема урока:   Безударные гласные в корне слова</vt:lpstr>
      <vt:lpstr>Слайд 2</vt:lpstr>
      <vt:lpstr>Слайд 3</vt:lpstr>
      <vt:lpstr>Словарный диктант</vt:lpstr>
      <vt:lpstr>Напиши однокоренные слова в таком порядке: с ударением на гласной приставки, корня, суффикса, окончания. </vt:lpstr>
      <vt:lpstr>Напиши слова с безударной гласной в корне: е, и, я, а, о. </vt:lpstr>
      <vt:lpstr>Проверь.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Botagoz</cp:lastModifiedBy>
  <cp:revision>4</cp:revision>
  <dcterms:modified xsi:type="dcterms:W3CDTF">2013-01-24T15:07:14Z</dcterms:modified>
</cp:coreProperties>
</file>