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92DC-E1D6-4E05-90A3-CDDB73EE7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607223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 класс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Урок письма и развития речи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Тема урока: «Гласные  У –  Ю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после  твердых  и  мягких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согласных»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Учитель: Малиновская М.В.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929718" cy="1928826"/>
          </a:xfrm>
        </p:spPr>
        <p:txBody>
          <a:bodyPr>
            <a:normAutofit fontScale="90000"/>
          </a:bodyPr>
          <a:lstStyle/>
          <a:p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8900" dirty="0" smtClean="0"/>
              <a:t>Я рисую цветной …</a:t>
            </a: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> </a:t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7929618" cy="17526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9600" dirty="0" smtClean="0">
                <a:solidFill>
                  <a:schemeClr val="tx1"/>
                </a:solidFill>
              </a:rPr>
              <a:t>Папа в стену вбил …..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72" y="1857364"/>
            <a:ext cx="235745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Documents and Settings\User\Рабочий стол\Новая папка\a5d9ea8b3f86393c5414982ca2cafa3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643050"/>
            <a:ext cx="28575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ФИЗКУЛЬТМИНУТКА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5" descr="C:\Documents and Settings\Таня\Рабочий стол\642690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953419"/>
            <a:ext cx="6143667" cy="4475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817245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У  Л…бы    и   Кат…</a:t>
            </a:r>
            <a:r>
              <a:rPr lang="ru-RU" sz="5400" b="1" dirty="0" err="1"/>
              <a:t>шки</a:t>
            </a:r>
            <a:endParaRPr lang="ru-RU" sz="5400" b="1" dirty="0"/>
          </a:p>
          <a:p>
            <a:pPr>
              <a:spcBef>
                <a:spcPct val="50000"/>
              </a:spcBef>
            </a:pPr>
            <a:r>
              <a:rPr lang="ru-RU" sz="5400" b="1" dirty="0" smtClean="0"/>
              <a:t>Кл…</a:t>
            </a:r>
            <a:r>
              <a:rPr lang="ru-RU" sz="5400" b="1" dirty="0" err="1" smtClean="0"/>
              <a:t>бки</a:t>
            </a:r>
            <a:r>
              <a:rPr lang="ru-RU" sz="5400" b="1" dirty="0" smtClean="0"/>
              <a:t>    </a:t>
            </a:r>
            <a:r>
              <a:rPr lang="ru-RU" sz="5400" b="1" dirty="0"/>
              <a:t>и    кат</a:t>
            </a:r>
            <a:r>
              <a:rPr lang="ru-RU" sz="5400" b="1" dirty="0" smtClean="0"/>
              <a:t>… </a:t>
            </a:r>
            <a:r>
              <a:rPr lang="ru-RU" sz="5400" b="1" dirty="0" err="1" smtClean="0"/>
              <a:t>шки</a:t>
            </a:r>
            <a:r>
              <a:rPr lang="ru-RU" sz="5400" b="1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5400" b="1" dirty="0"/>
              <a:t>Сели   шить  </a:t>
            </a:r>
            <a:r>
              <a:rPr lang="ru-RU" sz="5400" b="1" dirty="0" err="1" smtClean="0"/>
              <a:t>подр</a:t>
            </a:r>
            <a:r>
              <a:rPr lang="ru-RU" sz="5400" b="1" dirty="0" smtClean="0"/>
              <a:t>… </a:t>
            </a:r>
            <a:r>
              <a:rPr lang="ru-RU" sz="5400" b="1" dirty="0" err="1" smtClean="0"/>
              <a:t>жки</a:t>
            </a:r>
            <a:endParaRPr lang="ru-RU" sz="5400" b="1" dirty="0" smtClean="0"/>
          </a:p>
          <a:p>
            <a:pPr>
              <a:spcBef>
                <a:spcPct val="50000"/>
              </a:spcBef>
            </a:pPr>
            <a:r>
              <a:rPr lang="ru-RU" sz="5400" b="1" dirty="0" err="1" smtClean="0"/>
              <a:t>Бр</a:t>
            </a:r>
            <a:r>
              <a:rPr lang="ru-RU" sz="5400" b="1" dirty="0" smtClean="0"/>
              <a:t>…</a:t>
            </a:r>
            <a:r>
              <a:rPr lang="ru-RU" sz="5400" b="1" dirty="0" err="1" smtClean="0"/>
              <a:t>ки</a:t>
            </a:r>
            <a:r>
              <a:rPr lang="ru-RU" sz="5400" b="1" dirty="0" smtClean="0"/>
              <a:t>  для Петр… </a:t>
            </a:r>
            <a:r>
              <a:rPr lang="ru-RU" sz="5400" b="1" dirty="0" err="1" smtClean="0"/>
              <a:t>шки</a:t>
            </a:r>
            <a:r>
              <a:rPr lang="ru-RU" sz="5400" b="1" dirty="0"/>
              <a:t>.</a:t>
            </a:r>
          </a:p>
        </p:txBody>
      </p:sp>
      <p:sp>
        <p:nvSpPr>
          <p:cNvPr id="19459" name="Rectangle 25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26"/>
          <p:cNvSpPr>
            <a:spLocks noChangeArrowheads="1"/>
          </p:cNvSpPr>
          <p:nvPr/>
        </p:nvSpPr>
        <p:spPr bwMode="auto">
          <a:xfrm>
            <a:off x="0" y="6281738"/>
            <a:ext cx="9144000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27"/>
          <p:cNvSpPr>
            <a:spLocks noChangeArrowheads="1"/>
          </p:cNvSpPr>
          <p:nvPr/>
        </p:nvSpPr>
        <p:spPr bwMode="auto">
          <a:xfrm rot="5400000">
            <a:off x="-3140868" y="3140868"/>
            <a:ext cx="6858000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28"/>
          <p:cNvSpPr>
            <a:spLocks noChangeArrowheads="1"/>
          </p:cNvSpPr>
          <p:nvPr/>
        </p:nvSpPr>
        <p:spPr bwMode="auto">
          <a:xfrm rot="-5400000">
            <a:off x="5426869" y="3140869"/>
            <a:ext cx="6858000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1714480" y="1071546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 err="1">
                <a:solidFill>
                  <a:srgbClr val="FF3300"/>
                </a:solidFill>
              </a:rPr>
              <a:t>ю</a:t>
            </a:r>
            <a:endParaRPr lang="ru-RU" sz="5400" b="1" dirty="0">
              <a:solidFill>
                <a:srgbClr val="FF3300"/>
              </a:solidFill>
            </a:endParaRPr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5572132" y="1071546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 err="1">
                <a:solidFill>
                  <a:srgbClr val="FF3300"/>
                </a:solidFill>
              </a:rPr>
              <a:t>ю</a:t>
            </a:r>
            <a:endParaRPr lang="ru-RU" sz="5400" b="1" dirty="0">
              <a:solidFill>
                <a:srgbClr val="FF3300"/>
              </a:solidFill>
            </a:endParaRPr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1357290" y="2285992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FF3300"/>
                </a:solidFill>
              </a:rPr>
              <a:t>у</a:t>
            </a:r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5572132" y="2285992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FF3300"/>
                </a:solidFill>
              </a:rPr>
              <a:t>у</a:t>
            </a:r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5929322" y="3571876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FF3300"/>
                </a:solidFill>
              </a:rPr>
              <a:t>у</a:t>
            </a:r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1428728" y="4786322"/>
            <a:ext cx="482599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 smtClean="0">
                <a:solidFill>
                  <a:srgbClr val="FF3300"/>
                </a:solidFill>
              </a:rPr>
              <a:t>  </a:t>
            </a:r>
            <a:r>
              <a:rPr lang="ru-RU" sz="5400" b="1" dirty="0" err="1" smtClean="0">
                <a:solidFill>
                  <a:srgbClr val="FF3300"/>
                </a:solidFill>
              </a:rPr>
              <a:t>ю</a:t>
            </a:r>
            <a:r>
              <a:rPr lang="ru-RU" sz="5400" b="1" dirty="0" smtClean="0">
                <a:solidFill>
                  <a:srgbClr val="FF3300"/>
                </a:solidFill>
              </a:rPr>
              <a:t> </a:t>
            </a:r>
            <a:endParaRPr lang="ru-RU" sz="5400" b="1" dirty="0">
              <a:solidFill>
                <a:srgbClr val="FF3300"/>
              </a:solidFill>
            </a:endParaRPr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5643570" y="4714884"/>
            <a:ext cx="625475" cy="69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FF3300"/>
                </a:solidFill>
              </a:rPr>
              <a:t>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97" grpId="0" animBg="1"/>
      <p:bldP spid="160800" grpId="0" animBg="1"/>
      <p:bldP spid="160801" grpId="0" animBg="1"/>
      <p:bldP spid="160802" grpId="0" animBg="1"/>
      <p:bldP spid="160803" grpId="0" animBg="1"/>
      <p:bldP spid="160804" grpId="0" animBg="1"/>
      <p:bldP spid="1608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prstTxWarp prst="textInflateTop">
              <a:avLst/>
            </a:prstTxWarp>
            <a:no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F:\картинки к урокам\0989639956689196005c5118a909cc3ab8483dc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D6D3B0"/>
              </a:clrFrom>
              <a:clrTo>
                <a:srgbClr val="D6D3B0">
                  <a:alpha val="0"/>
                </a:srgbClr>
              </a:clrTo>
            </a:clrChange>
          </a:blip>
          <a:srcRect t="9470" r="7400" b="5296"/>
          <a:stretch>
            <a:fillRect/>
          </a:stretch>
        </p:blipFill>
        <p:spPr bwMode="auto">
          <a:xfrm>
            <a:off x="1071538" y="1500174"/>
            <a:ext cx="3143272" cy="3857652"/>
          </a:xfrm>
          <a:prstGeom prst="rect">
            <a:avLst/>
          </a:prstGeom>
          <a:noFill/>
        </p:spPr>
      </p:pic>
      <p:pic>
        <p:nvPicPr>
          <p:cNvPr id="1027" name="Picture 3" descr="F:\картинки к урокам\classical-style-m.jpg"/>
          <p:cNvPicPr>
            <a:picLocks noChangeAspect="1" noChangeArrowheads="1"/>
          </p:cNvPicPr>
          <p:nvPr/>
        </p:nvPicPr>
        <p:blipFill>
          <a:blip r:embed="rId3"/>
          <a:srcRect l="30500" r="50000"/>
          <a:stretch>
            <a:fillRect/>
          </a:stretch>
        </p:blipFill>
        <p:spPr bwMode="auto">
          <a:xfrm>
            <a:off x="5072066" y="1643050"/>
            <a:ext cx="2000264" cy="4143404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14348" y="5214950"/>
            <a:ext cx="8229600" cy="1071562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InflateTop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Кост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…мы</a:t>
            </a:r>
            <a:endParaRPr kumimoji="0" lang="ru-RU" sz="7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48" y="71435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InflateTop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1643050"/>
            <a:ext cx="8715436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uLnTx/>
                <a:uFillTx/>
                <a:latin typeface="+mj-lt"/>
                <a:ea typeface="+mj-ea"/>
                <a:cs typeface="+mj-cs"/>
              </a:rPr>
              <a:t>Спиши.</a:t>
            </a:r>
            <a:r>
              <a:rPr kumimoji="0" lang="ru-RU" sz="7200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uLnTx/>
                <a:uFillTx/>
                <a:latin typeface="+mj-lt"/>
                <a:ea typeface="+mj-ea"/>
                <a:cs typeface="+mj-cs"/>
              </a:rPr>
              <a:t> Вставь пропущенные буквы</a:t>
            </a:r>
            <a:endParaRPr kumimoji="0" lang="ru-RU" sz="7200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-0.200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429132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</a:t>
            </a:r>
            <a:r>
              <a:rPr lang="ru-RU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ут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</a:t>
            </a:r>
            <a:r>
              <a:rPr lang="ru-RU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жок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F:\картинки к урокам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143248"/>
          </a:xfrm>
          <a:prstGeom prst="rect">
            <a:avLst/>
          </a:prstGeom>
          <a:noFill/>
        </p:spPr>
      </p:pic>
      <p:pic>
        <p:nvPicPr>
          <p:cNvPr id="2051" name="Picture 3" descr="F:\картинки к урокам\1.jpg"/>
          <p:cNvPicPr>
            <a:picLocks noChangeAspect="1" noChangeArrowheads="1"/>
          </p:cNvPicPr>
          <p:nvPr/>
        </p:nvPicPr>
        <p:blipFill>
          <a:blip r:embed="rId3"/>
          <a:srcRect r="3390" b="-312"/>
          <a:stretch>
            <a:fillRect/>
          </a:stretch>
        </p:blipFill>
        <p:spPr bwMode="auto">
          <a:xfrm>
            <a:off x="0" y="3500438"/>
            <a:ext cx="4071934" cy="285752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ru-RU" sz="9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Т…</a:t>
            </a:r>
            <a:r>
              <a:rPr kumimoji="0" lang="ru-RU" sz="9600" b="1" i="0" u="none" strike="noStrike" kern="1200" cap="none" spc="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фельки</a:t>
            </a:r>
            <a:endParaRPr kumimoji="0" lang="ru-RU" sz="9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WordArt 10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1000100" y="857232"/>
            <a:ext cx="7543824" cy="135732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37028"/>
              </a:avLst>
            </a:prstTxWarp>
          </a:bodyPr>
          <a:lstStyle/>
          <a:p>
            <a:r>
              <a:rPr lang="ru-RU" sz="3600" kern="10" dirty="0">
                <a:ln w="349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МОЛОДЦЫ!</a:t>
            </a:r>
          </a:p>
        </p:txBody>
      </p:sp>
      <p:sp>
        <p:nvSpPr>
          <p:cNvPr id="3076" name="AutoShape 4" descr="F:\%D0%BA%D0%B0%D1%80%D1%82%D0%B8%D0%BD%D0%BA%D0%B8 %D0%BA %D1%83%D1%80%D0%BE%D0%BA%D0%B0%D0%BC\j0134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F:\%D0%BA%D0%B0%D1%80%D1%82%D0%B8%D0%BD%D0%BA%D0%B8 %D0%BA %D1%83%D1%80%D0%BE%D0%BA%D0%B0%D0%BC\j0134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 descr="F:\картинки к урокам\j0134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572163" cy="4814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2.gstatic.com/images?q=tbn:ANd9GcQ9aLLLLs39N5RUcWomgiWUHA_J4IpEE2m_H8kNcQBM0kbeWBr5T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CDCDC"/>
              </a:clrFrom>
              <a:clrTo>
                <a:srgbClr val="DCDC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285836"/>
            <a:ext cx="5929354" cy="55721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Чистоговорка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4800" dirty="0" smtClean="0"/>
              <a:t>Дедушке </a:t>
            </a:r>
            <a:r>
              <a:rPr lang="ru-RU" sz="4800" dirty="0" err="1" smtClean="0"/>
              <a:t>Надюшка</a:t>
            </a:r>
            <a:r>
              <a:rPr lang="ru-RU" sz="4800" dirty="0" smtClean="0"/>
              <a:t> варит суп с индюшкой</a:t>
            </a:r>
          </a:p>
          <a:p>
            <a:pPr>
              <a:buNone/>
            </a:pPr>
            <a:endParaRPr lang="ru-RU" sz="4800" dirty="0"/>
          </a:p>
        </p:txBody>
      </p:sp>
      <p:sp>
        <p:nvSpPr>
          <p:cNvPr id="4098" name="AutoShape 2" descr="http://vceznaika.ru/production/images/big/645.jpg"/>
          <p:cNvSpPr>
            <a:spLocks noChangeAspect="1" noChangeArrowheads="1"/>
          </p:cNvSpPr>
          <p:nvPr/>
        </p:nvSpPr>
        <p:spPr bwMode="auto">
          <a:xfrm>
            <a:off x="6350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36" name="Group 68"/>
          <p:cNvGraphicFramePr>
            <a:graphicFrameLocks noGrp="1"/>
          </p:cNvGraphicFramePr>
          <p:nvPr>
            <p:ph/>
          </p:nvPr>
        </p:nvGraphicFramePr>
        <p:xfrm>
          <a:off x="1071538" y="500042"/>
          <a:ext cx="7127875" cy="4379924"/>
        </p:xfrm>
        <a:graphic>
          <a:graphicData uri="http://schemas.openxmlformats.org/drawingml/2006/table">
            <a:tbl>
              <a:tblPr/>
              <a:tblGrid>
                <a:gridCol w="1831975"/>
                <a:gridCol w="1831975"/>
                <a:gridCol w="1736725"/>
                <a:gridCol w="1727200"/>
              </a:tblGrid>
              <a:tr h="1844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5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2" name="Oval 64"/>
          <p:cNvSpPr>
            <a:spLocks noChangeArrowheads="1"/>
          </p:cNvSpPr>
          <p:nvPr/>
        </p:nvSpPr>
        <p:spPr bwMode="auto">
          <a:xfrm>
            <a:off x="1403350" y="1052513"/>
            <a:ext cx="1152525" cy="10810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>
            <a:off x="1403350" y="2708275"/>
            <a:ext cx="1152525" cy="10810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3132138" y="476250"/>
            <a:ext cx="16811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>
                <a:solidFill>
                  <a:srgbClr val="FF0000"/>
                </a:solidFill>
              </a:rPr>
              <a:t>Ы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5003800" y="476250"/>
            <a:ext cx="13700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03" name="Rectangle 80"/>
          <p:cNvSpPr>
            <a:spLocks noChangeArrowheads="1"/>
          </p:cNvSpPr>
          <p:nvPr/>
        </p:nvSpPr>
        <p:spPr bwMode="auto">
          <a:xfrm>
            <a:off x="0" y="6281738"/>
            <a:ext cx="9144000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Rectangle 81"/>
          <p:cNvSpPr>
            <a:spLocks noChangeArrowheads="1"/>
          </p:cNvSpPr>
          <p:nvPr/>
        </p:nvSpPr>
        <p:spPr bwMode="auto">
          <a:xfrm rot="-5400000">
            <a:off x="5426869" y="3140869"/>
            <a:ext cx="6858000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Rectangle 82"/>
          <p:cNvSpPr>
            <a:spLocks noChangeArrowheads="1"/>
          </p:cNvSpPr>
          <p:nvPr/>
        </p:nvSpPr>
        <p:spPr bwMode="auto">
          <a:xfrm rot="5400000">
            <a:off x="-3140868" y="3140868"/>
            <a:ext cx="6858000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5072066" y="2714620"/>
            <a:ext cx="93487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Ё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>
            <a:off x="3357554" y="2571744"/>
            <a:ext cx="11881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И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2169408" y="4919008"/>
            <a:ext cx="10262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У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13" name="Text Box 69"/>
          <p:cNvSpPr txBox="1">
            <a:spLocks noChangeArrowheads="1"/>
          </p:cNvSpPr>
          <p:nvPr/>
        </p:nvSpPr>
        <p:spPr bwMode="auto">
          <a:xfrm>
            <a:off x="3286116" y="4919008"/>
            <a:ext cx="6559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/>
              <a:t>-</a:t>
            </a:r>
            <a:endParaRPr lang="ru-RU" sz="12000" b="1" dirty="0"/>
          </a:p>
        </p:txBody>
      </p:sp>
      <p:sp>
        <p:nvSpPr>
          <p:cNvPr id="14" name="Text Box 69"/>
          <p:cNvSpPr txBox="1">
            <a:spLocks noChangeArrowheads="1"/>
          </p:cNvSpPr>
          <p:nvPr/>
        </p:nvSpPr>
        <p:spPr bwMode="auto">
          <a:xfrm>
            <a:off x="4143372" y="4919008"/>
            <a:ext cx="1590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Ю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15" name="Text Box 69"/>
          <p:cNvSpPr txBox="1">
            <a:spLocks noChangeArrowheads="1"/>
          </p:cNvSpPr>
          <p:nvPr/>
        </p:nvSpPr>
        <p:spPr bwMode="auto">
          <a:xfrm>
            <a:off x="6786578" y="500042"/>
            <a:ext cx="10262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У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16" name="Text Box 69"/>
          <p:cNvSpPr txBox="1">
            <a:spLocks noChangeArrowheads="1"/>
          </p:cNvSpPr>
          <p:nvPr/>
        </p:nvSpPr>
        <p:spPr bwMode="auto">
          <a:xfrm>
            <a:off x="6500826" y="2643182"/>
            <a:ext cx="1590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Ю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2" grpId="0" animBg="1"/>
      <p:bldP spid="7233" grpId="0" animBg="1"/>
      <p:bldP spid="7234" grpId="0"/>
      <p:bldP spid="7237" grpId="0"/>
      <p:bldP spid="20" grpId="0"/>
      <p:bldP spid="2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357158" y="0"/>
            <a:ext cx="8358246" cy="6500834"/>
          </a:xfrm>
        </p:spPr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1071538" y="285728"/>
            <a:ext cx="6858048" cy="128588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Пальчиковая гимнастика</a:t>
            </a:r>
            <a:r>
              <a:rPr lang="ru-RU" sz="9300" b="1" dirty="0" smtClean="0"/>
              <a:t> 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16000" dirty="0" smtClean="0"/>
              <a:t>Раз, два, три, четыре,</a:t>
            </a:r>
          </a:p>
          <a:p>
            <a:pPr algn="ctr" fontAlgn="base">
              <a:buNone/>
            </a:pPr>
            <a:r>
              <a:rPr lang="ru-RU" sz="16000" dirty="0" smtClean="0"/>
              <a:t>Мы с тобой снежок слепили.</a:t>
            </a:r>
          </a:p>
          <a:p>
            <a:pPr algn="ctr" fontAlgn="base">
              <a:buNone/>
            </a:pPr>
            <a:r>
              <a:rPr lang="ru-RU" sz="16000" dirty="0" smtClean="0"/>
              <a:t>Круглый, крепкий, очень гладкий</a:t>
            </a:r>
          </a:p>
          <a:p>
            <a:pPr algn="ctr" fontAlgn="base">
              <a:buNone/>
            </a:pPr>
            <a:r>
              <a:rPr lang="ru-RU" sz="16000" dirty="0" smtClean="0"/>
              <a:t>И совсем </a:t>
            </a:r>
            <a:r>
              <a:rPr lang="ru-RU" sz="16000" dirty="0" err="1" smtClean="0"/>
              <a:t>совсем</a:t>
            </a:r>
            <a:r>
              <a:rPr lang="ru-RU" sz="16000" dirty="0" smtClean="0"/>
              <a:t> не сладкий.</a:t>
            </a:r>
          </a:p>
          <a:p>
            <a:pPr algn="ctr" fontAlgn="base">
              <a:buNone/>
            </a:pPr>
            <a:r>
              <a:rPr lang="ru-RU" sz="16000" dirty="0" smtClean="0"/>
              <a:t>    </a:t>
            </a:r>
            <a:r>
              <a:rPr lang="ru-RU" sz="16000" dirty="0" smtClean="0"/>
              <a:t>             Раз </a:t>
            </a:r>
            <a:r>
              <a:rPr lang="ru-RU" sz="16000" dirty="0" smtClean="0"/>
              <a:t>— подбросим.</a:t>
            </a:r>
          </a:p>
          <a:p>
            <a:pPr algn="ctr" fontAlgn="base">
              <a:buNone/>
            </a:pPr>
            <a:r>
              <a:rPr lang="ru-RU" sz="16000" dirty="0" smtClean="0"/>
              <a:t>     </a:t>
            </a:r>
            <a:r>
              <a:rPr lang="ru-RU" sz="16000" dirty="0" smtClean="0"/>
              <a:t>          Два </a:t>
            </a:r>
            <a:r>
              <a:rPr lang="ru-RU" sz="16000" dirty="0" smtClean="0"/>
              <a:t>— поймаем.</a:t>
            </a:r>
          </a:p>
          <a:p>
            <a:pPr algn="ctr" fontAlgn="base">
              <a:buNone/>
            </a:pPr>
            <a:r>
              <a:rPr lang="ru-RU" sz="16000" dirty="0" smtClean="0"/>
              <a:t>   </a:t>
            </a:r>
            <a:r>
              <a:rPr lang="ru-RU" sz="16000" dirty="0" smtClean="0"/>
              <a:t>       Три </a:t>
            </a:r>
            <a:r>
              <a:rPr lang="ru-RU" sz="16000" dirty="0" smtClean="0"/>
              <a:t>— уроним</a:t>
            </a:r>
          </a:p>
          <a:p>
            <a:pPr algn="ctr" fontAlgn="base">
              <a:buNone/>
            </a:pPr>
            <a:r>
              <a:rPr lang="ru-RU" sz="16000" dirty="0" smtClean="0"/>
              <a:t>    </a:t>
            </a:r>
            <a:r>
              <a:rPr lang="ru-RU" sz="16000" dirty="0" smtClean="0"/>
              <a:t>    И </a:t>
            </a:r>
            <a:r>
              <a:rPr lang="ru-RU" sz="16000" dirty="0" smtClean="0"/>
              <a:t>…сломаем</a:t>
            </a:r>
            <a:r>
              <a:rPr lang="ru-RU" sz="11000" dirty="0" smtClean="0"/>
              <a:t>.</a:t>
            </a:r>
          </a:p>
          <a:p>
            <a:pPr>
              <a:buNone/>
            </a:pPr>
            <a:endParaRPr lang="ru-RU" sz="4800" dirty="0" smtClean="0"/>
          </a:p>
          <a:p>
            <a:pPr fontAlgn="base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1027" name="Picture 3" descr="C:\Documents and Settings\User\Рабочий стол\Новая папка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3034370" cy="25479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00438"/>
            <a:ext cx="4429092" cy="335756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657600" y="1571612"/>
            <a:ext cx="548640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   </a:t>
            </a:r>
            <a:endParaRPr lang="ru-RU" sz="3600" dirty="0"/>
          </a:p>
        </p:txBody>
      </p:sp>
      <p:pic>
        <p:nvPicPr>
          <p:cNvPr id="3" name="Содержимое 2" descr="http://i063.radikal.ru/0912/88/9b3b30d7d387.jpg"/>
          <p:cNvPicPr>
            <a:picLocks noGrp="1"/>
          </p:cNvPicPr>
          <p:nvPr>
            <p:ph type="pic" idx="1"/>
          </p:nvPr>
        </p:nvPicPr>
        <p:blipFill>
          <a:blip r:embed="rId2"/>
          <a:srcRect l="1407" r="1407"/>
          <a:stretch>
            <a:fillRect/>
          </a:stretch>
        </p:blipFill>
        <p:spPr bwMode="auto">
          <a:xfrm>
            <a:off x="0" y="0"/>
            <a:ext cx="4643438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3657600" y="5357826"/>
            <a:ext cx="5486400" cy="804862"/>
          </a:xfrm>
        </p:spPr>
        <p:txBody>
          <a:bodyPr>
            <a:noAutofit/>
          </a:bodyPr>
          <a:lstStyle/>
          <a:p>
            <a:r>
              <a:rPr lang="ru-RU" sz="4800" dirty="0" smtClean="0"/>
              <a:t>              </a:t>
            </a:r>
            <a:endParaRPr lang="ru-RU" sz="4800" dirty="0"/>
          </a:p>
        </p:txBody>
      </p:sp>
      <p:pic>
        <p:nvPicPr>
          <p:cNvPr id="4" name="Рисунок 3" descr="http://readik.ru/bukvy/ju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6"/>
            <a:ext cx="34290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User\Рабочий стол\Новая папка\ad2d4fee1a1898cd8c83f31e690d04e0.JPG"/>
          <p:cNvPicPr>
            <a:picLocks noChangeAspect="1" noChangeArrowheads="1"/>
          </p:cNvPicPr>
          <p:nvPr/>
        </p:nvPicPr>
        <p:blipFill>
          <a:blip r:embed="rId4"/>
          <a:srcRect l="21707" t="6250" r="20818" b="37899"/>
          <a:stretch>
            <a:fillRect/>
          </a:stretch>
        </p:blipFill>
        <p:spPr bwMode="auto">
          <a:xfrm>
            <a:off x="4714876" y="0"/>
            <a:ext cx="4429124" cy="321468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Новая папка\d3896ae16702d85306070afd02582616.JPG"/>
          <p:cNvPicPr>
            <a:picLocks noChangeAspect="1" noChangeArrowheads="1"/>
          </p:cNvPicPr>
          <p:nvPr/>
        </p:nvPicPr>
        <p:blipFill>
          <a:blip r:embed="rId5"/>
          <a:srcRect l="15625" t="54167" r="28125" b="7291"/>
          <a:stretch>
            <a:fillRect/>
          </a:stretch>
        </p:blipFill>
        <p:spPr bwMode="auto">
          <a:xfrm>
            <a:off x="4500562" y="3929066"/>
            <a:ext cx="4643438" cy="26432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/>
          </p:nvPr>
        </p:nvSpPr>
        <p:spPr>
          <a:xfrm>
            <a:off x="428596" y="214290"/>
            <a:ext cx="8029604" cy="58817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6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                          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429625" cy="357167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14" name="Oval 64"/>
          <p:cNvSpPr>
            <a:spLocks noChangeArrowheads="1"/>
          </p:cNvSpPr>
          <p:nvPr/>
        </p:nvSpPr>
        <p:spPr bwMode="auto">
          <a:xfrm>
            <a:off x="714348" y="357166"/>
            <a:ext cx="1500198" cy="142876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65"/>
          <p:cNvSpPr>
            <a:spLocks noChangeArrowheads="1"/>
          </p:cNvSpPr>
          <p:nvPr/>
        </p:nvSpPr>
        <p:spPr bwMode="auto">
          <a:xfrm>
            <a:off x="6786578" y="214290"/>
            <a:ext cx="1438277" cy="1571636"/>
          </a:xfrm>
          <a:prstGeom prst="ellipse">
            <a:avLst/>
          </a:prstGeom>
          <a:solidFill>
            <a:srgbClr val="00FF00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21634" y="2786058"/>
            <a:ext cx="1242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74034" y="2938458"/>
            <a:ext cx="1242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6434" y="3090858"/>
            <a:ext cx="1242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ПЁ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78834" y="3243258"/>
            <a:ext cx="1242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31234" y="3395658"/>
            <a:ext cx="1242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ТЮ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8 -0.22035 " pathEditMode="relative" ptsTypes="AA">
                                      <p:cBhvr>
                                        <p:cTn id="21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8 -0.19931 " pathEditMode="relative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26 0.17179 L -0.24653 -0.0272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12 0.06589 L 0.1934 -0.1230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9 0.11538 " pathEditMode="relative" ptsTypes="AA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0.06289 " pathEditMode="relative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/>
      <p:bldP spid="20" grpId="1"/>
      <p:bldP spid="22" grpId="0"/>
      <p:bldP spid="22" grpId="2"/>
      <p:bldP spid="22" grpId="3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red_onions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142984"/>
            <a:ext cx="4189615" cy="417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4143372" y="0"/>
            <a:ext cx="335758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0" b="1" dirty="0" smtClean="0"/>
              <a:t>лук</a:t>
            </a:r>
            <a:endParaRPr lang="ru-RU" sz="15000" b="1" dirty="0"/>
          </a:p>
        </p:txBody>
      </p:sp>
      <p:pic>
        <p:nvPicPr>
          <p:cNvPr id="7" name="Picture 4" descr="39117233_Bezuymyannuy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00174"/>
            <a:ext cx="35274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214810" y="4071942"/>
            <a:ext cx="392909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0" b="1" dirty="0" smtClean="0"/>
              <a:t>люк</a:t>
            </a:r>
            <a:r>
              <a:rPr lang="ru-RU" sz="14000" b="1" dirty="0" smtClean="0"/>
              <a:t> </a:t>
            </a:r>
            <a:endParaRPr lang="ru-RU" sz="1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8 0.14768 L -0.31493 -0.1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47 0.16574 L -0.57014 0.27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14480" y="5429264"/>
            <a:ext cx="5486400" cy="566738"/>
          </a:xfrm>
        </p:spPr>
        <p:txBody>
          <a:bodyPr>
            <a:noAutofit/>
          </a:bodyPr>
          <a:lstStyle/>
          <a:p>
            <a:r>
              <a:rPr lang="ru-RU" sz="15000" dirty="0" smtClean="0"/>
              <a:t>сюда</a:t>
            </a:r>
            <a:endParaRPr lang="ru-RU" sz="15000" dirty="0"/>
          </a:p>
        </p:txBody>
      </p:sp>
      <p:pic>
        <p:nvPicPr>
          <p:cNvPr id="2050" name="Picture 2" descr="C:\Documents and Settings\User\Рабочий стол\Новая папка\imgpreview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xfrm>
            <a:off x="2571736" y="2071677"/>
            <a:ext cx="4500594" cy="3000397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Новая папка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676524"/>
            <a:ext cx="4071966" cy="2895616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643174" y="2285992"/>
            <a:ext cx="5486400" cy="804862"/>
          </a:xfrm>
        </p:spPr>
        <p:txBody>
          <a:bodyPr>
            <a:noAutofit/>
          </a:bodyPr>
          <a:lstStyle/>
          <a:p>
            <a:r>
              <a:rPr lang="ru-RU" sz="15000" dirty="0" smtClean="0"/>
              <a:t>СУДА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-0.03866 L -0.26388 -0.395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43182"/>
            <a:ext cx="5486400" cy="566738"/>
          </a:xfrm>
        </p:spPr>
        <p:txBody>
          <a:bodyPr>
            <a:noAutofit/>
          </a:bodyPr>
          <a:lstStyle/>
          <a:p>
            <a:r>
              <a:rPr lang="ru-RU" sz="15000" dirty="0" smtClean="0"/>
              <a:t>круг</a:t>
            </a:r>
            <a:endParaRPr lang="ru-RU" sz="15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4282" y="1"/>
            <a:ext cx="8215370" cy="207167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0" y="2285992"/>
            <a:ext cx="5486400" cy="804862"/>
          </a:xfrm>
        </p:spPr>
        <p:txBody>
          <a:bodyPr>
            <a:noAutofit/>
          </a:bodyPr>
          <a:lstStyle/>
          <a:p>
            <a:r>
              <a:rPr lang="ru-RU" sz="15000" dirty="0" smtClean="0"/>
              <a:t>                                      крюк</a:t>
            </a:r>
            <a:endParaRPr lang="ru-RU" sz="15000" dirty="0"/>
          </a:p>
        </p:txBody>
      </p:sp>
      <p:sp>
        <p:nvSpPr>
          <p:cNvPr id="7" name="Овал 6"/>
          <p:cNvSpPr/>
          <p:nvPr/>
        </p:nvSpPr>
        <p:spPr>
          <a:xfrm>
            <a:off x="285720" y="0"/>
            <a:ext cx="235745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User\Рабочий стол\Новая папка\a5d9ea8b3f86393c5414982ca2cafa3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84</Words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2 класс  Урок письма и развития речи  Тема урока: «Гласные  У –  Ю   после  твердых  и  мягких   согласных»  Учитель: Малиновская М.В.  </vt:lpstr>
      <vt:lpstr>Слайд 2</vt:lpstr>
      <vt:lpstr>Слайд 3</vt:lpstr>
      <vt:lpstr>Слайд 4</vt:lpstr>
      <vt:lpstr>                         </vt:lpstr>
      <vt:lpstr>            </vt:lpstr>
      <vt:lpstr>Слайд 7</vt:lpstr>
      <vt:lpstr>сюда</vt:lpstr>
      <vt:lpstr>круг</vt:lpstr>
      <vt:lpstr>       Я рисую цветной …          </vt:lpstr>
      <vt:lpstr>ФИЗКУЛЬТМИНУТКА</vt:lpstr>
      <vt:lpstr>Слайд 12</vt:lpstr>
      <vt:lpstr>Слайд 13</vt:lpstr>
      <vt:lpstr>Домашнее задание</vt:lpstr>
      <vt:lpstr>           ут…жок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 Урок письма и развития речи  Тема урока: «Гласные  У –  Ю   после  твердых  и  мягких   согласных»  Учитель: Малиновская М.В.  </dc:title>
  <cp:lastModifiedBy>kab</cp:lastModifiedBy>
  <cp:revision>49</cp:revision>
  <dcterms:modified xsi:type="dcterms:W3CDTF">2014-12-10T08:19:19Z</dcterms:modified>
</cp:coreProperties>
</file>