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1"/>
  </p:notesMasterIdLst>
  <p:sldIdLst>
    <p:sldId id="256" r:id="rId2"/>
    <p:sldId id="267" r:id="rId3"/>
    <p:sldId id="264" r:id="rId4"/>
    <p:sldId id="265" r:id="rId5"/>
    <p:sldId id="286" r:id="rId6"/>
    <p:sldId id="266" r:id="rId7"/>
    <p:sldId id="288" r:id="rId8"/>
    <p:sldId id="257" r:id="rId9"/>
    <p:sldId id="258" r:id="rId10"/>
    <p:sldId id="268" r:id="rId11"/>
    <p:sldId id="269" r:id="rId12"/>
    <p:sldId id="270" r:id="rId13"/>
    <p:sldId id="271" r:id="rId14"/>
    <p:sldId id="301" r:id="rId15"/>
    <p:sldId id="302" r:id="rId16"/>
    <p:sldId id="262" r:id="rId17"/>
    <p:sldId id="263" r:id="rId18"/>
    <p:sldId id="279" r:id="rId19"/>
    <p:sldId id="281" r:id="rId20"/>
    <p:sldId id="283" r:id="rId21"/>
    <p:sldId id="284" r:id="rId22"/>
    <p:sldId id="298" r:id="rId23"/>
    <p:sldId id="299" r:id="rId24"/>
    <p:sldId id="300" r:id="rId25"/>
    <p:sldId id="285" r:id="rId26"/>
    <p:sldId id="287" r:id="rId27"/>
    <p:sldId id="259" r:id="rId28"/>
    <p:sldId id="260" r:id="rId29"/>
    <p:sldId id="261" r:id="rId30"/>
    <p:sldId id="296" r:id="rId31"/>
    <p:sldId id="297" r:id="rId32"/>
    <p:sldId id="291" r:id="rId33"/>
    <p:sldId id="292" r:id="rId34"/>
    <p:sldId id="278" r:id="rId35"/>
    <p:sldId id="293" r:id="rId36"/>
    <p:sldId id="294" r:id="rId37"/>
    <p:sldId id="280" r:id="rId38"/>
    <p:sldId id="295" r:id="rId39"/>
    <p:sldId id="28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27" autoAdjust="0"/>
  </p:normalViewPr>
  <p:slideViewPr>
    <p:cSldViewPr>
      <p:cViewPr>
        <p:scale>
          <a:sx n="50" d="100"/>
          <a:sy n="50" d="100"/>
        </p:scale>
        <p:origin x="-1122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EFB95-FC22-4FFF-A7E4-A0C848F08384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C613B-7462-41D4-ABFA-FF84D7D38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C613B-7462-41D4-ABFA-FF84D7D3859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141D-FCB6-43FD-9B82-E7E961E3C80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28C7-FDBF-43CA-A7F5-600B23C45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141D-FCB6-43FD-9B82-E7E961E3C80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28C7-FDBF-43CA-A7F5-600B23C45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141D-FCB6-43FD-9B82-E7E961E3C80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28C7-FDBF-43CA-A7F5-600B23C45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141D-FCB6-43FD-9B82-E7E961E3C80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28C7-FDBF-43CA-A7F5-600B23C45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141D-FCB6-43FD-9B82-E7E961E3C80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28C7-FDBF-43CA-A7F5-600B23C45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141D-FCB6-43FD-9B82-E7E961E3C80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28C7-FDBF-43CA-A7F5-600B23C45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141D-FCB6-43FD-9B82-E7E961E3C80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28C7-FDBF-43CA-A7F5-600B23C45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141D-FCB6-43FD-9B82-E7E961E3C80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28C7-FDBF-43CA-A7F5-600B23C45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141D-FCB6-43FD-9B82-E7E961E3C80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28C7-FDBF-43CA-A7F5-600B23C45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141D-FCB6-43FD-9B82-E7E961E3C80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28C7-FDBF-43CA-A7F5-600B23C45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141D-FCB6-43FD-9B82-E7E961E3C80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C3428C7-FDBF-43CA-A7F5-600B23C450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30141D-FCB6-43FD-9B82-E7E961E3C80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3428C7-FDBF-43CA-A7F5-600B23C450A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 txBox="1">
            <a:spLocks noChangeArrowheads="1"/>
          </p:cNvSpPr>
          <p:nvPr/>
        </p:nvSpPr>
        <p:spPr>
          <a:xfrm>
            <a:off x="467544" y="260648"/>
            <a:ext cx="7924800" cy="7082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ГБОУ СПО «Арзамасский приборостроительный колледж имени П. И. Пландина»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988840"/>
            <a:ext cx="835292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Arial Black" pitchFamily="34" charset="0"/>
              </a:rPr>
              <a:t>Урок инженерной графики</a:t>
            </a:r>
          </a:p>
          <a:p>
            <a:pPr algn="ctr"/>
            <a:endParaRPr lang="ru-RU" sz="54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r"/>
            <a:r>
              <a:rPr lang="ru-RU" sz="3200" dirty="0" smtClean="0">
                <a:solidFill>
                  <a:srgbClr val="FFFF00"/>
                </a:solidFill>
                <a:latin typeface="Arial Black" pitchFamily="34" charset="0"/>
              </a:rPr>
              <a:t>в группе ТМ - 246</a:t>
            </a:r>
            <a:endParaRPr lang="ru-RU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5733256"/>
            <a:ext cx="601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Князева С. М. преподаватель инженерной графики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im8-tub-ru.yandex.net/i?id=448072565-0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852936"/>
            <a:ext cx="4485671" cy="4005064"/>
          </a:xfrm>
          <a:prstGeom prst="rect">
            <a:avLst/>
          </a:prstGeom>
          <a:noFill/>
        </p:spPr>
      </p:pic>
      <p:pic>
        <p:nvPicPr>
          <p:cNvPr id="2" name="Picture 5" descr="http://im8-tub-ru.yandex.net/i?id=414226768-3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92697"/>
            <a:ext cx="4888104" cy="35941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Сечение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изображение фигуры, получающеёся при мысленном рассечении предмета одной или несколькими плоскостями. На сечении показывается только то, что получается непосредственно в секущей плоскости» (ГОСТ 2.305-68).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7" descr="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EEDC"/>
              </a:clrFrom>
              <a:clrTo>
                <a:srgbClr val="F9EEDC">
                  <a:alpha val="0"/>
                </a:srgbClr>
              </a:clrTo>
            </a:clrChange>
            <a:lum contrast="30000"/>
          </a:blip>
          <a:srcRect l="1517" b="3899"/>
          <a:stretch>
            <a:fillRect/>
          </a:stretch>
        </p:blipFill>
        <p:spPr>
          <a:xfrm>
            <a:off x="4223454" y="2852936"/>
            <a:ext cx="4920546" cy="28803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333685"/>
            <a:ext cx="4283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	</a:t>
            </a:r>
            <a:r>
              <a:rPr lang="ru-RU" sz="2400" dirty="0" smtClean="0"/>
              <a:t>Фигуру </a:t>
            </a:r>
            <a:r>
              <a:rPr lang="ru-RU" sz="2400" dirty="0" smtClean="0"/>
              <a:t>сечения на чертеже выделяют штриховкой для того, чтобы отличить на детали мысленно образованные поверхности от существующих. Штриховку наносят тонкими линиями. Наклонные параллельные линии штриховки проводят под углом 45 к линиям рамки чертежа.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>
            <a:lum bright="-48000" contrast="66000"/>
          </a:blip>
          <a:srcRect/>
          <a:stretch>
            <a:fillRect/>
          </a:stretch>
        </p:blipFill>
        <p:spPr bwMode="auto">
          <a:xfrm>
            <a:off x="-1" y="1052736"/>
            <a:ext cx="437572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lum bright="-48000" contrast="66000"/>
          </a:blip>
          <a:srcRect/>
          <a:stretch>
            <a:fillRect/>
          </a:stretch>
        </p:blipFill>
        <p:spPr bwMode="auto">
          <a:xfrm>
            <a:off x="4181469" y="2636912"/>
            <a:ext cx="4962531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99592" y="54868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Фигуры сечения многогранников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>
            <a:lum bright="-48000" contrast="66000"/>
          </a:blip>
          <a:srcRect/>
          <a:stretch>
            <a:fillRect/>
          </a:stretch>
        </p:blipFill>
        <p:spPr bwMode="auto">
          <a:xfrm>
            <a:off x="0" y="1052736"/>
            <a:ext cx="4355976" cy="395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27584" y="54868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Фигуры сечения тел вращения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>
            <a:lum bright="-36000" contrast="54000"/>
          </a:blip>
          <a:srcRect/>
          <a:stretch>
            <a:fillRect/>
          </a:stretch>
        </p:blipFill>
        <p:spPr bwMode="auto">
          <a:xfrm>
            <a:off x="4340246" y="2780928"/>
            <a:ext cx="4803754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-4737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Рассмотрим несколько случаев сечения плоскостью Р геометрического тела — куба, лежащего на горизонтальной плоскости проекции Н.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060848"/>
            <a:ext cx="9144000" cy="107721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первом случае куб усечен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фронтально-проецирующей плоскостью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284984"/>
            <a:ext cx="9144000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 втором случае куб усечен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горизонтально-проецирующей плоскостью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509120"/>
            <a:ext cx="9144000" cy="107721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третьем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случае куб пересечен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плоскостью общего положения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71691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Натуральные размеры отрезков линий и фигур получаются на той плоскости проекций, параллельно которой они расположены.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Следовательно,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чтобы определить натуральную величину отрезка линии или фигуры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необходимо, чтобы плоскость проекции была параллельна изображаемому элементу.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Для этого применяют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способ вращения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способ перемены плоскостей проекций.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15616" y="2852936"/>
            <a:ext cx="77403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Построение  трех проекций усеченного многогранника.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натуральной величины сечения.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Построение аксонометрического изображения отсеченной части.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980729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/>
              <a:t>Построение комплексного чертежа усеченного многогранника состоит из решения следующих задач: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1102578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построения трех проекций усеченной призмы выполняем следующие операции: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Строим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sldjump"/>
              </a:rPr>
              <a:t>3 проекции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правильной 6-угольной призмы.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Проводим фронтально-проецирующую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секущую плоскость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А-А.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горизонтальной проекции плоскость сечения совпадает с проекцией основания ABCDEF, на профильной проекции сечение строится путем определения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 action="ppaction://hlinksldjump"/>
              </a:rPr>
              <a:t>профильных проекций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точек 1,2,3,4,5,6 и их последовательного соединения.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40466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Задача 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164134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решения задачи выполняем следующие операции: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произвольном расстоянии и параллельно секущей плоскости А-А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sldjump"/>
              </a:rPr>
              <a:t>проводим прямую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От фронтальных проекций точек 1, 2, 3, 4, 5, 6 проводим прямые, которые будут перпендикулярны плоскости сечения. Прямые проводим до пересечения с новой плоскостью проекций.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Новые проекции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точек 1, 2, 3, 4, 5, 6 получаем перенося горизонтальные проекции данных точек в новую систему координат.</a:t>
            </a:r>
          </a:p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Полученный 6-и угольник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новой системе плоскостей проекций и будет являться натуральной величиной сечения 6-угольной призмы.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40466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Задача 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40466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Задача 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420888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Строим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sldjump"/>
              </a:rPr>
              <a:t>шестиугольник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АВС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изометрии.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вершин шестиугольника проводим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ребра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призмы. Высоты A1, B2, C3, D4, E5, F6 – берем с фронтальной проекции усеченной призмы.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96752"/>
            <a:ext cx="8604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решения задачи выполняем следующие операции: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2690813" cy="20399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pic>
        <p:nvPicPr>
          <p:cNvPr id="4" name="Picture 4" descr="скан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348880"/>
            <a:ext cx="30861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90872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Анализ геометрической формы детали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57349"/>
            <a:ext cx="4824536" cy="552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540892"/>
            <a:ext cx="2664296" cy="338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2420888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3488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19168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484784"/>
            <a:ext cx="18973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14127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6926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8367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13407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24928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47664" y="3573016"/>
            <a:ext cx="720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`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691680" y="3212976"/>
            <a:ext cx="720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`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699792" y="2564904"/>
            <a:ext cx="720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`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411760" y="2564904"/>
            <a:ext cx="720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`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763688" y="3356992"/>
            <a:ext cx="720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`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483768" y="2780928"/>
            <a:ext cx="720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`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699792" y="2348880"/>
            <a:ext cx="720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`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75856" y="2420888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995936" y="3573016"/>
            <a:ext cx="7555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``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203848" y="3284984"/>
            <a:ext cx="7555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``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203848" y="2708920"/>
            <a:ext cx="7555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``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3563888" y="2348880"/>
            <a:ext cx="7555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``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4644008" y="2636912"/>
            <a:ext cx="7555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``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211960" y="2348880"/>
            <a:ext cx="7555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``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4572000" y="3284984"/>
            <a:ext cx="7555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``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11960" y="2420888"/>
            <a:ext cx="2160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347864" y="5085184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403648" y="5013176"/>
            <a:ext cx="539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1835696" y="4221088"/>
            <a:ext cx="539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2555776" y="4221088"/>
            <a:ext cx="539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1835696" y="5661248"/>
            <a:ext cx="539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2627784" y="4725144"/>
            <a:ext cx="539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2555776" y="5661248"/>
            <a:ext cx="539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2699792" y="5229200"/>
            <a:ext cx="539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6660232" y="1628800"/>
            <a:ext cx="539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5796136" y="2996952"/>
            <a:ext cx="539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7452320" y="1484784"/>
            <a:ext cx="539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8172400" y="2492896"/>
            <a:ext cx="539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8100392" y="2060848"/>
            <a:ext cx="539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6156176" y="4005064"/>
            <a:ext cx="539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7380312" y="3717032"/>
            <a:ext cx="539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244408" y="1700808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95536" y="980728"/>
            <a:ext cx="1296144" cy="9361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79512" y="1340768"/>
            <a:ext cx="144016" cy="10801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79512" y="980728"/>
            <a:ext cx="288032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75856" y="2276872"/>
            <a:ext cx="0" cy="19442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95736" y="2276872"/>
            <a:ext cx="10801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23528" y="2276872"/>
            <a:ext cx="1080120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300192" y="2492896"/>
            <a:ext cx="1440160" cy="8640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403648" y="1916832"/>
            <a:ext cx="288032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907704" y="6237312"/>
            <a:ext cx="9361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979712" y="4653136"/>
            <a:ext cx="8640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707904" y="4221088"/>
            <a:ext cx="16561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475656" y="4221088"/>
            <a:ext cx="1800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707904" y="2276872"/>
            <a:ext cx="16561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843808" y="2276872"/>
            <a:ext cx="0" cy="19442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979712" y="2636912"/>
            <a:ext cx="0" cy="15841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707904" y="2276872"/>
            <a:ext cx="0" cy="19442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364088" y="2276872"/>
            <a:ext cx="0" cy="19442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475656" y="3284984"/>
            <a:ext cx="0" cy="9361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499992" y="3284984"/>
            <a:ext cx="0" cy="9361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1475656" y="4653136"/>
            <a:ext cx="504056" cy="8640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1475656" y="2276872"/>
            <a:ext cx="720080" cy="10081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707904" y="2636912"/>
            <a:ext cx="792088" cy="648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4499992" y="2636912"/>
            <a:ext cx="864096" cy="648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1475656" y="5517232"/>
            <a:ext cx="432048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 flipV="1">
            <a:off x="6012160" y="4653136"/>
            <a:ext cx="288032" cy="648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300192" y="5301208"/>
            <a:ext cx="1152128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2843808" y="5445224"/>
            <a:ext cx="432048" cy="792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7452320" y="5013176"/>
            <a:ext cx="792088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2843808" y="4653136"/>
            <a:ext cx="432048" cy="792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6012160" y="2996952"/>
            <a:ext cx="360040" cy="13681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6372200" y="3861048"/>
            <a:ext cx="1080120" cy="43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6012160" y="2492896"/>
            <a:ext cx="288032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6372200" y="4293096"/>
            <a:ext cx="0" cy="10081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6012160" y="2996952"/>
            <a:ext cx="0" cy="16561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8244408" y="3068960"/>
            <a:ext cx="0" cy="19442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7452320" y="3861048"/>
            <a:ext cx="0" cy="16561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6876256" y="2204864"/>
            <a:ext cx="1152128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7740352" y="3068960"/>
            <a:ext cx="504056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6300192" y="2204864"/>
            <a:ext cx="576064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7452320" y="3356992"/>
            <a:ext cx="288032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8028384" y="2348880"/>
            <a:ext cx="216024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V="1">
            <a:off x="2195736" y="4653136"/>
            <a:ext cx="0" cy="15841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755576" y="4221088"/>
            <a:ext cx="48965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3275856" y="5445224"/>
            <a:ext cx="12961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3275856" y="4221088"/>
            <a:ext cx="2304256" cy="2232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2771800" y="6237312"/>
            <a:ext cx="25922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843808" y="4653136"/>
            <a:ext cx="8640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V="1">
            <a:off x="755576" y="2132856"/>
            <a:ext cx="1584176" cy="20882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3275856" y="2276872"/>
            <a:ext cx="648072" cy="8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1979712" y="2636912"/>
            <a:ext cx="17281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1475656" y="3284984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323528" y="2420888"/>
            <a:ext cx="1152128" cy="8640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1403648" y="2276872"/>
            <a:ext cx="576064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1691680" y="1916832"/>
            <a:ext cx="504056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1475656" y="4221088"/>
            <a:ext cx="0" cy="1296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5364088" y="4221088"/>
            <a:ext cx="0" cy="201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1979712" y="4221088"/>
            <a:ext cx="0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2843808" y="4221088"/>
            <a:ext cx="0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3275856" y="4221088"/>
            <a:ext cx="0" cy="1296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3707904" y="4221088"/>
            <a:ext cx="0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4499992" y="4221088"/>
            <a:ext cx="0" cy="12241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2195736" y="2348880"/>
            <a:ext cx="0" cy="2376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>
            <a:off x="2411760" y="2060848"/>
            <a:ext cx="0" cy="4392488"/>
          </a:xfrm>
          <a:prstGeom prst="line">
            <a:avLst/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>
            <a:off x="1331640" y="5445224"/>
            <a:ext cx="2088232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>
            <a:off x="6876256" y="2204864"/>
            <a:ext cx="0" cy="1944216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 flipH="1">
            <a:off x="7956376" y="2348880"/>
            <a:ext cx="72008" cy="2016224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 flipV="1">
            <a:off x="5940152" y="4149080"/>
            <a:ext cx="936104" cy="504056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>
            <a:off x="6876256" y="4149080"/>
            <a:ext cx="1080120" cy="216024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>
            <a:off x="7956376" y="4365104"/>
            <a:ext cx="288032" cy="576064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 flipH="1">
            <a:off x="6084168" y="4221088"/>
            <a:ext cx="2016224" cy="1224136"/>
          </a:xfrm>
          <a:prstGeom prst="line">
            <a:avLst/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/>
          <p:cNvCxnSpPr/>
          <p:nvPr/>
        </p:nvCxnSpPr>
        <p:spPr>
          <a:xfrm flipH="1" flipV="1">
            <a:off x="6156176" y="4221088"/>
            <a:ext cx="1872208" cy="1152128"/>
          </a:xfrm>
          <a:prstGeom prst="line">
            <a:avLst/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 flipH="1">
            <a:off x="7092280" y="3501008"/>
            <a:ext cx="8384" cy="1863824"/>
          </a:xfrm>
          <a:prstGeom prst="line">
            <a:avLst/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151179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1.Сечение – это…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Изображение предмета, получающегося при мысленном рассечении предмета плоскостью или несколькими плоскостями.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Изображение фигуры, получающейся при мысленном рассечении предмета плоскостью или несколькими плоскостями.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Изображение проекции, получающейся при мысленном рассечении предмета плоскостью или несколькими плоскостями.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2.Сечение применяют для…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Выявления внешней формы предмета;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Выявления конструктивных элементов детали;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Выявления формы и внутреннего устройства предметов;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Что показывает сечение?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сечениях показано лишь то, что находится в самой секущей плоскости;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На сечениях показано то, что находится в самой секущей плоскости и за секущей плоскостью;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На сечениях показано лишь то, что находится за секущей плоскости;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4.Сечение выделяют…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Штриховой линией	 под углом 45;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Штриховкой под углом 45;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Штрих – пунктирной линией под углом 45;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Какая фигура получается при пересечении плоскостью многогранника?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Овал;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Треугольник;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Многоугольник.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340768"/>
            <a:ext cx="10081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1. </a:t>
            </a:r>
          </a:p>
          <a:p>
            <a:pPr marL="342900" indent="-342900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2. </a:t>
            </a:r>
          </a:p>
          <a:p>
            <a:pPr marL="342900" indent="-342900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3. </a:t>
            </a:r>
          </a:p>
          <a:p>
            <a:pPr marL="342900" indent="-342900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pPr marL="342900" indent="-342900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5.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332656"/>
            <a:ext cx="31100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Ответы: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44" y="126876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2276872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3212976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4365104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5373216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067"/>
          <a:stretch>
            <a:fillRect/>
          </a:stretch>
        </p:blipFill>
        <p:spPr bwMode="auto">
          <a:xfrm>
            <a:off x="1187624" y="1700808"/>
            <a:ext cx="6678677" cy="498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948264" y="2348880"/>
            <a:ext cx="1152128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7864" y="5877272"/>
            <a:ext cx="504056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419872" y="58052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" y="250775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Построить три проекции призмы, усеченной плоскостью Р, истинный вид сечения и ее аксонометрическую проекцию.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3284984"/>
            <a:ext cx="100811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800000"/>
                </a:solidFill>
              </a:rPr>
              <a:t>Спасибо </a:t>
            </a:r>
            <a:br>
              <a:rPr lang="ru-RU" sz="7200" b="1" dirty="0" smtClean="0">
                <a:solidFill>
                  <a:srgbClr val="800000"/>
                </a:solidFill>
              </a:rPr>
            </a:br>
            <a:r>
              <a:rPr lang="ru-RU" sz="7200" b="1" dirty="0" smtClean="0">
                <a:solidFill>
                  <a:srgbClr val="800000"/>
                </a:solidFill>
              </a:rPr>
              <a:t>за работу на уроке!</a:t>
            </a:r>
            <a:br>
              <a:rPr lang="ru-RU" sz="7200" b="1" dirty="0" smtClean="0">
                <a:solidFill>
                  <a:srgbClr val="800000"/>
                </a:solidFill>
              </a:rPr>
            </a:br>
            <a:r>
              <a:rPr lang="ru-RU" sz="7200" b="1" dirty="0" smtClean="0">
                <a:solidFill>
                  <a:srgbClr val="800000"/>
                </a:solidFill>
              </a:rPr>
              <a:t>Желаю успехов!</a:t>
            </a:r>
            <a:endParaRPr lang="ru-RU" sz="7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http://photg.ru/izometr/ris/image229.jpg"/>
          <p:cNvPicPr/>
          <p:nvPr/>
        </p:nvPicPr>
        <p:blipFill>
          <a:blip r:embed="rId2" cstate="print">
            <a:lum contrast="10000"/>
          </a:blip>
          <a:srcRect l="58164" t="5403" b="68121"/>
          <a:stretch>
            <a:fillRect/>
          </a:stretch>
        </p:blipFill>
        <p:spPr bwMode="auto">
          <a:xfrm>
            <a:off x="4932040" y="2348880"/>
            <a:ext cx="2952328" cy="35283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photg.ru/izometr/ris/image229.jpg"/>
          <p:cNvPicPr/>
          <p:nvPr/>
        </p:nvPicPr>
        <p:blipFill>
          <a:blip r:embed="rId2" cstate="print">
            <a:lum contrast="10000"/>
          </a:blip>
          <a:srcRect t="3242" r="44898" b="68661"/>
          <a:stretch>
            <a:fillRect/>
          </a:stretch>
        </p:blipFill>
        <p:spPr bwMode="auto">
          <a:xfrm>
            <a:off x="827584" y="2276872"/>
            <a:ext cx="3888432" cy="374441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836712"/>
            <a:ext cx="7521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Фронтально-проецирующая плоскость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8100392" y="6021288"/>
            <a:ext cx="6903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http://photg.ru/izometr/ris/image229.jpg"/>
          <p:cNvPicPr/>
          <p:nvPr/>
        </p:nvPicPr>
        <p:blipFill>
          <a:blip r:embed="rId2" cstate="print"/>
          <a:srcRect l="56566" t="37754" b="33508"/>
          <a:stretch>
            <a:fillRect/>
          </a:stretch>
        </p:blipFill>
        <p:spPr bwMode="auto">
          <a:xfrm>
            <a:off x="4716016" y="1988840"/>
            <a:ext cx="30963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photg.ru/izometr/ris/image229.jpg"/>
          <p:cNvPicPr/>
          <p:nvPr/>
        </p:nvPicPr>
        <p:blipFill>
          <a:blip r:embed="rId2" cstate="print"/>
          <a:srcRect l="-2020" t="36096" r="47475" b="36271"/>
          <a:stretch>
            <a:fillRect/>
          </a:stretch>
        </p:blipFill>
        <p:spPr bwMode="auto">
          <a:xfrm>
            <a:off x="611560" y="1988840"/>
            <a:ext cx="388843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02394" y="836712"/>
            <a:ext cx="8059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Горизонтально-проецирующая плоскость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556792"/>
            <a:ext cx="482453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7956376" y="6021288"/>
            <a:ext cx="76238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http://photg.ru/izometr/ris/image229.jpg"/>
          <p:cNvPicPr/>
          <p:nvPr/>
        </p:nvPicPr>
        <p:blipFill>
          <a:blip r:embed="rId2" cstate="print"/>
          <a:srcRect l="55319" t="69024" b="1630"/>
          <a:stretch>
            <a:fillRect/>
          </a:stretch>
        </p:blipFill>
        <p:spPr bwMode="auto">
          <a:xfrm>
            <a:off x="4788024" y="1772816"/>
            <a:ext cx="30243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photg.ru/izometr/ris/image229.jpg"/>
          <p:cNvPicPr/>
          <p:nvPr/>
        </p:nvPicPr>
        <p:blipFill>
          <a:blip r:embed="rId2" cstate="print"/>
          <a:srcRect t="66851" r="46808" b="4348"/>
          <a:stretch>
            <a:fillRect/>
          </a:stretch>
        </p:blipFill>
        <p:spPr bwMode="auto">
          <a:xfrm>
            <a:off x="1043608" y="1916832"/>
            <a:ext cx="36004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50241" y="836712"/>
            <a:ext cx="5764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Плоскость общего положения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556792"/>
            <a:ext cx="41044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59632" y="20608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7956376" y="6021288"/>
            <a:ext cx="61836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213285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701" name="Object 5"/>
          <p:cNvGraphicFramePr>
            <a:graphicFrameLocks noChangeAspect="1"/>
          </p:cNvGraphicFramePr>
          <p:nvPr/>
        </p:nvGraphicFramePr>
        <p:xfrm>
          <a:off x="6516216" y="2060848"/>
          <a:ext cx="1871663" cy="2035175"/>
        </p:xfrm>
        <a:graphic>
          <a:graphicData uri="http://schemas.openxmlformats.org/presentationml/2006/ole">
            <p:oleObj spid="_x0000_s1026" name="Деталь" r:id="rId3" imgW="610920" imgH="705600" progId="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11760" y="980728"/>
            <a:ext cx="3910879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Тела вращения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581128"/>
            <a:ext cx="2663825" cy="1976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132856"/>
            <a:ext cx="1752600" cy="208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132856"/>
            <a:ext cx="1871663" cy="1944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577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Способ вращения.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 вращения заключается в том, что отрезок прямой линии или плоскую фигуру вращают вокруг выбранной оси до положения, параллельного плоскости проекций 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Рис. 173. Определение натуральной длины отрезка прямой способом вращ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68" y="1844824"/>
            <a:ext cx="9147068" cy="4725144"/>
          </a:xfrm>
          <a:prstGeom prst="rect">
            <a:avLst/>
          </a:prstGeom>
          <a:noFill/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244408" y="6093296"/>
            <a:ext cx="61836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00"/>
                            </p:stCondLst>
                            <p:childTnLst>
                              <p:par>
                                <p:cTn id="1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Способ перемены плоскостей проекций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Этот способ отличается от способа вращения тем, что проецируемая линия или фигура остается неподвижной, а одну из плоскостей проекций заменяют новой дополнительной плоскостью, на которую и проецируют изображаемый элемент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Рис. 174. Определение натуральной величины фигуры способом перемены плоскостей проекций"/>
          <p:cNvPicPr>
            <a:picLocks noChangeAspect="1" noChangeArrowheads="1"/>
          </p:cNvPicPr>
          <p:nvPr/>
        </p:nvPicPr>
        <p:blipFill>
          <a:blip r:embed="rId2" cstate="print"/>
          <a:srcRect b="54861"/>
          <a:stretch>
            <a:fillRect/>
          </a:stretch>
        </p:blipFill>
        <p:spPr bwMode="auto">
          <a:xfrm>
            <a:off x="0" y="3068960"/>
            <a:ext cx="4355976" cy="3269755"/>
          </a:xfrm>
          <a:prstGeom prst="rect">
            <a:avLst/>
          </a:prstGeom>
          <a:noFill/>
        </p:spPr>
      </p:pic>
      <p:pic>
        <p:nvPicPr>
          <p:cNvPr id="17412" name="Picture 4" descr="Рис. 174. Определение натуральной величины фигуры способом перемены плоскостей проекций"/>
          <p:cNvPicPr>
            <a:picLocks noChangeAspect="1" noChangeArrowheads="1"/>
          </p:cNvPicPr>
          <p:nvPr/>
        </p:nvPicPr>
        <p:blipFill>
          <a:blip r:embed="rId2" cstate="print"/>
          <a:srcRect l="836" t="44187"/>
          <a:stretch>
            <a:fillRect/>
          </a:stretch>
        </p:blipFill>
        <p:spPr bwMode="auto">
          <a:xfrm>
            <a:off x="4427984" y="2492896"/>
            <a:ext cx="4716016" cy="4365104"/>
          </a:xfrm>
          <a:prstGeom prst="rect">
            <a:avLst/>
          </a:prstGeom>
          <a:noFill/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316416" y="6373368"/>
            <a:ext cx="61836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00"/>
                            </p:stCondLst>
                            <p:childTnLst>
                              <p:par>
                                <p:cTn id="1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Построение трех проекции правильной        6-угольной призмы.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48691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>
            <a:stCxn id="6" idx="3"/>
          </p:cNvCxnSpPr>
          <p:nvPr/>
        </p:nvCxnSpPr>
        <p:spPr>
          <a:xfrm flipV="1">
            <a:off x="2699792" y="3861048"/>
            <a:ext cx="0" cy="13321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4499992" y="3861048"/>
            <a:ext cx="0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Шестиугольник 5"/>
          <p:cNvSpPr/>
          <p:nvPr/>
        </p:nvSpPr>
        <p:spPr>
          <a:xfrm>
            <a:off x="2699792" y="4365104"/>
            <a:ext cx="1800200" cy="1656184"/>
          </a:xfrm>
          <a:prstGeom prst="hexagon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99792" y="4221088"/>
            <a:ext cx="1800200" cy="19442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39752" y="5229200"/>
            <a:ext cx="2448272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635896" y="1268760"/>
            <a:ext cx="0" cy="5184576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499992" y="3861048"/>
            <a:ext cx="2448272" cy="2376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67944" y="4365104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699792" y="1484784"/>
            <a:ext cx="0" cy="2385556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131840" y="3861048"/>
            <a:ext cx="0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067944" y="3861048"/>
            <a:ext cx="0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699792" y="1484784"/>
            <a:ext cx="1800200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499992" y="1484784"/>
            <a:ext cx="0" cy="237626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427984" y="5229200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067944" y="6021288"/>
            <a:ext cx="2664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004048" y="3861048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868144" y="3861048"/>
            <a:ext cx="0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732240" y="3861048"/>
            <a:ext cx="0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004048" y="1484784"/>
            <a:ext cx="1728192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004048" y="1484784"/>
            <a:ext cx="0" cy="237626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6732240" y="1556792"/>
            <a:ext cx="0" cy="237626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5868144" y="1340768"/>
            <a:ext cx="0" cy="25922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499992" y="1484784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4067944" y="1484784"/>
            <a:ext cx="0" cy="237626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3131840" y="1484784"/>
            <a:ext cx="0" cy="237626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339752" y="48691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99792" y="57332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23928" y="60212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27984" y="52292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79912" y="39330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43808" y="39330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87824" y="60212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483768" y="53012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11960" y="57332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39952" y="40050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059832" y="39330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1835696" y="3861048"/>
            <a:ext cx="5868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339752" y="35730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771800" y="35730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07904" y="35730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427984" y="35730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644008" y="35730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E``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300192" y="35730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B``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436096" y="35730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A``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трелка влево 47">
            <a:hlinkClick r:id="rId2" action="ppaction://hlinksldjump"/>
          </p:cNvPr>
          <p:cNvSpPr/>
          <p:nvPr/>
        </p:nvSpPr>
        <p:spPr>
          <a:xfrm>
            <a:off x="8172400" y="6021288"/>
            <a:ext cx="61836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7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Построение фронтально-проецирующей секущей плоскости А-А.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427984" y="48691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единительная линия 85"/>
          <p:cNvCxnSpPr>
            <a:stCxn id="88" idx="3"/>
          </p:cNvCxnSpPr>
          <p:nvPr/>
        </p:nvCxnSpPr>
        <p:spPr>
          <a:xfrm flipV="1">
            <a:off x="2699792" y="3861048"/>
            <a:ext cx="0" cy="13321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4499992" y="3789040"/>
            <a:ext cx="0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Шестиугольник 87"/>
          <p:cNvSpPr/>
          <p:nvPr/>
        </p:nvSpPr>
        <p:spPr>
          <a:xfrm>
            <a:off x="2699792" y="4365104"/>
            <a:ext cx="1800200" cy="1656184"/>
          </a:xfrm>
          <a:prstGeom prst="hexagon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2699792" y="4221088"/>
            <a:ext cx="1800200" cy="19442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2339752" y="5229200"/>
            <a:ext cx="2448272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4499992" y="3861048"/>
            <a:ext cx="2448272" cy="2376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067944" y="4365104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2699792" y="1484784"/>
            <a:ext cx="0" cy="2385556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V="1">
            <a:off x="3131840" y="3861048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4067944" y="3861048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2699792" y="1484784"/>
            <a:ext cx="1800200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4499992" y="1484784"/>
            <a:ext cx="0" cy="237626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4427984" y="5229200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4067944" y="6021288"/>
            <a:ext cx="2664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V="1">
            <a:off x="5004048" y="3861048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V="1">
            <a:off x="5868144" y="3861048"/>
            <a:ext cx="0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V="1">
            <a:off x="6732240" y="3861048"/>
            <a:ext cx="0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5004048" y="1484784"/>
            <a:ext cx="1728192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5004048" y="1484784"/>
            <a:ext cx="0" cy="237626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V="1">
            <a:off x="6732240" y="1556792"/>
            <a:ext cx="0" cy="237626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4499992" y="1484784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4067944" y="1484784"/>
            <a:ext cx="0" cy="237626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V="1">
            <a:off x="3131840" y="1484784"/>
            <a:ext cx="0" cy="237626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339752" y="48691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699792" y="57332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923928" y="60212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427984" y="52292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779912" y="39330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843808" y="39330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987824" y="60212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83768" y="53012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211960" y="57332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139952" y="40050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059832" y="39330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1691680" y="3861048"/>
            <a:ext cx="5868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3635896" y="1268760"/>
            <a:ext cx="0" cy="5184576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flipV="1">
            <a:off x="5868144" y="1340768"/>
            <a:ext cx="0" cy="25922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V="1">
            <a:off x="1691680" y="1196752"/>
            <a:ext cx="4104456" cy="2664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907704" y="314096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148064" y="105273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>
            <a:off x="1691680" y="3861048"/>
            <a:ext cx="0" cy="2996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3635896" y="6381328"/>
            <a:ext cx="0" cy="476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>
            <a:off x="1691680" y="6597352"/>
            <a:ext cx="194421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2339752" y="616530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339752" y="35730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771800" y="35730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707904" y="35730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427984" y="35730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644008" y="35730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E``F``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436096" y="35730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A``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6300192" y="35730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B``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339752" y="29249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843808" y="2564904"/>
            <a:ext cx="67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779912" y="1916832"/>
            <a:ext cx="81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499992" y="16288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лево 58">
            <a:hlinkClick r:id="rId2" action="ppaction://hlinksldjump"/>
          </p:cNvPr>
          <p:cNvSpPr/>
          <p:nvPr/>
        </p:nvSpPr>
        <p:spPr>
          <a:xfrm>
            <a:off x="8172400" y="5877272"/>
            <a:ext cx="61836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6" grpId="0"/>
      <p:bldP spid="127" grpId="0"/>
      <p:bldP spid="134" grpId="0"/>
      <p:bldP spid="152" grpId="0"/>
      <p:bldP spid="153" grpId="0"/>
      <p:bldP spid="154" grpId="0"/>
      <p:bldP spid="1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191"/>
          <p:cNvSpPr txBox="1"/>
          <p:nvPr/>
        </p:nvSpPr>
        <p:spPr>
          <a:xfrm>
            <a:off x="4139952" y="49411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152128" y="3933056"/>
            <a:ext cx="5868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stCxn id="9" idx="3"/>
          </p:cNvCxnSpPr>
          <p:nvPr/>
        </p:nvCxnSpPr>
        <p:spPr>
          <a:xfrm flipV="1">
            <a:off x="2411760" y="3933056"/>
            <a:ext cx="0" cy="13321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211960" y="3933056"/>
            <a:ext cx="0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Шестиугольник 8"/>
          <p:cNvSpPr/>
          <p:nvPr/>
        </p:nvSpPr>
        <p:spPr>
          <a:xfrm>
            <a:off x="2411760" y="4437112"/>
            <a:ext cx="1800200" cy="1656184"/>
          </a:xfrm>
          <a:prstGeom prst="hexagon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411760" y="4293096"/>
            <a:ext cx="1800200" cy="19442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051720" y="5301208"/>
            <a:ext cx="2448272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275856" y="1268760"/>
            <a:ext cx="0" cy="5184576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211960" y="3933056"/>
            <a:ext cx="2448272" cy="2376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779912" y="4437112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1547664" y="1772816"/>
            <a:ext cx="3384376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411760" y="3356992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2411760" y="1556792"/>
            <a:ext cx="0" cy="2385556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411760" y="3933056"/>
            <a:ext cx="1800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4211960" y="2204864"/>
            <a:ext cx="0" cy="17281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2843808" y="3933056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3779912" y="3933056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2843808" y="3068960"/>
            <a:ext cx="0" cy="8640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3779912" y="2492896"/>
            <a:ext cx="0" cy="144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2411760" y="1556792"/>
            <a:ext cx="1800200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4211960" y="1556792"/>
            <a:ext cx="0" cy="237626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301208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3779912" y="6093296"/>
            <a:ext cx="2664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4716016" y="3933056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4211960" y="2204864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779912" y="2492896"/>
            <a:ext cx="2664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2843808" y="3068960"/>
            <a:ext cx="35283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2411760" y="3429000"/>
            <a:ext cx="31683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5580112" y="3933056"/>
            <a:ext cx="0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6444208" y="3933056"/>
            <a:ext cx="0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4716016" y="2492896"/>
            <a:ext cx="0" cy="144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5580112" y="3429000"/>
            <a:ext cx="0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V="1">
            <a:off x="6444208" y="2492896"/>
            <a:ext cx="0" cy="144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4716016" y="1556792"/>
            <a:ext cx="1728192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V="1">
            <a:off x="4716016" y="1556792"/>
            <a:ext cx="0" cy="237626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6444208" y="1556792"/>
            <a:ext cx="0" cy="237626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V="1">
            <a:off x="5580112" y="1340768"/>
            <a:ext cx="0" cy="25922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V="1">
            <a:off x="4716016" y="2204864"/>
            <a:ext cx="864096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5580112" y="2204864"/>
            <a:ext cx="864096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4716016" y="3068960"/>
            <a:ext cx="864096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V="1">
            <a:off x="5580112" y="3068960"/>
            <a:ext cx="864096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4716016" y="3933056"/>
            <a:ext cx="17281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V="1">
            <a:off x="6156176" y="2708920"/>
            <a:ext cx="288032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flipV="1">
            <a:off x="5796136" y="2492896"/>
            <a:ext cx="576064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flipV="1">
            <a:off x="5436096" y="2420888"/>
            <a:ext cx="792088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flipV="1">
            <a:off x="5292080" y="2348880"/>
            <a:ext cx="72008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flipV="1">
            <a:off x="5148064" y="2276872"/>
            <a:ext cx="648072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 flipV="1">
            <a:off x="4932040" y="2204864"/>
            <a:ext cx="648072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flipV="1">
            <a:off x="4716016" y="2348880"/>
            <a:ext cx="504056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V="1">
            <a:off x="4716016" y="2420888"/>
            <a:ext cx="216024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/>
          <p:cNvCxnSpPr/>
          <p:nvPr/>
        </p:nvCxnSpPr>
        <p:spPr>
          <a:xfrm>
            <a:off x="4211960" y="1556792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 flipV="1">
            <a:off x="3779912" y="1556792"/>
            <a:ext cx="0" cy="237626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 flipV="1">
            <a:off x="2843808" y="1556792"/>
            <a:ext cx="0" cy="237626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flipV="1">
            <a:off x="2411760" y="2204864"/>
            <a:ext cx="1800200" cy="1152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2051720" y="49411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2411760" y="58052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3635896" y="60932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4139952" y="53012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491880" y="40050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2555776" y="40050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699792" y="60932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2195736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3923928" y="58052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3851920" y="40770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2051720" y="35730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2771800" y="40050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419872" y="35730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2483768" y="35730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4427984" y="40050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E``F``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4211960" y="35730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5220072" y="40050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A``D``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6084168" y="40050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B``C``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2123728" y="30689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4355976" y="29969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3419872" y="2132856"/>
            <a:ext cx="81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5652120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3923928" y="18448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5580112" y="19168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355976" y="22048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6444208" y="23488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2555776" y="2708920"/>
            <a:ext cx="67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6444208" y="29249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Построение трех проекций усеченной призмы</a:t>
            </a:r>
            <a:endParaRPr lang="ru-RU" sz="3600" dirty="0"/>
          </a:p>
        </p:txBody>
      </p:sp>
      <p:sp>
        <p:nvSpPr>
          <p:cNvPr id="85" name="Стрелка влево 84">
            <a:hlinkClick r:id="rId2" action="ppaction://hlinksldjump"/>
          </p:cNvPr>
          <p:cNvSpPr/>
          <p:nvPr/>
        </p:nvSpPr>
        <p:spPr>
          <a:xfrm>
            <a:off x="8244408" y="5949280"/>
            <a:ext cx="61836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7" grpId="0"/>
      <p:bldP spid="209" grpId="0"/>
      <p:bldP spid="210" grpId="0"/>
      <p:bldP spid="211" grpId="0"/>
      <p:bldP spid="213" grpId="0"/>
      <p:bldP spid="8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6300192" y="53012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единительная линия 85"/>
          <p:cNvCxnSpPr>
            <a:stCxn id="88" idx="3"/>
          </p:cNvCxnSpPr>
          <p:nvPr/>
        </p:nvCxnSpPr>
        <p:spPr>
          <a:xfrm flipV="1">
            <a:off x="4572000" y="4328428"/>
            <a:ext cx="0" cy="13321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6372200" y="4328428"/>
            <a:ext cx="0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Шестиугольник 87"/>
          <p:cNvSpPr/>
          <p:nvPr/>
        </p:nvSpPr>
        <p:spPr>
          <a:xfrm>
            <a:off x="4572000" y="4832484"/>
            <a:ext cx="1800200" cy="1656184"/>
          </a:xfrm>
          <a:prstGeom prst="hexagon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4572000" y="4688468"/>
            <a:ext cx="1800200" cy="19442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4211960" y="5696580"/>
            <a:ext cx="2448272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5508104" y="1664132"/>
            <a:ext cx="0" cy="5184576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6372200" y="4328428"/>
            <a:ext cx="2448272" cy="2376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5940152" y="4832484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V="1">
            <a:off x="3707904" y="2132856"/>
            <a:ext cx="3384376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4572000" y="3752364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V="1">
            <a:off x="4572000" y="1952164"/>
            <a:ext cx="0" cy="223224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4572000" y="4328428"/>
            <a:ext cx="1800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V="1">
            <a:off x="6372200" y="2600236"/>
            <a:ext cx="0" cy="17281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V="1">
            <a:off x="5004048" y="4328428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V="1">
            <a:off x="5940152" y="4328428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V="1">
            <a:off x="5004048" y="3464332"/>
            <a:ext cx="0" cy="8640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V="1">
            <a:off x="5940152" y="2888268"/>
            <a:ext cx="0" cy="144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4572000" y="1952164"/>
            <a:ext cx="1800200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6372200" y="1916832"/>
            <a:ext cx="0" cy="237626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6300192" y="5696580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5940152" y="6488668"/>
            <a:ext cx="2664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6876256" y="4328428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6372200" y="2600236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5940152" y="2888268"/>
            <a:ext cx="2664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5004048" y="3464332"/>
            <a:ext cx="35283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4572000" y="3824372"/>
            <a:ext cx="31683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V="1">
            <a:off x="7740352" y="4328428"/>
            <a:ext cx="0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V="1">
            <a:off x="8604448" y="4328428"/>
            <a:ext cx="0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V="1">
            <a:off x="6876256" y="2888268"/>
            <a:ext cx="0" cy="144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7740352" y="3824372"/>
            <a:ext cx="0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8604448" y="2888268"/>
            <a:ext cx="0" cy="144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6876256" y="1952164"/>
            <a:ext cx="1728192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V="1">
            <a:off x="6876256" y="1952164"/>
            <a:ext cx="0" cy="237626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V="1">
            <a:off x="8604448" y="1952164"/>
            <a:ext cx="0" cy="237626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V="1">
            <a:off x="7740352" y="1700808"/>
            <a:ext cx="0" cy="25922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flipV="1">
            <a:off x="6876256" y="2600236"/>
            <a:ext cx="864096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7740352" y="2600236"/>
            <a:ext cx="864096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6876256" y="3464332"/>
            <a:ext cx="864096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V="1">
            <a:off x="7740352" y="3464332"/>
            <a:ext cx="864096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6876256" y="4328428"/>
            <a:ext cx="17281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V="1">
            <a:off x="8316416" y="3104292"/>
            <a:ext cx="288032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V="1">
            <a:off x="8028384" y="2888268"/>
            <a:ext cx="504056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V="1">
            <a:off x="7740352" y="2816260"/>
            <a:ext cx="576064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flipV="1">
            <a:off x="7452320" y="2744252"/>
            <a:ext cx="72008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flipV="1">
            <a:off x="7308304" y="2672244"/>
            <a:ext cx="648072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V="1">
            <a:off x="7092280" y="2600236"/>
            <a:ext cx="648072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 flipV="1">
            <a:off x="6876256" y="2744252"/>
            <a:ext cx="504056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V="1">
            <a:off x="6876256" y="2816260"/>
            <a:ext cx="216024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6444208" y="1952164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flipV="1">
            <a:off x="5940152" y="2060848"/>
            <a:ext cx="0" cy="223224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flipV="1">
            <a:off x="5004048" y="2060848"/>
            <a:ext cx="0" cy="223224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flipV="1">
            <a:off x="4499992" y="2600236"/>
            <a:ext cx="1872208" cy="11888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4211960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572000" y="62006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796136" y="64886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300192" y="56612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652120" y="44371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644008" y="46531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860032" y="64886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283968" y="56612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084168" y="61653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084168" y="47971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211960" y="39683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004048" y="44371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580112" y="38963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644008" y="39330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B` /F`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588224" y="44004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E``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372200" y="39683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308304" y="43651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A``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139952" y="35730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588224" y="34290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652120" y="2384212"/>
            <a:ext cx="81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812360" y="38243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300192" y="22401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7740352" y="21681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444208" y="25649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8567936" y="26369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716016" y="3104292"/>
            <a:ext cx="67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8567936" y="32849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5" name="Прямая соединительная линия 164"/>
          <p:cNvCxnSpPr/>
          <p:nvPr/>
        </p:nvCxnSpPr>
        <p:spPr>
          <a:xfrm>
            <a:off x="3707904" y="4293096"/>
            <a:ext cx="5436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 flipV="1">
            <a:off x="2771800" y="836712"/>
            <a:ext cx="3384376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/>
          <p:nvPr/>
        </p:nvCxnSpPr>
        <p:spPr>
          <a:xfrm flipH="1" flipV="1">
            <a:off x="3707904" y="2348880"/>
            <a:ext cx="864096" cy="144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>
            <a:stCxn id="163" idx="2"/>
          </p:cNvCxnSpPr>
          <p:nvPr/>
        </p:nvCxnSpPr>
        <p:spPr>
          <a:xfrm flipH="1" flipV="1">
            <a:off x="3707904" y="1268760"/>
            <a:ext cx="1347192" cy="2204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 flipH="1" flipV="1">
            <a:off x="4644008" y="764704"/>
            <a:ext cx="1296144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/>
          <p:nvPr/>
        </p:nvCxnSpPr>
        <p:spPr>
          <a:xfrm flipH="1" flipV="1">
            <a:off x="5580112" y="1196752"/>
            <a:ext cx="792088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3275856" y="39330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588224" y="19168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5508104" y="19888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-468560" y="2025908"/>
            <a:ext cx="37444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фронтальных проекций точек 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1, 2, 3, 4, 5, 6 проводим прямые, которые будут перпендикулярны плоскости сечения.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Прямые проводим до пересечения с новой плоскостью проекций.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0" y="0"/>
            <a:ext cx="3491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произвольном расстоянии и параллельно секущей плоскости А-А проводим прямую. </a:t>
            </a:r>
            <a:endParaRPr lang="ru-RU" sz="2800" dirty="0"/>
          </a:p>
        </p:txBody>
      </p:sp>
      <p:sp>
        <p:nvSpPr>
          <p:cNvPr id="171" name="Стрелка влево 170">
            <a:hlinkClick r:id="rId2" action="ppaction://hlinksldjump"/>
          </p:cNvPr>
          <p:cNvSpPr/>
          <p:nvPr/>
        </p:nvSpPr>
        <p:spPr>
          <a:xfrm>
            <a:off x="8244408" y="692696"/>
            <a:ext cx="61836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4544" y="1556792"/>
            <a:ext cx="3312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Новые проекции точек 1, 2, 3, 4, 5, 6 получаем перенося горизонтальные проекции данных точек в новую систему координат.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00192" y="53012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>
            <a:stCxn id="6" idx="3"/>
          </p:cNvCxnSpPr>
          <p:nvPr/>
        </p:nvCxnSpPr>
        <p:spPr>
          <a:xfrm flipV="1">
            <a:off x="4572000" y="4328428"/>
            <a:ext cx="0" cy="13321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6372200" y="4328428"/>
            <a:ext cx="0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Шестиугольник 5"/>
          <p:cNvSpPr/>
          <p:nvPr/>
        </p:nvSpPr>
        <p:spPr>
          <a:xfrm>
            <a:off x="4572000" y="4832484"/>
            <a:ext cx="1800200" cy="1656184"/>
          </a:xfrm>
          <a:prstGeom prst="hexagon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572000" y="4688468"/>
            <a:ext cx="1800200" cy="19442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211960" y="5696580"/>
            <a:ext cx="2448272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372200" y="4328428"/>
            <a:ext cx="2448272" cy="2376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940152" y="4832484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707904" y="2132856"/>
            <a:ext cx="3384376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572000" y="3752364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572000" y="1952164"/>
            <a:ext cx="0" cy="223224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72000" y="4328428"/>
            <a:ext cx="1800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372200" y="2600236"/>
            <a:ext cx="0" cy="17281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004048" y="4328428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940152" y="4328428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004048" y="3464332"/>
            <a:ext cx="0" cy="8640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940152" y="2888268"/>
            <a:ext cx="0" cy="144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572000" y="1952164"/>
            <a:ext cx="1800200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372200" y="1916832"/>
            <a:ext cx="0" cy="237626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300192" y="5696580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940152" y="6488668"/>
            <a:ext cx="2664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876256" y="4328428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372200" y="2600236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940152" y="2888268"/>
            <a:ext cx="2664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004048" y="3464332"/>
            <a:ext cx="35283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572000" y="3824372"/>
            <a:ext cx="31683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740352" y="4328428"/>
            <a:ext cx="0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604448" y="4328428"/>
            <a:ext cx="0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876256" y="2888268"/>
            <a:ext cx="0" cy="144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740352" y="3824372"/>
            <a:ext cx="0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604448" y="2888268"/>
            <a:ext cx="0" cy="144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876256" y="1952164"/>
            <a:ext cx="1728192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876256" y="1952164"/>
            <a:ext cx="0" cy="237626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8604448" y="1952164"/>
            <a:ext cx="0" cy="237626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7740352" y="1700808"/>
            <a:ext cx="0" cy="25922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6876256" y="2600236"/>
            <a:ext cx="864096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740352" y="2600236"/>
            <a:ext cx="864096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876256" y="3464332"/>
            <a:ext cx="864096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7740352" y="3464332"/>
            <a:ext cx="864096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876256" y="4328428"/>
            <a:ext cx="17281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8316416" y="3104292"/>
            <a:ext cx="288032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8028384" y="2888268"/>
            <a:ext cx="504056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7740352" y="2816260"/>
            <a:ext cx="576064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7452320" y="2744252"/>
            <a:ext cx="72008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7308304" y="2672244"/>
            <a:ext cx="648072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7092280" y="2600236"/>
            <a:ext cx="648072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6876256" y="2744252"/>
            <a:ext cx="504056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6876256" y="2816260"/>
            <a:ext cx="216024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444208" y="1952164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5940152" y="2060848"/>
            <a:ext cx="0" cy="223224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5004048" y="2060848"/>
            <a:ext cx="0" cy="223224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4499992" y="2600236"/>
            <a:ext cx="1872208" cy="11888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211960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72000" y="62006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00192" y="56612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52120" y="44371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44008" y="46531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3968" y="56612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84168" y="61653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84168" y="47971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11960" y="39683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04048" y="44371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80112" y="38963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44008" y="39330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B` /F`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88224" y="44004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E``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72200" y="39683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308304" y="43651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A``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39952" y="35730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88224" y="34290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652120" y="2384212"/>
            <a:ext cx="81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812360" y="38243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300192" y="22401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740352" y="21681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444208" y="25649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716016" y="3104292"/>
            <a:ext cx="67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V="1">
            <a:off x="2771800" y="836712"/>
            <a:ext cx="3384376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 flipV="1">
            <a:off x="3707904" y="2348880"/>
            <a:ext cx="864096" cy="144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77" idx="2"/>
          </p:cNvCxnSpPr>
          <p:nvPr/>
        </p:nvCxnSpPr>
        <p:spPr>
          <a:xfrm flipH="1" flipV="1">
            <a:off x="3707904" y="1268760"/>
            <a:ext cx="1347192" cy="2204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 flipV="1">
            <a:off x="4644008" y="764704"/>
            <a:ext cx="1296144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 flipV="1">
            <a:off x="5580112" y="1196752"/>
            <a:ext cx="792088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275856" y="39330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588224" y="19168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563888" y="25649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211960" y="27089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508104" y="19888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96136" y="10527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644008" y="3326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91880" y="8367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6876256" y="3501008"/>
            <a:ext cx="17281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3707904" y="1268760"/>
            <a:ext cx="936104" cy="1512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endCxn id="87" idx="1"/>
          </p:cNvCxnSpPr>
          <p:nvPr/>
        </p:nvCxnSpPr>
        <p:spPr>
          <a:xfrm>
            <a:off x="4644008" y="764704"/>
            <a:ext cx="864096" cy="14088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Стрелка влево 93">
            <a:hlinkClick r:id="rId2" action="ppaction://hlinksldjump"/>
          </p:cNvPr>
          <p:cNvSpPr/>
          <p:nvPr/>
        </p:nvSpPr>
        <p:spPr>
          <a:xfrm>
            <a:off x="8172400" y="836712"/>
            <a:ext cx="61836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206"/>
          <p:cNvSpPr txBox="1"/>
          <p:nvPr/>
        </p:nvSpPr>
        <p:spPr>
          <a:xfrm>
            <a:off x="6300192" y="53012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8" name="Прямая соединительная линия 207"/>
          <p:cNvCxnSpPr>
            <a:stCxn id="210" idx="3"/>
          </p:cNvCxnSpPr>
          <p:nvPr/>
        </p:nvCxnSpPr>
        <p:spPr>
          <a:xfrm flipV="1">
            <a:off x="4572000" y="4328428"/>
            <a:ext cx="0" cy="13321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/>
          <p:cNvCxnSpPr/>
          <p:nvPr/>
        </p:nvCxnSpPr>
        <p:spPr>
          <a:xfrm flipV="1">
            <a:off x="6372200" y="4328428"/>
            <a:ext cx="0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Шестиугольник 209"/>
          <p:cNvSpPr/>
          <p:nvPr/>
        </p:nvSpPr>
        <p:spPr>
          <a:xfrm>
            <a:off x="4572000" y="4832484"/>
            <a:ext cx="1800200" cy="1656184"/>
          </a:xfrm>
          <a:prstGeom prst="hexagon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Овал 210"/>
          <p:cNvSpPr/>
          <p:nvPr/>
        </p:nvSpPr>
        <p:spPr>
          <a:xfrm>
            <a:off x="4572000" y="4688468"/>
            <a:ext cx="1800200" cy="19442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2" name="Прямая соединительная линия 211"/>
          <p:cNvCxnSpPr/>
          <p:nvPr/>
        </p:nvCxnSpPr>
        <p:spPr>
          <a:xfrm>
            <a:off x="4211960" y="5696580"/>
            <a:ext cx="2448272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>
            <a:off x="5508104" y="1664132"/>
            <a:ext cx="0" cy="5184576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>
            <a:off x="6372200" y="4328428"/>
            <a:ext cx="2448272" cy="2376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/>
          <p:cNvCxnSpPr/>
          <p:nvPr/>
        </p:nvCxnSpPr>
        <p:spPr>
          <a:xfrm>
            <a:off x="5940152" y="4832484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/>
          <p:cNvCxnSpPr/>
          <p:nvPr/>
        </p:nvCxnSpPr>
        <p:spPr>
          <a:xfrm flipV="1">
            <a:off x="3707904" y="2132856"/>
            <a:ext cx="3384376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 flipV="1">
            <a:off x="4572000" y="3752364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/>
          <p:cNvCxnSpPr/>
          <p:nvPr/>
        </p:nvCxnSpPr>
        <p:spPr>
          <a:xfrm flipV="1">
            <a:off x="4572000" y="1952164"/>
            <a:ext cx="0" cy="223224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единительная линия 218"/>
          <p:cNvCxnSpPr/>
          <p:nvPr/>
        </p:nvCxnSpPr>
        <p:spPr>
          <a:xfrm>
            <a:off x="4572000" y="4328428"/>
            <a:ext cx="1800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/>
          <p:cNvCxnSpPr/>
          <p:nvPr/>
        </p:nvCxnSpPr>
        <p:spPr>
          <a:xfrm flipV="1">
            <a:off x="6372200" y="2600236"/>
            <a:ext cx="0" cy="17281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единительная линия 220"/>
          <p:cNvCxnSpPr/>
          <p:nvPr/>
        </p:nvCxnSpPr>
        <p:spPr>
          <a:xfrm flipV="1">
            <a:off x="5004048" y="4328428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я соединительная линия 221"/>
          <p:cNvCxnSpPr/>
          <p:nvPr/>
        </p:nvCxnSpPr>
        <p:spPr>
          <a:xfrm flipV="1">
            <a:off x="5940152" y="4328428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/>
          <p:cNvCxnSpPr/>
          <p:nvPr/>
        </p:nvCxnSpPr>
        <p:spPr>
          <a:xfrm flipV="1">
            <a:off x="5004048" y="3464332"/>
            <a:ext cx="0" cy="8640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/>
          <p:cNvCxnSpPr/>
          <p:nvPr/>
        </p:nvCxnSpPr>
        <p:spPr>
          <a:xfrm flipV="1">
            <a:off x="5940152" y="2888268"/>
            <a:ext cx="0" cy="144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единительная линия 224"/>
          <p:cNvCxnSpPr/>
          <p:nvPr/>
        </p:nvCxnSpPr>
        <p:spPr>
          <a:xfrm>
            <a:off x="4572000" y="1952164"/>
            <a:ext cx="1800200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/>
          <p:cNvCxnSpPr/>
          <p:nvPr/>
        </p:nvCxnSpPr>
        <p:spPr>
          <a:xfrm flipV="1">
            <a:off x="6372200" y="1916832"/>
            <a:ext cx="0" cy="237626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226"/>
          <p:cNvCxnSpPr/>
          <p:nvPr/>
        </p:nvCxnSpPr>
        <p:spPr>
          <a:xfrm>
            <a:off x="6300192" y="5696580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/>
          <p:nvPr/>
        </p:nvCxnSpPr>
        <p:spPr>
          <a:xfrm>
            <a:off x="5940152" y="6488668"/>
            <a:ext cx="2664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/>
          <p:cNvCxnSpPr/>
          <p:nvPr/>
        </p:nvCxnSpPr>
        <p:spPr>
          <a:xfrm flipV="1">
            <a:off x="6876256" y="4328428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/>
          <p:cNvCxnSpPr/>
          <p:nvPr/>
        </p:nvCxnSpPr>
        <p:spPr>
          <a:xfrm>
            <a:off x="6372200" y="2600236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я соединительная линия 230"/>
          <p:cNvCxnSpPr/>
          <p:nvPr/>
        </p:nvCxnSpPr>
        <p:spPr>
          <a:xfrm>
            <a:off x="5940152" y="2888268"/>
            <a:ext cx="2664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я соединительная линия 231"/>
          <p:cNvCxnSpPr/>
          <p:nvPr/>
        </p:nvCxnSpPr>
        <p:spPr>
          <a:xfrm>
            <a:off x="5004048" y="3464332"/>
            <a:ext cx="35283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Прямая соединительная линия 232"/>
          <p:cNvCxnSpPr/>
          <p:nvPr/>
        </p:nvCxnSpPr>
        <p:spPr>
          <a:xfrm>
            <a:off x="4572000" y="3824372"/>
            <a:ext cx="31683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Прямая соединительная линия 233"/>
          <p:cNvCxnSpPr/>
          <p:nvPr/>
        </p:nvCxnSpPr>
        <p:spPr>
          <a:xfrm flipV="1">
            <a:off x="7740352" y="4328428"/>
            <a:ext cx="0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Прямая соединительная линия 234"/>
          <p:cNvCxnSpPr/>
          <p:nvPr/>
        </p:nvCxnSpPr>
        <p:spPr>
          <a:xfrm flipV="1">
            <a:off x="8604448" y="4328428"/>
            <a:ext cx="0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единительная линия 235"/>
          <p:cNvCxnSpPr/>
          <p:nvPr/>
        </p:nvCxnSpPr>
        <p:spPr>
          <a:xfrm flipV="1">
            <a:off x="6876256" y="2888268"/>
            <a:ext cx="0" cy="144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/>
          <p:cNvCxnSpPr/>
          <p:nvPr/>
        </p:nvCxnSpPr>
        <p:spPr>
          <a:xfrm flipV="1">
            <a:off x="7740352" y="3824372"/>
            <a:ext cx="0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Прямая соединительная линия 237"/>
          <p:cNvCxnSpPr/>
          <p:nvPr/>
        </p:nvCxnSpPr>
        <p:spPr>
          <a:xfrm flipV="1">
            <a:off x="8604448" y="2888268"/>
            <a:ext cx="0" cy="144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Прямая соединительная линия 238"/>
          <p:cNvCxnSpPr/>
          <p:nvPr/>
        </p:nvCxnSpPr>
        <p:spPr>
          <a:xfrm>
            <a:off x="6876256" y="1952164"/>
            <a:ext cx="1728192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Прямая соединительная линия 239"/>
          <p:cNvCxnSpPr/>
          <p:nvPr/>
        </p:nvCxnSpPr>
        <p:spPr>
          <a:xfrm flipV="1">
            <a:off x="6876256" y="1952164"/>
            <a:ext cx="0" cy="237626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я соединительная линия 240"/>
          <p:cNvCxnSpPr/>
          <p:nvPr/>
        </p:nvCxnSpPr>
        <p:spPr>
          <a:xfrm flipV="1">
            <a:off x="8604448" y="1952164"/>
            <a:ext cx="0" cy="237626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Прямая соединительная линия 241"/>
          <p:cNvCxnSpPr/>
          <p:nvPr/>
        </p:nvCxnSpPr>
        <p:spPr>
          <a:xfrm flipV="1">
            <a:off x="7740352" y="1700808"/>
            <a:ext cx="0" cy="25922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единительная линия 242"/>
          <p:cNvCxnSpPr/>
          <p:nvPr/>
        </p:nvCxnSpPr>
        <p:spPr>
          <a:xfrm flipV="1">
            <a:off x="6876256" y="2600236"/>
            <a:ext cx="864096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243"/>
          <p:cNvCxnSpPr/>
          <p:nvPr/>
        </p:nvCxnSpPr>
        <p:spPr>
          <a:xfrm>
            <a:off x="7740352" y="2600236"/>
            <a:ext cx="864096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244"/>
          <p:cNvCxnSpPr/>
          <p:nvPr/>
        </p:nvCxnSpPr>
        <p:spPr>
          <a:xfrm>
            <a:off x="6876256" y="3464332"/>
            <a:ext cx="864096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245"/>
          <p:cNvCxnSpPr/>
          <p:nvPr/>
        </p:nvCxnSpPr>
        <p:spPr>
          <a:xfrm flipV="1">
            <a:off x="7740352" y="3464332"/>
            <a:ext cx="864096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/>
          <p:nvPr/>
        </p:nvCxnSpPr>
        <p:spPr>
          <a:xfrm>
            <a:off x="6876256" y="4328428"/>
            <a:ext cx="17281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единительная линия 247"/>
          <p:cNvCxnSpPr/>
          <p:nvPr/>
        </p:nvCxnSpPr>
        <p:spPr>
          <a:xfrm flipV="1">
            <a:off x="8316416" y="3104292"/>
            <a:ext cx="288032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248"/>
          <p:cNvCxnSpPr/>
          <p:nvPr/>
        </p:nvCxnSpPr>
        <p:spPr>
          <a:xfrm flipV="1">
            <a:off x="8028384" y="2888268"/>
            <a:ext cx="504056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единительная линия 249"/>
          <p:cNvCxnSpPr/>
          <p:nvPr/>
        </p:nvCxnSpPr>
        <p:spPr>
          <a:xfrm flipV="1">
            <a:off x="7740352" y="2816260"/>
            <a:ext cx="576064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я соединительная линия 250"/>
          <p:cNvCxnSpPr/>
          <p:nvPr/>
        </p:nvCxnSpPr>
        <p:spPr>
          <a:xfrm flipV="1">
            <a:off x="7452320" y="2744252"/>
            <a:ext cx="72008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Прямая соединительная линия 251"/>
          <p:cNvCxnSpPr/>
          <p:nvPr/>
        </p:nvCxnSpPr>
        <p:spPr>
          <a:xfrm flipV="1">
            <a:off x="7308304" y="2672244"/>
            <a:ext cx="648072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Прямая соединительная линия 252"/>
          <p:cNvCxnSpPr/>
          <p:nvPr/>
        </p:nvCxnSpPr>
        <p:spPr>
          <a:xfrm flipV="1">
            <a:off x="7092280" y="2600236"/>
            <a:ext cx="648072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Прямая соединительная линия 253"/>
          <p:cNvCxnSpPr/>
          <p:nvPr/>
        </p:nvCxnSpPr>
        <p:spPr>
          <a:xfrm flipV="1">
            <a:off x="6876256" y="2744252"/>
            <a:ext cx="504056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я соединительная линия 254"/>
          <p:cNvCxnSpPr/>
          <p:nvPr/>
        </p:nvCxnSpPr>
        <p:spPr>
          <a:xfrm flipV="1">
            <a:off x="6876256" y="2816260"/>
            <a:ext cx="216024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единительная линия 255"/>
          <p:cNvCxnSpPr/>
          <p:nvPr/>
        </p:nvCxnSpPr>
        <p:spPr>
          <a:xfrm>
            <a:off x="6444208" y="1952164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Прямая соединительная линия 256"/>
          <p:cNvCxnSpPr/>
          <p:nvPr/>
        </p:nvCxnSpPr>
        <p:spPr>
          <a:xfrm flipV="1">
            <a:off x="5940152" y="2060848"/>
            <a:ext cx="0" cy="223224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единительная линия 257"/>
          <p:cNvCxnSpPr/>
          <p:nvPr/>
        </p:nvCxnSpPr>
        <p:spPr>
          <a:xfrm flipV="1">
            <a:off x="5004048" y="2060848"/>
            <a:ext cx="0" cy="223224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Прямая соединительная линия 258"/>
          <p:cNvCxnSpPr/>
          <p:nvPr/>
        </p:nvCxnSpPr>
        <p:spPr>
          <a:xfrm flipV="1">
            <a:off x="4499992" y="2600236"/>
            <a:ext cx="1872208" cy="11888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xtBox 259"/>
          <p:cNvSpPr txBox="1"/>
          <p:nvPr/>
        </p:nvSpPr>
        <p:spPr>
          <a:xfrm>
            <a:off x="4211960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4572000" y="62006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5796136" y="64886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6300192" y="56612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5652120" y="44371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4644008" y="46531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4860032" y="64886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4283968" y="56612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6084168" y="61653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6084168" y="47971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4211960" y="39683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5004048" y="44371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5580112" y="38963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4644008" y="39330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B` /F`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6588224" y="44004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E``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6372200" y="39683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7308304" y="43651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A``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4139952" y="35730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6588224" y="34290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5652120" y="2384212"/>
            <a:ext cx="81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7812360" y="38243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6300192" y="22401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7740352" y="21681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6444208" y="25649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8567936" y="26369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4716016" y="3104292"/>
            <a:ext cx="67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8567936" y="32849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8" name="Прямая соединительная линия 287"/>
          <p:cNvCxnSpPr/>
          <p:nvPr/>
        </p:nvCxnSpPr>
        <p:spPr>
          <a:xfrm>
            <a:off x="3707904" y="4293096"/>
            <a:ext cx="5436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xtBox 289"/>
          <p:cNvSpPr txBox="1"/>
          <p:nvPr/>
        </p:nvSpPr>
        <p:spPr>
          <a:xfrm>
            <a:off x="8244408" y="43651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``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``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2" name="Прямая соединительная линия 291"/>
          <p:cNvCxnSpPr/>
          <p:nvPr/>
        </p:nvCxnSpPr>
        <p:spPr>
          <a:xfrm flipV="1">
            <a:off x="2771800" y="836712"/>
            <a:ext cx="3384376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Прямая соединительная линия 293"/>
          <p:cNvCxnSpPr/>
          <p:nvPr/>
        </p:nvCxnSpPr>
        <p:spPr>
          <a:xfrm flipH="1" flipV="1">
            <a:off x="3707904" y="2348880"/>
            <a:ext cx="864096" cy="144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Прямая соединительная линия 296"/>
          <p:cNvCxnSpPr>
            <a:stCxn id="285" idx="2"/>
          </p:cNvCxnSpPr>
          <p:nvPr/>
        </p:nvCxnSpPr>
        <p:spPr>
          <a:xfrm flipH="1" flipV="1">
            <a:off x="3707904" y="1268760"/>
            <a:ext cx="1347192" cy="2204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Прямая соединительная линия 297"/>
          <p:cNvCxnSpPr/>
          <p:nvPr/>
        </p:nvCxnSpPr>
        <p:spPr>
          <a:xfrm flipH="1" flipV="1">
            <a:off x="4644008" y="764704"/>
            <a:ext cx="1296144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Прямая соединительная линия 298"/>
          <p:cNvCxnSpPr/>
          <p:nvPr/>
        </p:nvCxnSpPr>
        <p:spPr>
          <a:xfrm flipH="1" flipV="1">
            <a:off x="5580112" y="1196752"/>
            <a:ext cx="792088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Прямая соединительная линия 302"/>
          <p:cNvCxnSpPr/>
          <p:nvPr/>
        </p:nvCxnSpPr>
        <p:spPr>
          <a:xfrm flipV="1">
            <a:off x="3707904" y="764704"/>
            <a:ext cx="936104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Прямая соединительная линия 303"/>
          <p:cNvCxnSpPr/>
          <p:nvPr/>
        </p:nvCxnSpPr>
        <p:spPr>
          <a:xfrm flipV="1">
            <a:off x="4644008" y="2348880"/>
            <a:ext cx="936104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Прямая соединительная линия 305"/>
          <p:cNvCxnSpPr/>
          <p:nvPr/>
        </p:nvCxnSpPr>
        <p:spPr>
          <a:xfrm>
            <a:off x="4644008" y="764704"/>
            <a:ext cx="936104" cy="43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Прямая соединительная линия 307"/>
          <p:cNvCxnSpPr/>
          <p:nvPr/>
        </p:nvCxnSpPr>
        <p:spPr>
          <a:xfrm flipV="1">
            <a:off x="5580112" y="1196752"/>
            <a:ext cx="0" cy="1152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Прямая соединительная линия 309"/>
          <p:cNvCxnSpPr/>
          <p:nvPr/>
        </p:nvCxnSpPr>
        <p:spPr>
          <a:xfrm>
            <a:off x="3707904" y="2420888"/>
            <a:ext cx="936104" cy="43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Прямая соединительная линия 311"/>
          <p:cNvCxnSpPr/>
          <p:nvPr/>
        </p:nvCxnSpPr>
        <p:spPr>
          <a:xfrm>
            <a:off x="3707904" y="1268760"/>
            <a:ext cx="0" cy="1152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TextBox 312"/>
          <p:cNvSpPr txBox="1"/>
          <p:nvPr/>
        </p:nvSpPr>
        <p:spPr>
          <a:xfrm>
            <a:off x="3275856" y="39330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6588224" y="19168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3" name="Прямая соединительная линия 322"/>
          <p:cNvCxnSpPr/>
          <p:nvPr/>
        </p:nvCxnSpPr>
        <p:spPr>
          <a:xfrm flipH="1">
            <a:off x="5220072" y="1628800"/>
            <a:ext cx="36004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Прямая соединительная линия 325"/>
          <p:cNvCxnSpPr/>
          <p:nvPr/>
        </p:nvCxnSpPr>
        <p:spPr>
          <a:xfrm flipH="1">
            <a:off x="5004048" y="1196752"/>
            <a:ext cx="504056" cy="144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Прямая соединительная линия 327"/>
          <p:cNvCxnSpPr/>
          <p:nvPr/>
        </p:nvCxnSpPr>
        <p:spPr>
          <a:xfrm flipH="1">
            <a:off x="4716016" y="1052736"/>
            <a:ext cx="648072" cy="18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Прямая соединительная линия 331"/>
          <p:cNvCxnSpPr/>
          <p:nvPr/>
        </p:nvCxnSpPr>
        <p:spPr>
          <a:xfrm flipH="1">
            <a:off x="4499992" y="980728"/>
            <a:ext cx="648072" cy="18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Прямая соединительная линия 334"/>
          <p:cNvCxnSpPr/>
          <p:nvPr/>
        </p:nvCxnSpPr>
        <p:spPr>
          <a:xfrm flipH="1">
            <a:off x="4283968" y="908720"/>
            <a:ext cx="648072" cy="18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Прямая соединительная линия 338"/>
          <p:cNvCxnSpPr/>
          <p:nvPr/>
        </p:nvCxnSpPr>
        <p:spPr>
          <a:xfrm flipH="1">
            <a:off x="4067944" y="764704"/>
            <a:ext cx="648072" cy="18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Прямая соединительная линия 341"/>
          <p:cNvCxnSpPr/>
          <p:nvPr/>
        </p:nvCxnSpPr>
        <p:spPr>
          <a:xfrm flipH="1">
            <a:off x="3851920" y="908720"/>
            <a:ext cx="576064" cy="1584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Прямая соединительная линия 344"/>
          <p:cNvCxnSpPr/>
          <p:nvPr/>
        </p:nvCxnSpPr>
        <p:spPr>
          <a:xfrm flipH="1">
            <a:off x="3707904" y="1052736"/>
            <a:ext cx="432048" cy="1152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Прямая соединительная линия 346"/>
          <p:cNvCxnSpPr/>
          <p:nvPr/>
        </p:nvCxnSpPr>
        <p:spPr>
          <a:xfrm flipH="1">
            <a:off x="3707904" y="1196752"/>
            <a:ext cx="144016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TextBox 349"/>
          <p:cNvSpPr txBox="1"/>
          <p:nvPr/>
        </p:nvSpPr>
        <p:spPr>
          <a:xfrm>
            <a:off x="3563888" y="25649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" name="TextBox 350"/>
          <p:cNvSpPr txBox="1"/>
          <p:nvPr/>
        </p:nvSpPr>
        <p:spPr>
          <a:xfrm>
            <a:off x="4211960" y="27089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TextBox 351"/>
          <p:cNvSpPr txBox="1"/>
          <p:nvPr/>
        </p:nvSpPr>
        <p:spPr>
          <a:xfrm>
            <a:off x="5508104" y="19888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3" name="TextBox 352"/>
          <p:cNvSpPr txBox="1"/>
          <p:nvPr/>
        </p:nvSpPr>
        <p:spPr>
          <a:xfrm>
            <a:off x="5796136" y="10527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4644008" y="3326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3491880" y="8367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>
            <a:off x="3707904" y="1268760"/>
            <a:ext cx="1008112" cy="15841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4644008" y="764704"/>
            <a:ext cx="936104" cy="15841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Прямоугольник 123"/>
          <p:cNvSpPr/>
          <p:nvPr/>
        </p:nvSpPr>
        <p:spPr>
          <a:xfrm>
            <a:off x="0" y="1196752"/>
            <a:ext cx="3059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Полученный 6-и угольник в новой системе плоскостей проекций и будет являться натуральной величиной сечения 6-угольной призмы.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cxnSp>
        <p:nvCxnSpPr>
          <p:cNvPr id="125" name="Прямая соединительная линия 124"/>
          <p:cNvCxnSpPr/>
          <p:nvPr/>
        </p:nvCxnSpPr>
        <p:spPr>
          <a:xfrm>
            <a:off x="6876256" y="3501008"/>
            <a:ext cx="17281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Стрелка влево 115">
            <a:hlinkClick r:id="rId2" action="ppaction://hlinksldjump"/>
          </p:cNvPr>
          <p:cNvSpPr/>
          <p:nvPr/>
        </p:nvSpPr>
        <p:spPr>
          <a:xfrm>
            <a:off x="8244408" y="620688"/>
            <a:ext cx="61836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Строим шестиугольник АВС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изометрии.</a:t>
            </a:r>
            <a:endParaRPr lang="ru-RU" sz="28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815408" y="3717032"/>
            <a:ext cx="5040560" cy="1944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3887416" y="3717032"/>
            <a:ext cx="4680520" cy="1872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263680" y="3501008"/>
            <a:ext cx="0" cy="2016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 flipV="1">
            <a:off x="4535488" y="4509120"/>
            <a:ext cx="432048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535488" y="4005064"/>
            <a:ext cx="1224136" cy="50405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59624" y="4005064"/>
            <a:ext cx="1728192" cy="14401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415808" y="4149080"/>
            <a:ext cx="504056" cy="64807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695728" y="4797152"/>
            <a:ext cx="1224136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4967536" y="5157192"/>
            <a:ext cx="1728192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67936" y="35730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9384" y="34290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3520" y="51571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7816" y="40770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87616" y="37170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7856" y="47251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5728" y="52292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7456" y="43651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75648" y="53012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4967536" y="5157192"/>
            <a:ext cx="1728192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6660232" y="4797152"/>
            <a:ext cx="1296144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Шестиугольник 62"/>
          <p:cNvSpPr/>
          <p:nvPr/>
        </p:nvSpPr>
        <p:spPr>
          <a:xfrm>
            <a:off x="323528" y="3284984"/>
            <a:ext cx="2520280" cy="2160240"/>
          </a:xfrm>
          <a:prstGeom prst="hexagon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323528" y="3068960"/>
            <a:ext cx="2520280" cy="26276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0" y="4365104"/>
            <a:ext cx="3419872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0" y="44371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60040" y="52645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9552" y="28529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339752" y="28529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547664" y="2420888"/>
            <a:ext cx="0" cy="36004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843808" y="44371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267744" y="544522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единительная линия 93"/>
          <p:cNvCxnSpPr>
            <a:stCxn id="64" idx="2"/>
            <a:endCxn id="64" idx="6"/>
          </p:cNvCxnSpPr>
          <p:nvPr/>
        </p:nvCxnSpPr>
        <p:spPr>
          <a:xfrm>
            <a:off x="323528" y="4382770"/>
            <a:ext cx="2520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4932040" y="4149080"/>
            <a:ext cx="2520280" cy="10081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1547664" y="3284984"/>
            <a:ext cx="0" cy="21602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5220072" y="4221088"/>
            <a:ext cx="2088232" cy="86409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827584" y="3284984"/>
            <a:ext cx="1512168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4499992" y="4005064"/>
            <a:ext cx="1296144" cy="504056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4499992" y="4509120"/>
            <a:ext cx="432048" cy="648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трелка влево 41">
            <a:hlinkClick r:id="rId2" action="ppaction://hlinksldjump"/>
          </p:cNvPr>
          <p:cNvSpPr/>
          <p:nvPr/>
        </p:nvSpPr>
        <p:spPr>
          <a:xfrm>
            <a:off x="8244408" y="5949280"/>
            <a:ext cx="61836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0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000"/>
                            </p:stCondLst>
                            <p:childTnLst>
                              <p:par>
                                <p:cTn id="14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63" grpId="0" animBg="1"/>
      <p:bldP spid="64" grpId="0" animBg="1"/>
      <p:bldP spid="66" grpId="0"/>
      <p:bldP spid="67" grpId="0"/>
      <p:bldP spid="69" grpId="0"/>
      <p:bldP spid="72" grpId="0"/>
      <p:bldP spid="88" grpId="0"/>
      <p:bldP spid="9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3419872" y="3356992"/>
            <a:ext cx="5040560" cy="1944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491880" y="3356992"/>
            <a:ext cx="4680520" cy="1872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868144" y="3140968"/>
            <a:ext cx="0" cy="2016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139952" y="3645024"/>
            <a:ext cx="1224136" cy="50405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364088" y="3645024"/>
            <a:ext cx="1728192" cy="14401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092280" y="3789040"/>
            <a:ext cx="432048" cy="64807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6300192" y="4437112"/>
            <a:ext cx="1224136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4572000" y="4797152"/>
            <a:ext cx="1728192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172400" y="32129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3848" y="30689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27984" y="47971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92280" y="37170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92080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52320" y="43651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00192" y="48691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51920" y="40050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80112" y="49411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4008" y="41490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72200" y="40770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23928" y="29969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5364088" y="2204864"/>
            <a:ext cx="0" cy="1440160"/>
          </a:xfrm>
          <a:prstGeom prst="line">
            <a:avLst/>
          </a:prstGeom>
          <a:ln w="9525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596336" y="29249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04048" y="18448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7092280" y="2060848"/>
            <a:ext cx="0" cy="1728192"/>
          </a:xfrm>
          <a:prstGeom prst="line">
            <a:avLst/>
          </a:prstGeom>
          <a:ln w="952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020272" y="16288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V="1">
            <a:off x="4572000" y="4293096"/>
            <a:ext cx="0" cy="50405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 flipV="1">
            <a:off x="4572000" y="4797152"/>
            <a:ext cx="1728192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6300192" y="4437112"/>
            <a:ext cx="1224136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4139952" y="4149080"/>
            <a:ext cx="432048" cy="648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6300192" y="4077072"/>
            <a:ext cx="0" cy="86409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7524328" y="2996952"/>
            <a:ext cx="0" cy="144016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4139952" y="3284984"/>
            <a:ext cx="0" cy="86409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4572000" y="4077072"/>
            <a:ext cx="1728192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6300192" y="2996952"/>
            <a:ext cx="1224136" cy="10801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7092280" y="2060848"/>
            <a:ext cx="432048" cy="9361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5364088" y="2060848"/>
            <a:ext cx="1728192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>
            <a:off x="4139952" y="2276872"/>
            <a:ext cx="1224136" cy="10081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4139952" y="3284984"/>
            <a:ext cx="432048" cy="10081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-468560" y="0"/>
            <a:ext cx="961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вершин шестиугольника проводим ребра призмы. Высоты A1, B2, C3, D4, E5, F6 – берем с фронтальной проекции усеченной призмы.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V="1">
            <a:off x="755576" y="4077072"/>
            <a:ext cx="0" cy="57606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2555776" y="2924944"/>
            <a:ext cx="0" cy="172819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1187624" y="3789040"/>
            <a:ext cx="0" cy="86409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2123728" y="3212976"/>
            <a:ext cx="0" cy="144016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755576" y="2924944"/>
            <a:ext cx="1800200" cy="1152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67544" y="44371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63688" y="42930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27584" y="42930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67544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555776" y="26369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99592" y="3429000"/>
            <a:ext cx="67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691680" y="2852936"/>
            <a:ext cx="81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3`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555776" y="42930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D`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755576" y="4653136"/>
            <a:ext cx="1800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трелка влево 54">
            <a:hlinkClick r:id="rId2" action="ppaction://hlinksldjump"/>
          </p:cNvPr>
          <p:cNvSpPr/>
          <p:nvPr/>
        </p:nvSpPr>
        <p:spPr>
          <a:xfrm>
            <a:off x="8244408" y="5949280"/>
            <a:ext cx="61836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3" grpId="0"/>
      <p:bldP spid="46" grpId="0"/>
      <p:bldP spid="47" grpId="0"/>
      <p:bldP spid="49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Многогранники</a:t>
            </a:r>
            <a:endParaRPr lang="ru-RU" sz="4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1871663" cy="1946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149080"/>
            <a:ext cx="2000250" cy="2160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77072"/>
            <a:ext cx="1654175" cy="2376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005064"/>
            <a:ext cx="2049462" cy="2303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772816"/>
            <a:ext cx="1727200" cy="201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844824"/>
            <a:ext cx="1873250" cy="201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44824"/>
            <a:ext cx="3466542" cy="37444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67744" y="620688"/>
            <a:ext cx="45196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Элементы призмы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1 3"/>
          <p:cNvSpPr/>
          <p:nvPr/>
        </p:nvSpPr>
        <p:spPr>
          <a:xfrm>
            <a:off x="6012160" y="3284984"/>
            <a:ext cx="1368152" cy="432048"/>
          </a:xfrm>
          <a:prstGeom prst="borderCallout1">
            <a:avLst>
              <a:gd name="adj1" fmla="val 46185"/>
              <a:gd name="adj2" fmla="val -3509"/>
              <a:gd name="adj3" fmla="val 82452"/>
              <a:gd name="adj4" fmla="val -85365"/>
            </a:avLst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84168" y="32849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ребра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>
            <a:endCxn id="4" idx="2"/>
          </p:cNvCxnSpPr>
          <p:nvPr/>
        </p:nvCxnSpPr>
        <p:spPr>
          <a:xfrm flipV="1">
            <a:off x="3635896" y="3501008"/>
            <a:ext cx="2376264" cy="122413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Выноска 1 7"/>
          <p:cNvSpPr/>
          <p:nvPr/>
        </p:nvSpPr>
        <p:spPr>
          <a:xfrm rot="10800000">
            <a:off x="827584" y="3789040"/>
            <a:ext cx="1152128" cy="504056"/>
          </a:xfrm>
          <a:prstGeom prst="borderCallout1">
            <a:avLst>
              <a:gd name="adj1" fmla="val 41146"/>
              <a:gd name="adj2" fmla="val -7353"/>
              <a:gd name="adj3" fmla="val 119219"/>
              <a:gd name="adj4" fmla="val -18964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5576" y="38610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грани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051720" y="3140968"/>
            <a:ext cx="1440160" cy="936104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Выноска 1 15"/>
          <p:cNvSpPr/>
          <p:nvPr/>
        </p:nvSpPr>
        <p:spPr>
          <a:xfrm>
            <a:off x="5652120" y="1844824"/>
            <a:ext cx="1368152" cy="432048"/>
          </a:xfrm>
          <a:prstGeom prst="borderCallout1">
            <a:avLst>
              <a:gd name="adj1" fmla="val 50105"/>
              <a:gd name="adj2" fmla="val -7288"/>
              <a:gd name="adj3" fmla="val 112500"/>
              <a:gd name="adj4" fmla="val -109403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580112" y="18448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основания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635896" y="2780928"/>
            <a:ext cx="0" cy="252028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75856" y="2420888"/>
            <a:ext cx="0" cy="252028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860032" y="2852936"/>
            <a:ext cx="0" cy="252028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580112" y="2564904"/>
            <a:ext cx="0" cy="252028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148064" y="2132856"/>
            <a:ext cx="0" cy="2664296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067944" y="2060848"/>
            <a:ext cx="0" cy="2664296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275856" y="4941168"/>
            <a:ext cx="360040" cy="36004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4860032" y="5085184"/>
            <a:ext cx="720080" cy="28803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635896" y="5301208"/>
            <a:ext cx="1224136" cy="7200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275856" y="2420888"/>
            <a:ext cx="360040" cy="36004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148064" y="2132856"/>
            <a:ext cx="432048" cy="4320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3275856" y="2060848"/>
            <a:ext cx="792088" cy="36004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067944" y="2060848"/>
            <a:ext cx="1080120" cy="7200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635896" y="2780928"/>
            <a:ext cx="1224136" cy="7200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3275856" y="4725144"/>
            <a:ext cx="792088" cy="21602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148064" y="4797152"/>
            <a:ext cx="432048" cy="28803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067944" y="4725144"/>
            <a:ext cx="1080120" cy="7200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4860032" y="2564904"/>
            <a:ext cx="720080" cy="28803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139952" y="2348880"/>
            <a:ext cx="216024" cy="25922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9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1366837" cy="158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132856"/>
            <a:ext cx="1223962" cy="158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1366837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283968" y="1988840"/>
            <a:ext cx="4249738" cy="41052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404664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Построение комплексного чертежа призмы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904656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</a:rPr>
              <a:t>Сечение </a:t>
            </a:r>
            <a:b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</a:rPr>
              <a:t>геометрических  тел </a:t>
            </a:r>
            <a:b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</a:rPr>
              <a:t>плоскостью</a:t>
            </a:r>
            <a:endParaRPr lang="ru-RU" sz="9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049815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Познакомиться с методами построения  усечённых геометрических тел.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Изучить способы, позволяющие определять на чертеже действительную величину отрезка прямой и плоской фигуры.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692696"/>
            <a:ext cx="43476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Цели урока: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Script" pitchFamily="34" charset="0"/>
            </a:endParaRPr>
          </a:p>
        </p:txBody>
      </p:sp>
      <p:pic>
        <p:nvPicPr>
          <p:cNvPr id="1027" name="Picture 3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797152"/>
            <a:ext cx="1100023" cy="18050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hotg.ru/izometr/ris/image2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068960"/>
            <a:ext cx="32403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http://festival.1september.ru/articles/521817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052736"/>
            <a:ext cx="2016224" cy="3252590"/>
          </a:xfrm>
          <a:prstGeom prst="rect">
            <a:avLst/>
          </a:prstGeom>
          <a:noFill/>
        </p:spPr>
      </p:pic>
      <p:pic>
        <p:nvPicPr>
          <p:cNvPr id="33796" name="Picture 4" descr="http://festival.1september.ru/articles/521817/im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99821"/>
            <a:ext cx="2880320" cy="56515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</TotalTime>
  <Words>1146</Words>
  <Application>Microsoft Office PowerPoint</Application>
  <PresentationFormat>Экран (4:3)</PresentationFormat>
  <Paragraphs>346</Paragraphs>
  <Slides>39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Поток</vt:lpstr>
      <vt:lpstr>Деталь</vt:lpstr>
      <vt:lpstr>Слайд 1</vt:lpstr>
      <vt:lpstr>Слайд 2</vt:lpstr>
      <vt:lpstr>Слайд 3</vt:lpstr>
      <vt:lpstr>Слайд 4</vt:lpstr>
      <vt:lpstr>Слайд 5</vt:lpstr>
      <vt:lpstr>Слайд 6</vt:lpstr>
      <vt:lpstr>Сечение  геометрических  тел  плоскостью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s</cp:lastModifiedBy>
  <cp:revision>160</cp:revision>
  <dcterms:created xsi:type="dcterms:W3CDTF">2012-11-14T18:36:52Z</dcterms:created>
  <dcterms:modified xsi:type="dcterms:W3CDTF">2012-11-20T07:19:38Z</dcterms:modified>
</cp:coreProperties>
</file>