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D943"/>
    <a:srgbClr val="72CB35"/>
    <a:srgbClr val="A3FFA3"/>
    <a:srgbClr val="59B749"/>
    <a:srgbClr val="3AC63D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1606-4A1A-4EAA-A248-987A2F296F1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09D-7982-4DE5-8071-9D7819A29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80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1606-4A1A-4EAA-A248-987A2F296F1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09D-7982-4DE5-8071-9D7819A29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81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1606-4A1A-4EAA-A248-987A2F296F1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09D-7982-4DE5-8071-9D7819A29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78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1606-4A1A-4EAA-A248-987A2F296F1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09D-7982-4DE5-8071-9D7819A29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4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1606-4A1A-4EAA-A248-987A2F296F1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09D-7982-4DE5-8071-9D7819A29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14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1606-4A1A-4EAA-A248-987A2F296F1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09D-7982-4DE5-8071-9D7819A29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1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1606-4A1A-4EAA-A248-987A2F296F1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09D-7982-4DE5-8071-9D7819A29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1606-4A1A-4EAA-A248-987A2F296F1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09D-7982-4DE5-8071-9D7819A29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39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1606-4A1A-4EAA-A248-987A2F296F1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09D-7982-4DE5-8071-9D7819A29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894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1606-4A1A-4EAA-A248-987A2F296F1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09D-7982-4DE5-8071-9D7819A29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48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1606-4A1A-4EAA-A248-987A2F296F1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7A09D-7982-4DE5-8071-9D7819A29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78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3FFA3"/>
            </a:gs>
            <a:gs pos="100000">
              <a:srgbClr val="8AD94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11606-4A1A-4EAA-A248-987A2F296F11}" type="datetimeFigureOut">
              <a:rPr lang="ru-RU" smtClean="0"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A09D-7982-4DE5-8071-9D7819A29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186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55;&#1088;&#1077;&#1079;&#1077;&#1085;&#1090;&#1072;&#1094;&#1080;&#1103;%20&#8470;3.ppt" TargetMode="External"/><Relationship Id="rId7" Type="http://schemas.openxmlformats.org/officeDocument/2006/relationships/hyperlink" Target="golf%20competition.ppt" TargetMode="External"/><Relationship Id="rId2" Type="http://schemas.openxmlformats.org/officeDocument/2006/relationships/hyperlink" Target="&#1055;&#1088;&#1077;&#1079;&#1077;&#1085;&#1090;&#1072;&#1094;&#1080;&#1103;%20&#8470;5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&#1092;&#1086;&#1085;&#1077;&#1090;&#1080;&#1095;&#1077;&#1089;&#1082;&#1072;&#1103;%20&#1079;&#1072;&#1088;&#1103;&#1076;&#1082;&#1072;.pptx" TargetMode="External"/><Relationship Id="rId5" Type="http://schemas.openxmlformats.org/officeDocument/2006/relationships/hyperlink" Target="horoscope.pptx" TargetMode="External"/><Relationship Id="rId4" Type="http://schemas.openxmlformats.org/officeDocument/2006/relationships/hyperlink" Target="&#1055;&#1088;&#1077;&#1079;&#1077;&#1085;&#1090;&#1072;&#1094;&#1080;&#1103;%20&#8470;8.ppt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12968" cy="648072"/>
          </a:xfrm>
        </p:spPr>
        <p:txBody>
          <a:bodyPr>
            <a:noAutofit/>
          </a:bodyPr>
          <a:lstStyle/>
          <a:p>
            <a:r>
              <a:rPr lang="ru-RU" sz="5000" b="1" dirty="0">
                <a:solidFill>
                  <a:srgbClr val="FF0000"/>
                </a:solidFill>
                <a:latin typeface="Book Antiqua" panose="02040602050305030304" pitchFamily="18" charset="0"/>
              </a:rPr>
              <a:t>Д</a:t>
            </a:r>
            <a:r>
              <a:rPr lang="ru-RU" sz="50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еятельностный подход</a:t>
            </a:r>
            <a:endParaRPr lang="ru-RU" sz="50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Picture 2" descr="http://fs1.ppt4web.ru/images/16566/98579/640/img1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3" t="20594" r="25341" b="20594"/>
          <a:stretch/>
        </p:blipFill>
        <p:spPr bwMode="auto">
          <a:xfrm>
            <a:off x="2339752" y="1772816"/>
            <a:ext cx="3955125" cy="361255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3243" y="1669450"/>
            <a:ext cx="3384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Book Antiqua" panose="02040602050305030304" pitchFamily="18" charset="0"/>
              </a:rPr>
              <a:t>Диагностика проблем</a:t>
            </a:r>
            <a:endParaRPr lang="ru-RU" sz="2400" dirty="0">
              <a:latin typeface="Book Antiqua" panose="020406020503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07688" y="1023119"/>
            <a:ext cx="223330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Book Antiqua" panose="02040602050305030304" pitchFamily="18" charset="0"/>
              </a:rPr>
              <a:t>Планирование </a:t>
            </a:r>
            <a:endParaRPr lang="ru-RU" sz="2200" dirty="0"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7931" y="1541983"/>
            <a:ext cx="380585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Book Antiqua" panose="02040602050305030304" pitchFamily="18" charset="0"/>
              </a:rPr>
              <a:t>Организация деятельности</a:t>
            </a:r>
            <a:endParaRPr lang="ru-RU" sz="2200" dirty="0">
              <a:latin typeface="Book Antiqua" panose="0204060205030503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56176" y="2924944"/>
            <a:ext cx="30700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latin typeface="Book Antiqua" panose="02040602050305030304" pitchFamily="18" charset="0"/>
              </a:rPr>
              <a:t>Мотивация педагогов</a:t>
            </a:r>
            <a:endParaRPr lang="ru-RU" sz="2200" dirty="0">
              <a:latin typeface="Book Antiqua" panose="0204060205030503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48765" y="4869160"/>
            <a:ext cx="1539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ook Antiqua" panose="02040602050305030304" pitchFamily="18" charset="0"/>
              </a:rPr>
              <a:t>Поощрение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5589240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ook Antiqua" panose="02040602050305030304" pitchFamily="18" charset="0"/>
              </a:rPr>
              <a:t>Анализ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9519" y="4077072"/>
            <a:ext cx="1245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Book Antiqua" panose="02040602050305030304" pitchFamily="18" charset="0"/>
              </a:rPr>
              <a:t>Контроль</a:t>
            </a:r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32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ИКТ </a:t>
            </a:r>
            <a:endParaRPr lang="ru-RU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568952" cy="561662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2800" dirty="0" smtClean="0"/>
              <a:t>Сайт школы              Сайты учителей             банк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             методических разработок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/>
              <a:t>с</a:t>
            </a:r>
            <a:r>
              <a:rPr lang="ru-RU" sz="2800" dirty="0" smtClean="0"/>
              <a:t>ценарии уроков</a:t>
            </a:r>
          </a:p>
          <a:p>
            <a:pPr marL="0" indent="0" algn="ctr">
              <a:buNone/>
            </a:pPr>
            <a:r>
              <a:rPr lang="ru-RU" sz="2800" dirty="0" smtClean="0"/>
              <a:t>мультимедийные презентации</a:t>
            </a:r>
          </a:p>
          <a:p>
            <a:pPr marL="0" indent="0" algn="ctr">
              <a:buNone/>
            </a:pPr>
            <a:r>
              <a:rPr lang="ru-RU" sz="2800" dirty="0"/>
              <a:t>т</a:t>
            </a:r>
            <a:r>
              <a:rPr lang="ru-RU" sz="2800" dirty="0" smtClean="0"/>
              <a:t>есты</a:t>
            </a:r>
          </a:p>
          <a:p>
            <a:pPr marL="0" indent="0" algn="ctr">
              <a:buNone/>
            </a:pPr>
            <a:r>
              <a:rPr lang="ru-RU" sz="2800" dirty="0" smtClean="0"/>
              <a:t>обучающие интерактивные игры</a:t>
            </a:r>
          </a:p>
          <a:p>
            <a:pPr marL="0" indent="0">
              <a:buNone/>
            </a:pPr>
            <a:endParaRPr lang="ru-RU" sz="2800" dirty="0" smtClean="0"/>
          </a:p>
        </p:txBody>
      </p:sp>
      <p:sp>
        <p:nvSpPr>
          <p:cNvPr id="6" name="Стрелка вниз 5"/>
          <p:cNvSpPr/>
          <p:nvPr/>
        </p:nvSpPr>
        <p:spPr>
          <a:xfrm>
            <a:off x="4211960" y="1052736"/>
            <a:ext cx="720080" cy="108012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 rot="2808267">
            <a:off x="2998145" y="750671"/>
            <a:ext cx="636640" cy="148912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 rot="18589501">
            <a:off x="5566843" y="710922"/>
            <a:ext cx="720080" cy="161520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rgbClr val="C0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 rot="5400000">
            <a:off x="4319972" y="-640567"/>
            <a:ext cx="648072" cy="8496944"/>
          </a:xfrm>
          <a:prstGeom prst="rightBrac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434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Методические разработки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904656"/>
          </a:xfrm>
        </p:spPr>
        <p:txBody>
          <a:bodyPr/>
          <a:lstStyle/>
          <a:p>
            <a:r>
              <a:rPr lang="ru-RU" dirty="0" smtClean="0">
                <a:hlinkClick r:id="rId2" action="ppaction://hlinkpres?slideindex=1&amp;slidetitle="/>
              </a:rPr>
              <a:t>Презентация №5 «Глаголы </a:t>
            </a:r>
            <a:r>
              <a:rPr lang="en-US" dirty="0" smtClean="0">
                <a:hlinkClick r:id="rId2" action="ppaction://hlinkpres?slideindex=1&amp;slidetitle="/>
              </a:rPr>
              <a:t>to be </a:t>
            </a:r>
            <a:r>
              <a:rPr lang="ru-RU" dirty="0" smtClean="0">
                <a:hlinkClick r:id="rId2" action="ppaction://hlinkpres?slideindex=1&amp;slidetitle="/>
              </a:rPr>
              <a:t>и </a:t>
            </a:r>
            <a:r>
              <a:rPr lang="en-US" dirty="0" smtClean="0">
                <a:hlinkClick r:id="rId2" action="ppaction://hlinkpres?slideindex=1&amp;slidetitle="/>
              </a:rPr>
              <a:t>to have</a:t>
            </a:r>
            <a:r>
              <a:rPr lang="ru-RU" dirty="0" smtClean="0">
                <a:hlinkClick r:id="rId2" action="ppaction://hlinkpres?slideindex=1&amp;slidetitle="/>
              </a:rPr>
              <a:t>»</a:t>
            </a:r>
            <a:endParaRPr lang="ru-RU" dirty="0" smtClean="0"/>
          </a:p>
          <a:p>
            <a:r>
              <a:rPr lang="ru-RU" dirty="0" smtClean="0">
                <a:hlinkClick r:id="rId3" action="ppaction://hlinkpres?slideindex=1&amp;slidetitle="/>
              </a:rPr>
              <a:t>Презентация №3 </a:t>
            </a:r>
            <a:r>
              <a:rPr lang="en-US" dirty="0" smtClean="0">
                <a:hlinkClick r:id="rId3" action="ppaction://hlinkpres?slideindex=1&amp;slidetitle="/>
              </a:rPr>
              <a:t>“Present Simple Tense”</a:t>
            </a:r>
            <a:endParaRPr lang="ru-RU" dirty="0" smtClean="0"/>
          </a:p>
          <a:p>
            <a:r>
              <a:rPr lang="ru-RU" dirty="0" smtClean="0">
                <a:hlinkClick r:id="rId4" action="ppaction://hlinkpres?slideindex=1&amp;slidetitle="/>
              </a:rPr>
              <a:t>Презентация № 8</a:t>
            </a:r>
            <a:r>
              <a:rPr lang="en-US" dirty="0" smtClean="0">
                <a:hlinkClick r:id="rId4" action="ppaction://hlinkpres?slideindex=1&amp;slidetitle="/>
              </a:rPr>
              <a:t> “Present Progressive Tense”</a:t>
            </a:r>
            <a:endParaRPr lang="ru-RU" dirty="0" smtClean="0"/>
          </a:p>
          <a:p>
            <a:r>
              <a:rPr lang="ru-RU" dirty="0" smtClean="0">
                <a:hlinkClick r:id="rId5" action="ppaction://hlinkpres?slideindex=1&amp;slidetitle="/>
              </a:rPr>
              <a:t>Презентация </a:t>
            </a:r>
            <a:r>
              <a:rPr lang="en-US" dirty="0" smtClean="0">
                <a:hlinkClick r:id="rId5" action="ppaction://hlinkpres?slideindex=1&amp;slidetitle="/>
              </a:rPr>
              <a:t>“Signs of Zodiac”</a:t>
            </a:r>
            <a:endParaRPr lang="en-US" dirty="0" smtClean="0"/>
          </a:p>
          <a:p>
            <a:r>
              <a:rPr lang="ru-RU" dirty="0" smtClean="0">
                <a:hlinkClick r:id="rId6" action="ppaction://hlinkpres?slideindex=1&amp;slidetitle="/>
              </a:rPr>
              <a:t>Презентация </a:t>
            </a:r>
            <a:r>
              <a:rPr lang="en-US" dirty="0" smtClean="0">
                <a:hlinkClick r:id="rId6" action="ppaction://hlinkpres?slideindex=1&amp;slidetitle="/>
              </a:rPr>
              <a:t>“Let’s do Phonetics”</a:t>
            </a:r>
            <a:endParaRPr lang="en-US" dirty="0" smtClean="0"/>
          </a:p>
          <a:p>
            <a:r>
              <a:rPr lang="ru-RU" dirty="0" smtClean="0">
                <a:hlinkClick r:id="rId7" action="ppaction://hlinkpres?slideindex=1&amp;slidetitle="/>
              </a:rPr>
              <a:t>Интерактивная игра </a:t>
            </a:r>
            <a:r>
              <a:rPr lang="en-US" dirty="0" smtClean="0">
                <a:hlinkClick r:id="rId7" action="ppaction://hlinkpres?slideindex=1&amp;slidetitle="/>
              </a:rPr>
              <a:t>“Golf competition”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96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Рост педагогического мастерства</a:t>
            </a:r>
            <a:endParaRPr lang="ru-RU" sz="4800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47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Рост педагогического мастерства</a:t>
            </a:r>
            <a:endParaRPr lang="ru-RU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latin typeface="Book Antiqua" panose="02040602050305030304" pitchFamily="18" charset="0"/>
              </a:rPr>
              <a:t>Постоянное ознакомление с современными научными исследованиями в области преподавания;</a:t>
            </a:r>
          </a:p>
          <a:p>
            <a:r>
              <a:rPr lang="ru-RU" sz="2400" dirty="0" smtClean="0">
                <a:latin typeface="Book Antiqua" panose="02040602050305030304" pitchFamily="18" charset="0"/>
              </a:rPr>
              <a:t>Изучение прогрессивного опыта коллег по проблемам организации различных форм уроков;</a:t>
            </a:r>
          </a:p>
          <a:p>
            <a:r>
              <a:rPr lang="ru-RU" sz="2400" dirty="0" smtClean="0">
                <a:latin typeface="Book Antiqua" panose="02040602050305030304" pitchFamily="18" charset="0"/>
              </a:rPr>
              <a:t>Ознакомление с новыми программами и концепциями обучения и оценка их;</a:t>
            </a:r>
          </a:p>
          <a:p>
            <a:r>
              <a:rPr lang="ru-RU" sz="2400" dirty="0" smtClean="0">
                <a:latin typeface="Book Antiqua" panose="02040602050305030304" pitchFamily="18" charset="0"/>
              </a:rPr>
              <a:t>Повышение квалификации;</a:t>
            </a:r>
          </a:p>
          <a:p>
            <a:r>
              <a:rPr lang="ru-RU" sz="2400" dirty="0" smtClean="0">
                <a:latin typeface="Book Antiqua" panose="02040602050305030304" pitchFamily="18" charset="0"/>
              </a:rPr>
              <a:t>Стремление учителя к повышению квалификационного разряда;</a:t>
            </a:r>
          </a:p>
          <a:p>
            <a:r>
              <a:rPr lang="ru-RU" sz="2400" dirty="0" smtClean="0">
                <a:latin typeface="Book Antiqua" panose="02040602050305030304" pitchFamily="18" charset="0"/>
              </a:rPr>
              <a:t>Самообразование, направленное на расширение и углубление профессионально методических знаний и умений, совершенствование уровня предметной подготовки;</a:t>
            </a:r>
          </a:p>
          <a:p>
            <a:r>
              <a:rPr lang="ru-RU" sz="2400" dirty="0" smtClean="0">
                <a:latin typeface="Book Antiqua" panose="02040602050305030304" pitchFamily="18" charset="0"/>
              </a:rPr>
              <a:t>Посещение уроков своих коллег, обмен мнениями по вопросам организации, методов преподавания;</a:t>
            </a:r>
          </a:p>
          <a:p>
            <a:r>
              <a:rPr lang="ru-RU" sz="2400" dirty="0" smtClean="0">
                <a:latin typeface="Book Antiqua" panose="02040602050305030304" pitchFamily="18" charset="0"/>
              </a:rPr>
              <a:t>Проведение мероприятий, выставок, смотров творческой деятельности учителя (доклады, выступления, конспекты открытых уроков и т.д.)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6795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Вместе легче, лучше, веселее!</a:t>
            </a:r>
          </a:p>
          <a:p>
            <a:r>
              <a:rPr lang="ru-RU" dirty="0" smtClean="0"/>
              <a:t>Креативность и творчество!</a:t>
            </a:r>
          </a:p>
          <a:p>
            <a:r>
              <a:rPr lang="ru-RU" dirty="0" smtClean="0"/>
              <a:t>Молодость города берет!</a:t>
            </a:r>
          </a:p>
          <a:p>
            <a:r>
              <a:rPr lang="ru-RU" dirty="0" smtClean="0"/>
              <a:t>Любовь к профессии!</a:t>
            </a:r>
          </a:p>
          <a:p>
            <a:r>
              <a:rPr lang="ru-RU" dirty="0" smtClean="0"/>
              <a:t>Стремление к самосовершенствованию на основе рейтингового анализа!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4385365" y="-2889702"/>
            <a:ext cx="612068" cy="8352928"/>
          </a:xfrm>
          <a:prstGeom prst="rightBrace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83768" y="181036"/>
            <a:ext cx="37032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Наши принципы</a:t>
            </a:r>
            <a:endParaRPr lang="ru-RU" sz="20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23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Мотивация педагогов</a:t>
            </a:r>
            <a:endParaRPr lang="ru-RU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ook Antiqua" panose="02040602050305030304" pitchFamily="18" charset="0"/>
              </a:rPr>
              <a:t>Индивидуальный подход («Ты в этом деле мастер» и т.д.);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Соревновательность мероприятий;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«Плюсы» к аттестации;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Собственный пример (администрации, руководителей МО);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Стимулирующий фонд</a:t>
            </a:r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6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Book Antiqua" panose="02040602050305030304" pitchFamily="18" charset="0"/>
              </a:rPr>
              <a:t>А</a:t>
            </a:r>
            <a:r>
              <a:rPr lang="ru-RU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нализ методической работы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20000"/>
              </a:lnSpc>
            </a:pPr>
            <a:r>
              <a:rPr lang="ru-RU" sz="8800" dirty="0" smtClean="0">
                <a:latin typeface="Book Antiqua" panose="02040602050305030304" pitchFamily="18" charset="0"/>
              </a:rPr>
              <a:t>содержание </a:t>
            </a:r>
            <a:r>
              <a:rPr lang="ru-RU" sz="8800" dirty="0">
                <a:latin typeface="Book Antiqua" panose="02040602050305030304" pitchFamily="18" charset="0"/>
              </a:rPr>
              <a:t>основных направлений деятельности;</a:t>
            </a:r>
          </a:p>
          <a:p>
            <a:pPr lvl="0">
              <a:lnSpc>
                <a:spcPct val="120000"/>
              </a:lnSpc>
            </a:pPr>
            <a:r>
              <a:rPr lang="ru-RU" sz="8800" dirty="0">
                <a:latin typeface="Book Antiqua" panose="02040602050305030304" pitchFamily="18" charset="0"/>
              </a:rPr>
              <a:t>работа над методической темой </a:t>
            </a:r>
            <a:r>
              <a:rPr lang="ru-RU" sz="8800" dirty="0" smtClean="0">
                <a:latin typeface="Book Antiqua" panose="02040602050305030304" pitchFamily="18" charset="0"/>
              </a:rPr>
              <a:t>объединения;</a:t>
            </a:r>
            <a:endParaRPr lang="ru-RU" sz="8800" dirty="0">
              <a:latin typeface="Book Antiqua" panose="0204060205030503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8800" dirty="0" smtClean="0">
                <a:latin typeface="Book Antiqua" panose="02040602050305030304" pitchFamily="18" charset="0"/>
              </a:rPr>
              <a:t>аттестация </a:t>
            </a:r>
            <a:r>
              <a:rPr lang="ru-RU" sz="8800" dirty="0">
                <a:latin typeface="Book Antiqua" panose="02040602050305030304" pitchFamily="18" charset="0"/>
              </a:rPr>
              <a:t>педагогических кадров;</a:t>
            </a:r>
          </a:p>
          <a:p>
            <a:pPr lvl="0">
              <a:lnSpc>
                <a:spcPct val="120000"/>
              </a:lnSpc>
            </a:pPr>
            <a:r>
              <a:rPr lang="ru-RU" sz="8800" dirty="0">
                <a:latin typeface="Book Antiqua" panose="02040602050305030304" pitchFamily="18" charset="0"/>
              </a:rPr>
              <a:t>обобщение опыта</a:t>
            </a:r>
            <a:r>
              <a:rPr lang="ru-RU" sz="8800" dirty="0" smtClean="0">
                <a:latin typeface="Book Antiqua" panose="02040602050305030304" pitchFamily="18" charset="0"/>
              </a:rPr>
              <a:t>;</a:t>
            </a:r>
          </a:p>
          <a:p>
            <a:pPr>
              <a:lnSpc>
                <a:spcPct val="120000"/>
              </a:lnSpc>
            </a:pPr>
            <a:r>
              <a:rPr lang="ru-RU" sz="8800" dirty="0" smtClean="0">
                <a:latin typeface="Book Antiqua" panose="02040602050305030304" pitchFamily="18" charset="0"/>
              </a:rPr>
              <a:t>качество образования;</a:t>
            </a:r>
          </a:p>
          <a:p>
            <a:pPr lvl="0">
              <a:lnSpc>
                <a:spcPct val="120000"/>
              </a:lnSpc>
            </a:pPr>
            <a:r>
              <a:rPr lang="ru-RU" sz="8800" dirty="0" smtClean="0">
                <a:latin typeface="Book Antiqua" panose="02040602050305030304" pitchFamily="18" charset="0"/>
              </a:rPr>
              <a:t>работа с одаренными детьми;</a:t>
            </a:r>
            <a:endParaRPr lang="ru-RU" sz="8800" dirty="0">
              <a:latin typeface="Book Antiqua" panose="0204060205030503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8800" dirty="0" smtClean="0">
                <a:latin typeface="Book Antiqua" panose="02040602050305030304" pitchFamily="18" charset="0"/>
              </a:rPr>
              <a:t>научно-исследовательская</a:t>
            </a:r>
            <a:r>
              <a:rPr lang="ru-RU" sz="8800" dirty="0">
                <a:latin typeface="Book Antiqua" panose="02040602050305030304" pitchFamily="18" charset="0"/>
              </a:rPr>
              <a:t>, инновационная работа педагогов;</a:t>
            </a:r>
          </a:p>
          <a:p>
            <a:pPr lvl="0">
              <a:lnSpc>
                <a:spcPct val="120000"/>
              </a:lnSpc>
            </a:pPr>
            <a:r>
              <a:rPr lang="ru-RU" sz="8800" dirty="0">
                <a:latin typeface="Book Antiqua" panose="02040602050305030304" pitchFamily="18" charset="0"/>
              </a:rPr>
              <a:t>участие учителей в работе педсоветов, семинаров, смотров, конкурсов,  предметных Дней творчества, методической </a:t>
            </a:r>
            <a:r>
              <a:rPr lang="ru-RU" sz="8800" dirty="0" smtClean="0">
                <a:latin typeface="Book Antiqua" panose="02040602050305030304" pitchFamily="18" charset="0"/>
              </a:rPr>
              <a:t>недели, мероприятиях различного уровня;</a:t>
            </a:r>
            <a:endParaRPr lang="ru-RU" sz="8800" dirty="0">
              <a:latin typeface="Book Antiqua" panose="0204060205030503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8800" dirty="0">
                <a:latin typeface="Book Antiqua" panose="02040602050305030304" pitchFamily="18" charset="0"/>
              </a:rPr>
              <a:t>использование педагогами современных образовательных технологий;</a:t>
            </a:r>
          </a:p>
          <a:p>
            <a:pPr lvl="0">
              <a:lnSpc>
                <a:spcPct val="120000"/>
              </a:lnSpc>
            </a:pPr>
            <a:r>
              <a:rPr lang="ru-RU" sz="8800" dirty="0">
                <a:latin typeface="Book Antiqua" panose="02040602050305030304" pitchFamily="18" charset="0"/>
              </a:rPr>
              <a:t>практическое использование учителями опыта своих </a:t>
            </a:r>
            <a:r>
              <a:rPr lang="ru-RU" sz="8800" dirty="0" smtClean="0">
                <a:latin typeface="Book Antiqua" panose="02040602050305030304" pitchFamily="18" charset="0"/>
              </a:rPr>
              <a:t>коллег;</a:t>
            </a:r>
          </a:p>
          <a:p>
            <a:pPr lvl="0"/>
            <a:endParaRPr lang="ru-RU" sz="3600" dirty="0">
              <a:latin typeface="Book Antiqua" panose="02040602050305030304" pitchFamily="18" charset="0"/>
            </a:endParaRPr>
          </a:p>
          <a:p>
            <a:pPr lvl="0"/>
            <a:endParaRPr lang="ru-RU" sz="3600" dirty="0" smtClean="0">
              <a:latin typeface="Book Antiqua" panose="02040602050305030304" pitchFamily="18" charset="0"/>
            </a:endParaRPr>
          </a:p>
          <a:p>
            <a:pPr lvl="0"/>
            <a:endParaRPr lang="ru-RU" sz="3600" dirty="0">
              <a:latin typeface="Book Antiqua" panose="0204060205030503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299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Диагностика проблем</a:t>
            </a:r>
            <a:endParaRPr lang="ru-RU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ook Antiqua" panose="02040602050305030304" pitchFamily="18" charset="0"/>
              </a:rPr>
              <a:t>Включение каждого педагога в обсуждение  (на заседании МО, через анкетирование);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Озвучивание проблем на педагогическом совете школы;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Обсуждение проблем на заседаниях ШМС, ранжирование;</a:t>
            </a:r>
            <a:endParaRPr lang="ru-RU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75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Организация деятельности  МО</a:t>
            </a:r>
            <a:endParaRPr lang="ru-RU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58326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Book Antiqua" panose="02040602050305030304" pitchFamily="18" charset="0"/>
              </a:rPr>
              <a:t>нестандартные формы проведения заседаний МО;</a:t>
            </a:r>
          </a:p>
          <a:p>
            <a:r>
              <a:rPr lang="ru-RU" dirty="0" err="1">
                <a:latin typeface="Book Antiqua" panose="02040602050305030304" pitchFamily="18" charset="0"/>
              </a:rPr>
              <a:t>в</a:t>
            </a:r>
            <a:r>
              <a:rPr lang="ru-RU" dirty="0" err="1" smtClean="0">
                <a:latin typeface="Book Antiqua" panose="02040602050305030304" pitchFamily="18" charset="0"/>
              </a:rPr>
              <a:t>заимопосещаемость</a:t>
            </a:r>
            <a:r>
              <a:rPr lang="ru-RU" dirty="0" smtClean="0">
                <a:latin typeface="Book Antiqua" panose="02040602050305030304" pitchFamily="18" charset="0"/>
              </a:rPr>
              <a:t> уроков и занятий внеурочной деятельности;</a:t>
            </a:r>
          </a:p>
          <a:p>
            <a:r>
              <a:rPr lang="ru-RU" dirty="0">
                <a:latin typeface="Book Antiqua" panose="02040602050305030304" pitchFamily="18" charset="0"/>
              </a:rPr>
              <a:t>с</a:t>
            </a:r>
            <a:r>
              <a:rPr lang="ru-RU" dirty="0" smtClean="0">
                <a:latin typeface="Book Antiqua" panose="02040602050305030304" pitchFamily="18" charset="0"/>
              </a:rPr>
              <a:t>етевое сотрудничество с общественными организациями;</a:t>
            </a:r>
          </a:p>
          <a:p>
            <a:r>
              <a:rPr lang="ru-RU" dirty="0">
                <a:latin typeface="Book Antiqua" panose="02040602050305030304" pitchFamily="18" charset="0"/>
              </a:rPr>
              <a:t>с</a:t>
            </a:r>
            <a:r>
              <a:rPr lang="ru-RU" dirty="0" smtClean="0">
                <a:latin typeface="Book Antiqua" panose="02040602050305030304" pitchFamily="18" charset="0"/>
              </a:rPr>
              <a:t>оздание методической копилки (разработки уроков, мультимедийных презентаций, дидактических игр, тестов и т.д.);</a:t>
            </a:r>
          </a:p>
          <a:p>
            <a:r>
              <a:rPr lang="ru-RU" dirty="0">
                <a:latin typeface="Book Antiqua" panose="02040602050305030304" pitchFamily="18" charset="0"/>
              </a:rPr>
              <a:t>у</a:t>
            </a:r>
            <a:r>
              <a:rPr lang="ru-RU" dirty="0" smtClean="0">
                <a:latin typeface="Book Antiqua" panose="02040602050305030304" pitchFamily="18" charset="0"/>
              </a:rPr>
              <a:t>частие в мастер-классах, семинарах, </a:t>
            </a:r>
            <a:r>
              <a:rPr lang="ru-RU" dirty="0" err="1" smtClean="0">
                <a:latin typeface="Book Antiqua" panose="02040602050305030304" pitchFamily="18" charset="0"/>
              </a:rPr>
              <a:t>вебинарах</a:t>
            </a:r>
            <a:r>
              <a:rPr lang="ru-RU" dirty="0" smtClean="0">
                <a:latin typeface="Book Antiqua" panose="02040602050305030304" pitchFamily="18" charset="0"/>
              </a:rPr>
              <a:t>, конференциях;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проведение предметной недели по английскому языку;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343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Деятельностный подход в проведении </a:t>
            </a:r>
            <a:br>
              <a:rPr lang="ru-RU" sz="3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мероприятий</a:t>
            </a:r>
            <a:endParaRPr lang="ru-RU" sz="32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Book Antiqua" panose="02040602050305030304" pitchFamily="18" charset="0"/>
              </a:rPr>
              <a:t>Педагогическая мастерская «Развитие навыков говорения на уроках английского языка»;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 школьный конкурс «</a:t>
            </a:r>
            <a:r>
              <a:rPr lang="en-US" dirty="0" smtClean="0">
                <a:latin typeface="Book Antiqua" panose="02040602050305030304" pitchFamily="18" charset="0"/>
              </a:rPr>
              <a:t>I love English</a:t>
            </a:r>
            <a:r>
              <a:rPr lang="ru-RU" dirty="0" smtClean="0">
                <a:latin typeface="Book Antiqua" panose="02040602050305030304" pitchFamily="18" charset="0"/>
              </a:rPr>
              <a:t>»</a:t>
            </a:r>
            <a:r>
              <a:rPr lang="en-US" dirty="0" smtClean="0">
                <a:latin typeface="Book Antiqua" panose="02040602050305030304" pitchFamily="18" charset="0"/>
              </a:rPr>
              <a:t> (</a:t>
            </a:r>
            <a:r>
              <a:rPr lang="ru-RU" dirty="0" smtClean="0">
                <a:latin typeface="Book Antiqua" panose="02040602050305030304" pitchFamily="18" charset="0"/>
              </a:rPr>
              <a:t>«Я люблю английский»</a:t>
            </a:r>
            <a:r>
              <a:rPr lang="en-US" dirty="0" smtClean="0">
                <a:latin typeface="Book Antiqua" panose="02040602050305030304" pitchFamily="18" charset="0"/>
              </a:rPr>
              <a:t>)</a:t>
            </a:r>
            <a:r>
              <a:rPr lang="ru-RU" dirty="0" smtClean="0">
                <a:latin typeface="Book Antiqua" panose="02040602050305030304" pitchFamily="18" charset="0"/>
              </a:rPr>
              <a:t>;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День межкультурного диалога (совместно с фондом «</a:t>
            </a:r>
            <a:r>
              <a:rPr lang="ru-RU" dirty="0" err="1" smtClean="0">
                <a:latin typeface="Book Antiqua" panose="02040602050305030304" pitchFamily="18" charset="0"/>
              </a:rPr>
              <a:t>Интеркультура</a:t>
            </a:r>
            <a:r>
              <a:rPr lang="ru-RU" dirty="0" smtClean="0">
                <a:latin typeface="Book Antiqua" panose="02040602050305030304" pitchFamily="18" charset="0"/>
              </a:rPr>
              <a:t>»);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Межкультурные рождественские встречи «</a:t>
            </a:r>
            <a:r>
              <a:rPr lang="en-US" dirty="0" smtClean="0">
                <a:latin typeface="Book Antiqua" panose="02040602050305030304" pitchFamily="18" charset="0"/>
              </a:rPr>
              <a:t>Intercultural Christmas</a:t>
            </a:r>
            <a:r>
              <a:rPr lang="ru-RU" dirty="0" smtClean="0">
                <a:latin typeface="Book Antiqua" panose="02040602050305030304" pitchFamily="18" charset="0"/>
              </a:rPr>
              <a:t>»</a:t>
            </a:r>
            <a:r>
              <a:rPr lang="en-US" dirty="0" smtClean="0">
                <a:latin typeface="Book Antiqua" panose="02040602050305030304" pitchFamily="18" charset="0"/>
              </a:rPr>
              <a:t>;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48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Контроль</a:t>
            </a:r>
            <a:endParaRPr lang="ru-RU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/>
          <a:lstStyle/>
          <a:p>
            <a:r>
              <a:rPr lang="ru-RU" dirty="0" smtClean="0">
                <a:latin typeface="Book Antiqua" panose="02040602050305030304" pitchFamily="18" charset="0"/>
              </a:rPr>
              <a:t>взаимопосещение уроков и их совместный анализ;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отчеты педагогов по темам самообразования</a:t>
            </a:r>
            <a:r>
              <a:rPr lang="ru-RU" dirty="0" smtClean="0"/>
              <a:t>;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мониторинг качества образования по предмету;</a:t>
            </a:r>
          </a:p>
          <a:p>
            <a:r>
              <a:rPr lang="ru-RU" dirty="0" smtClean="0">
                <a:latin typeface="Book Antiqua" panose="02040602050305030304" pitchFamily="18" charset="0"/>
              </a:rPr>
              <a:t>мониторинг участия детей в конкурсах, олимпиадах, заочных курсах;</a:t>
            </a:r>
          </a:p>
        </p:txBody>
      </p:sp>
    </p:spTree>
    <p:extLst>
      <p:ext uri="{BB962C8B-B14F-4D97-AF65-F5344CB8AC3E}">
        <p14:creationId xmlns:p14="http://schemas.microsoft.com/office/powerpoint/2010/main" val="169617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Поощрение</a:t>
            </a:r>
            <a:endParaRPr lang="ru-RU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Book Antiqua" panose="02040602050305030304" pitchFamily="18" charset="0"/>
              </a:rPr>
              <a:t>Рейтинговая таблица МО учителей английского языка за первое полугодие 2014-2015 </a:t>
            </a:r>
            <a:r>
              <a:rPr lang="ru-RU" sz="2000" dirty="0" err="1" smtClean="0">
                <a:latin typeface="Book Antiqua" panose="02040602050305030304" pitchFamily="18" charset="0"/>
              </a:rPr>
              <a:t>уч.г</a:t>
            </a:r>
            <a:r>
              <a:rPr lang="ru-RU" sz="2000" dirty="0" smtClean="0">
                <a:latin typeface="Book Antiqua" panose="02040602050305030304" pitchFamily="18" charset="0"/>
              </a:rPr>
              <a:t>.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789293"/>
              </p:ext>
            </p:extLst>
          </p:nvPr>
        </p:nvGraphicFramePr>
        <p:xfrm>
          <a:off x="179512" y="2132856"/>
          <a:ext cx="8856983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224136"/>
                <a:gridCol w="1368152"/>
                <a:gridCol w="1440160"/>
                <a:gridCol w="1728192"/>
                <a:gridCol w="15841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r>
                        <a:rPr lang="ru-RU" baseline="0" dirty="0" smtClean="0"/>
                        <a:t> педагога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педагога в мероприятиях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детей в олимпиадах и конкурсах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Оценка популярности педагога</a:t>
                      </a:r>
                      <a:r>
                        <a:rPr lang="ru-RU" baseline="0" dirty="0" smtClean="0"/>
                        <a:t> среди учащихся (кол-во голосов)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Самооценка педагога (1-5 баллов)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Общий балл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Яруллина</a:t>
                      </a:r>
                      <a:r>
                        <a:rPr lang="ru-RU" baseline="0" dirty="0" smtClean="0"/>
                        <a:t> Д.Р.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Бухольцева</a:t>
                      </a:r>
                      <a:r>
                        <a:rPr lang="ru-RU" dirty="0" smtClean="0"/>
                        <a:t> О.Е.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Торкай Ю.Е.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Змановская Е.В.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72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ИКТ в работе методического объединения</a:t>
            </a:r>
            <a:endParaRPr lang="ru-RU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8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534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Деятельностный подход</vt:lpstr>
      <vt:lpstr>Мотивация педагогов</vt:lpstr>
      <vt:lpstr>Анализ методической работы </vt:lpstr>
      <vt:lpstr>Диагностика проблем</vt:lpstr>
      <vt:lpstr>Организация деятельности  МО</vt:lpstr>
      <vt:lpstr>Деятельностный подход в проведении  мероприятий</vt:lpstr>
      <vt:lpstr>Контроль</vt:lpstr>
      <vt:lpstr>Поощрение</vt:lpstr>
      <vt:lpstr>ИКТ в работе методического объединения</vt:lpstr>
      <vt:lpstr>ИКТ </vt:lpstr>
      <vt:lpstr>Методические разработки </vt:lpstr>
      <vt:lpstr>Рост педагогического мастерства</vt:lpstr>
      <vt:lpstr>Рост педагогического мастерства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Системно-деятельностный  подход</dc:title>
  <dc:creator>gg</dc:creator>
  <cp:lastModifiedBy>gg</cp:lastModifiedBy>
  <cp:revision>19</cp:revision>
  <dcterms:created xsi:type="dcterms:W3CDTF">2015-01-14T18:25:29Z</dcterms:created>
  <dcterms:modified xsi:type="dcterms:W3CDTF">2015-01-15T06:59:51Z</dcterms:modified>
</cp:coreProperties>
</file>