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1"/>
  </p:notesMasterIdLst>
  <p:sldIdLst>
    <p:sldId id="256" r:id="rId2"/>
    <p:sldId id="275" r:id="rId3"/>
    <p:sldId id="257" r:id="rId4"/>
    <p:sldId id="258" r:id="rId5"/>
    <p:sldId id="259" r:id="rId6"/>
    <p:sldId id="260" r:id="rId7"/>
    <p:sldId id="261" r:id="rId8"/>
    <p:sldId id="262" r:id="rId9"/>
    <p:sldId id="274" r:id="rId10"/>
    <p:sldId id="265" r:id="rId11"/>
    <p:sldId id="266" r:id="rId12"/>
    <p:sldId id="267" r:id="rId13"/>
    <p:sldId id="268" r:id="rId14"/>
    <p:sldId id="269" r:id="rId15"/>
    <p:sldId id="264" r:id="rId16"/>
    <p:sldId id="270" r:id="rId17"/>
    <p:sldId id="271" r:id="rId18"/>
    <p:sldId id="272" r:id="rId19"/>
    <p:sldId id="273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15" initials="1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70" d="100"/>
          <a:sy n="70" d="100"/>
        </p:scale>
        <p:origin x="-72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искажённая</c:v>
                </c:pt>
                <c:pt idx="1">
                  <c:v>нуклеарная</c:v>
                </c:pt>
                <c:pt idx="2">
                  <c:v>расширенная нуклеарная</c:v>
                </c:pt>
                <c:pt idx="3">
                  <c:v>неполная</c:v>
                </c:pt>
                <c:pt idx="4">
                  <c:v>функционально неполная</c:v>
                </c:pt>
              </c:strCache>
            </c:strRef>
          </c:cat>
          <c:val>
            <c:numRef>
              <c:f>Лист1!$B$2:$B$6</c:f>
              <c:numCache>
                <c:formatCode>0%</c:formatCode>
                <c:ptCount val="5"/>
                <c:pt idx="0">
                  <c:v>0.24</c:v>
                </c:pt>
                <c:pt idx="1">
                  <c:v>0.26</c:v>
                </c:pt>
                <c:pt idx="2">
                  <c:v>0.09</c:v>
                </c:pt>
                <c:pt idx="3">
                  <c:v>0.38</c:v>
                </c:pt>
                <c:pt idx="4">
                  <c:v>0.03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25C1F2-F0AA-4265-9624-648372A5AFD2}" type="datetimeFigureOut">
              <a:rPr lang="ru-RU" smtClean="0"/>
              <a:t>27.12.2014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3A7D4E-5330-4924-A283-5A83F03D97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28127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3A7D4E-5330-4924-A283-5A83F03D97CA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94362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2342F-C551-4676-9A3B-BA7435763789}" type="datetimeFigureOut">
              <a:rPr lang="ru-RU" smtClean="0"/>
              <a:t>27.12.2014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41358-BFE9-4F0F-8FF3-3EDD3AA5A9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2342F-C551-4676-9A3B-BA7435763789}" type="datetimeFigureOut">
              <a:rPr lang="ru-RU" smtClean="0"/>
              <a:t>27.12.2014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41358-BFE9-4F0F-8FF3-3EDD3AA5A9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2342F-C551-4676-9A3B-BA7435763789}" type="datetimeFigureOut">
              <a:rPr lang="ru-RU" smtClean="0"/>
              <a:t>27.12.2014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41358-BFE9-4F0F-8FF3-3EDD3AA5A9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2342F-C551-4676-9A3B-BA7435763789}" type="datetimeFigureOut">
              <a:rPr lang="ru-RU" smtClean="0"/>
              <a:t>27.12.2014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41358-BFE9-4F0F-8FF3-3EDD3AA5A9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2342F-C551-4676-9A3B-BA7435763789}" type="datetimeFigureOut">
              <a:rPr lang="ru-RU" smtClean="0"/>
              <a:t>27.12.2014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41358-BFE9-4F0F-8FF3-3EDD3AA5A9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2342F-C551-4676-9A3B-BA7435763789}" type="datetimeFigureOut">
              <a:rPr lang="ru-RU" smtClean="0"/>
              <a:t>27.12.2014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41358-BFE9-4F0F-8FF3-3EDD3AA5A9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2342F-C551-4676-9A3B-BA7435763789}" type="datetimeFigureOut">
              <a:rPr lang="ru-RU" smtClean="0"/>
              <a:t>27.12.2014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41358-BFE9-4F0F-8FF3-3EDD3AA5A9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2342F-C551-4676-9A3B-BA7435763789}" type="datetimeFigureOut">
              <a:rPr lang="ru-RU" smtClean="0"/>
              <a:t>27.12.2014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41358-BFE9-4F0F-8FF3-3EDD3AA5A9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2342F-C551-4676-9A3B-BA7435763789}" type="datetimeFigureOut">
              <a:rPr lang="ru-RU" smtClean="0"/>
              <a:t>27.12.2014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41358-BFE9-4F0F-8FF3-3EDD3AA5A9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2342F-C551-4676-9A3B-BA7435763789}" type="datetimeFigureOut">
              <a:rPr lang="ru-RU" smtClean="0"/>
              <a:t>27.12.2014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41358-BFE9-4F0F-8FF3-3EDD3AA5A9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2342F-C551-4676-9A3B-BA7435763789}" type="datetimeFigureOut">
              <a:rPr lang="ru-RU" smtClean="0"/>
              <a:t>27.12.2014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CE41358-BFE9-4F0F-8FF3-3EDD3AA5A9CF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2E2342F-C551-4676-9A3B-BA7435763789}" type="datetimeFigureOut">
              <a:rPr lang="ru-RU" smtClean="0"/>
              <a:t>27.12.2014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CE41358-BFE9-4F0F-8FF3-3EDD3AA5A9CF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9" y="908720"/>
            <a:ext cx="7848872" cy="532859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ru-RU" b="0" i="1" dirty="0" smtClean="0">
                <a:latin typeface="Arial Black" pitchFamily="34" charset="0"/>
              </a:rPr>
              <a:t>Родительское собрание на тему:</a:t>
            </a:r>
            <a:br>
              <a:rPr lang="ru-RU" b="0" i="1" dirty="0" smtClean="0">
                <a:latin typeface="Arial Black" pitchFamily="34" charset="0"/>
              </a:rPr>
            </a:br>
            <a:r>
              <a:rPr lang="ru-RU" b="0" i="1" dirty="0" smtClean="0">
                <a:latin typeface="Arial Black" pitchFamily="34" charset="0"/>
              </a:rPr>
              <a:t>«Типология семьи и семейного воспитания»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3347864" y="4941168"/>
            <a:ext cx="5114778" cy="720080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5077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400" b="1" i="1" dirty="0" smtClean="0">
                <a:latin typeface="+mn-lt"/>
              </a:rPr>
              <a:t/>
            </a:r>
            <a:br>
              <a:rPr lang="ru-RU" sz="4400" b="1" i="1" dirty="0" smtClean="0">
                <a:latin typeface="+mn-lt"/>
              </a:rPr>
            </a:br>
            <a:r>
              <a:rPr lang="ru-RU" sz="4400" b="1" i="1" dirty="0" smtClean="0">
                <a:solidFill>
                  <a:schemeClr val="tx1"/>
                </a:solidFill>
                <a:latin typeface="+mn-lt"/>
              </a:rPr>
              <a:t>Стили семейного воспитания</a:t>
            </a:r>
            <a:br>
              <a:rPr lang="ru-RU" sz="4400" b="1" i="1" dirty="0" smtClean="0">
                <a:solidFill>
                  <a:schemeClr val="tx1"/>
                </a:solidFill>
                <a:latin typeface="+mn-lt"/>
              </a:rPr>
            </a:br>
            <a:r>
              <a:rPr lang="ru-RU" sz="2800" b="1" i="1" dirty="0" smtClean="0">
                <a:solidFill>
                  <a:schemeClr val="tx1"/>
                </a:solidFill>
                <a:latin typeface="+mn-lt"/>
              </a:rPr>
              <a:t>Авторитарный стиль</a:t>
            </a:r>
            <a:endParaRPr lang="ru-RU" sz="2800" b="1" i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0" name="Текст 9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2800" i="1" dirty="0" smtClean="0">
                <a:solidFill>
                  <a:schemeClr val="tx1"/>
                </a:solidFill>
              </a:rPr>
              <a:t>Действия родителя</a:t>
            </a:r>
            <a:endParaRPr lang="ru-RU" sz="2800" i="1" dirty="0">
              <a:solidFill>
                <a:schemeClr val="tx1"/>
              </a:solidFill>
            </a:endParaRPr>
          </a:p>
        </p:txBody>
      </p:sp>
      <p:sp>
        <p:nvSpPr>
          <p:cNvPr id="12" name="Текст 11"/>
          <p:cNvSpPr>
            <a:spLocks noGrp="1"/>
          </p:cNvSpPr>
          <p:nvPr>
            <p:ph type="body" sz="half" idx="3"/>
          </p:nvPr>
        </p:nvSpPr>
        <p:spPr/>
        <p:txBody>
          <a:bodyPr>
            <a:normAutofit/>
          </a:bodyPr>
          <a:lstStyle/>
          <a:p>
            <a:r>
              <a:rPr lang="ru-RU" sz="2800" i="1" dirty="0" smtClean="0">
                <a:solidFill>
                  <a:schemeClr val="tx1"/>
                </a:solidFill>
              </a:rPr>
              <a:t>Реакция ребёнка</a:t>
            </a:r>
            <a:endParaRPr lang="ru-RU" sz="2800" i="1" dirty="0">
              <a:solidFill>
                <a:schemeClr val="tx1"/>
              </a:solidFill>
            </a:endParaRPr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395536" y="2492896"/>
            <a:ext cx="4040188" cy="3845720"/>
          </a:xfrm>
        </p:spPr>
        <p:txBody>
          <a:bodyPr/>
          <a:lstStyle/>
          <a:p>
            <a:pPr marL="0" indent="0">
              <a:buNone/>
            </a:pPr>
            <a:r>
              <a:rPr lang="ru-RU" i="1" dirty="0"/>
              <a:t>Родители принимают все решения; добиваются от ребёнка подчинения во всём; ограничивают его самостоятельность, не считают нужным как-то обосновывать свои </a:t>
            </a:r>
            <a:r>
              <a:rPr lang="ru-RU" i="1" dirty="0" smtClean="0"/>
              <a:t>требования.</a:t>
            </a:r>
            <a:endParaRPr lang="ru-RU" i="1" dirty="0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i="1" dirty="0"/>
              <a:t>Конфликтность и враждебность. Сильные дети сопротивляются, бунтуют, нередко покидая дом. Робкие приучаются слушаться родителей без проявления </a:t>
            </a:r>
            <a:r>
              <a:rPr lang="ru-RU" i="1" dirty="0" smtClean="0"/>
              <a:t>самостоятельности.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2165206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b="1" i="1" dirty="0" smtClean="0">
                <a:solidFill>
                  <a:schemeClr val="tx1"/>
                </a:solidFill>
              </a:rPr>
              <a:t>Демократический стиль</a:t>
            </a:r>
            <a:endParaRPr lang="ru-RU" sz="4800" b="1" i="1" dirty="0">
              <a:solidFill>
                <a:schemeClr val="tx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sz="2800" i="1" dirty="0" smtClean="0">
                <a:solidFill>
                  <a:schemeClr val="tx1"/>
                </a:solidFill>
              </a:rPr>
              <a:t>Действия</a:t>
            </a:r>
            <a:r>
              <a:rPr lang="ru-RU" sz="2800" i="1" dirty="0" smtClean="0"/>
              <a:t> </a:t>
            </a:r>
            <a:r>
              <a:rPr lang="ru-RU" sz="2800" i="1" dirty="0" smtClean="0">
                <a:solidFill>
                  <a:schemeClr val="tx1"/>
                </a:solidFill>
              </a:rPr>
              <a:t>родителя</a:t>
            </a:r>
            <a:r>
              <a:rPr lang="ru-RU" sz="2800" i="1" dirty="0" smtClean="0"/>
              <a:t> </a:t>
            </a:r>
            <a:endParaRPr lang="ru-RU" sz="2800" i="1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i="1" dirty="0" smtClean="0">
                <a:solidFill>
                  <a:schemeClr val="tx1"/>
                </a:solidFill>
              </a:rPr>
              <a:t>Реакция</a:t>
            </a:r>
            <a:r>
              <a:rPr lang="ru-RU" sz="2800" i="1" dirty="0" smtClean="0"/>
              <a:t> </a:t>
            </a:r>
            <a:r>
              <a:rPr lang="ru-RU" sz="2800" i="1" dirty="0" smtClean="0">
                <a:solidFill>
                  <a:schemeClr val="tx1"/>
                </a:solidFill>
              </a:rPr>
              <a:t>ребёнка</a:t>
            </a:r>
            <a:endParaRPr lang="ru-RU" sz="2800" i="1" dirty="0">
              <a:solidFill>
                <a:schemeClr val="tx1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i="1" dirty="0"/>
              <a:t>Родители поощряют ответственность и самостоятельность детей; они тверды, справедливы и последовательны в </a:t>
            </a:r>
            <a:r>
              <a:rPr lang="ru-RU" sz="2800" i="1" dirty="0" smtClean="0"/>
              <a:t>требованиях.</a:t>
            </a:r>
            <a:endParaRPr lang="ru-RU" sz="2800" i="1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i="1" dirty="0"/>
              <a:t>Чувство сопричастности к делам семьи, развивается ответственность, уверенность в себе.</a:t>
            </a:r>
          </a:p>
        </p:txBody>
      </p:sp>
    </p:spTree>
    <p:extLst>
      <p:ext uri="{BB962C8B-B14F-4D97-AF65-F5344CB8AC3E}">
        <p14:creationId xmlns:p14="http://schemas.microsoft.com/office/powerpoint/2010/main" val="3283781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b="1" i="1" dirty="0" smtClean="0">
                <a:solidFill>
                  <a:schemeClr val="tx1"/>
                </a:solidFill>
                <a:latin typeface="+mn-lt"/>
              </a:rPr>
              <a:t>Попустительский стиль</a:t>
            </a:r>
            <a:endParaRPr lang="ru-RU" sz="4400" b="1" i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sz="2800" i="1" dirty="0" smtClean="0">
                <a:solidFill>
                  <a:schemeClr val="tx1"/>
                </a:solidFill>
              </a:rPr>
              <a:t>Действия родителя </a:t>
            </a:r>
            <a:endParaRPr lang="ru-RU" sz="2800" i="1" dirty="0">
              <a:solidFill>
                <a:schemeClr val="tx1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i="1" dirty="0" smtClean="0">
                <a:solidFill>
                  <a:schemeClr val="tx1"/>
                </a:solidFill>
              </a:rPr>
              <a:t>Реакция ребёнка</a:t>
            </a:r>
            <a:endParaRPr lang="ru-RU" sz="2800" i="1" dirty="0">
              <a:solidFill>
                <a:schemeClr val="tx1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i="1" dirty="0"/>
              <a:t>Родители не умеют, не желают руководить детьми, направлять их деятельность.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i="1" dirty="0"/>
              <a:t>Часто недостаток руководства со стороны родителей расценивается детьми как равнодушие, эмоциональное отторжение, в результате они чувствуют страх и неуверенность.</a:t>
            </a:r>
          </a:p>
        </p:txBody>
      </p:sp>
    </p:spTree>
    <p:extLst>
      <p:ext uri="{BB962C8B-B14F-4D97-AF65-F5344CB8AC3E}">
        <p14:creationId xmlns:p14="http://schemas.microsoft.com/office/powerpoint/2010/main" val="615455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b="1" i="1" dirty="0" smtClean="0">
                <a:solidFill>
                  <a:schemeClr val="tx1"/>
                </a:solidFill>
                <a:latin typeface="+mn-lt"/>
              </a:rPr>
              <a:t>Хаотический стиль</a:t>
            </a:r>
            <a:endParaRPr lang="ru-RU" sz="4400" b="1" i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sz="2800" i="1" dirty="0" smtClean="0">
                <a:solidFill>
                  <a:schemeClr val="tx1"/>
                </a:solidFill>
              </a:rPr>
              <a:t>Действия родителя</a:t>
            </a:r>
            <a:endParaRPr lang="ru-RU" sz="2800" i="1" dirty="0">
              <a:solidFill>
                <a:schemeClr val="tx1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i="1" dirty="0" smtClean="0">
                <a:solidFill>
                  <a:schemeClr val="tx1"/>
                </a:solidFill>
              </a:rPr>
              <a:t>Реакция ребёнка</a:t>
            </a:r>
            <a:endParaRPr lang="ru-RU" sz="2800" i="1" dirty="0">
              <a:solidFill>
                <a:schemeClr val="tx1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i="1" dirty="0"/>
              <a:t>Родители непоследовательны; у них отсутствует единый подход к воспитанию, нет чётких требований к </a:t>
            </a:r>
            <a:r>
              <a:rPr lang="ru-RU" sz="2800" i="1" dirty="0" smtClean="0"/>
              <a:t>ребёнку.</a:t>
            </a:r>
            <a:endParaRPr lang="ru-RU" sz="2800" i="1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i="1" dirty="0"/>
              <a:t>Повышенная тревожность, неуверенность,  импульсивность, а в сложных ситуациях- агрессивность и </a:t>
            </a:r>
            <a:r>
              <a:rPr lang="ru-RU" sz="2800" i="1" dirty="0" smtClean="0"/>
              <a:t>неуправляемость.</a:t>
            </a:r>
            <a:endParaRPr lang="ru-RU" sz="2800" i="1" dirty="0"/>
          </a:p>
        </p:txBody>
      </p:sp>
    </p:spTree>
    <p:extLst>
      <p:ext uri="{BB962C8B-B14F-4D97-AF65-F5344CB8AC3E}">
        <p14:creationId xmlns:p14="http://schemas.microsoft.com/office/powerpoint/2010/main" val="1300981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b="1" i="1" dirty="0" smtClean="0">
                <a:solidFill>
                  <a:schemeClr val="tx1"/>
                </a:solidFill>
              </a:rPr>
              <a:t>Опекающий стиль</a:t>
            </a:r>
            <a:endParaRPr lang="ru-RU" sz="4400" b="1" i="1" dirty="0">
              <a:solidFill>
                <a:schemeClr val="tx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2800" i="1" dirty="0" smtClean="0">
                <a:solidFill>
                  <a:schemeClr val="tx1"/>
                </a:solidFill>
              </a:rPr>
              <a:t>Действия</a:t>
            </a:r>
            <a:r>
              <a:rPr lang="ru-RU" sz="2800" i="1" dirty="0" smtClean="0"/>
              <a:t> </a:t>
            </a:r>
            <a:r>
              <a:rPr lang="ru-RU" sz="2800" i="1" dirty="0" smtClean="0">
                <a:solidFill>
                  <a:schemeClr val="tx1"/>
                </a:solidFill>
              </a:rPr>
              <a:t>родителя</a:t>
            </a:r>
            <a:endParaRPr lang="ru-RU" sz="2800" i="1" dirty="0">
              <a:solidFill>
                <a:schemeClr val="tx1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>
            <a:normAutofit/>
          </a:bodyPr>
          <a:lstStyle/>
          <a:p>
            <a:r>
              <a:rPr lang="ru-RU" sz="2800" i="1" dirty="0" smtClean="0">
                <a:solidFill>
                  <a:schemeClr val="tx1"/>
                </a:solidFill>
              </a:rPr>
              <a:t>Реакция ребёнка</a:t>
            </a:r>
            <a:endParaRPr lang="ru-RU" sz="2800" i="1" dirty="0">
              <a:solidFill>
                <a:schemeClr val="tx1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i="1" dirty="0"/>
              <a:t>Родители стремятся постоянно быть около ребёнка, решать за него все проблемы.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i="1" dirty="0"/>
              <a:t>Повешенный уровень тревожности, чувство </a:t>
            </a:r>
            <a:r>
              <a:rPr lang="ru-RU" sz="2800" i="1" dirty="0" smtClean="0"/>
              <a:t>беспомощности.</a:t>
            </a:r>
            <a:endParaRPr lang="ru-RU" sz="2800" i="1" dirty="0"/>
          </a:p>
        </p:txBody>
      </p:sp>
    </p:spTree>
    <p:extLst>
      <p:ext uri="{BB962C8B-B14F-4D97-AF65-F5344CB8AC3E}">
        <p14:creationId xmlns:p14="http://schemas.microsoft.com/office/powerpoint/2010/main" val="685719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 idx="4294967295"/>
          </p:nvPr>
        </p:nvSpPr>
        <p:spPr>
          <a:xfrm>
            <a:off x="0" y="704850"/>
            <a:ext cx="8229600" cy="1143000"/>
          </a:xfrm>
        </p:spPr>
        <p:txBody>
          <a:bodyPr/>
          <a:lstStyle/>
          <a:p>
            <a:pPr algn="ctr"/>
            <a:r>
              <a:rPr lang="ru-RU" sz="4400" b="1" i="1" dirty="0">
                <a:solidFill>
                  <a:schemeClr val="tx1"/>
                </a:solidFill>
              </a:rPr>
              <a:t>Деформация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sz="4400" b="1" i="1" dirty="0">
                <a:solidFill>
                  <a:schemeClr val="tx1"/>
                </a:solidFill>
              </a:rPr>
              <a:t>семьи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idx="4294967295"/>
          </p:nvPr>
        </p:nvSpPr>
        <p:spPr>
          <a:xfrm>
            <a:off x="0" y="1855788"/>
            <a:ext cx="4040188" cy="658812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 </a:t>
            </a:r>
            <a:r>
              <a:rPr lang="ru-RU" sz="2800" b="1" i="1" dirty="0" smtClean="0"/>
              <a:t>Структурная</a:t>
            </a:r>
            <a:endParaRPr lang="ru-RU" sz="2800" b="1" i="1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294967295"/>
          </p:nvPr>
        </p:nvSpPr>
        <p:spPr>
          <a:xfrm>
            <a:off x="0" y="2514600"/>
            <a:ext cx="4040188" cy="38465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i="1" dirty="0" smtClean="0"/>
              <a:t>Нарушение структурной целостности, связанное с отсутствием одного из родителей.</a:t>
            </a:r>
            <a:endParaRPr lang="ru-RU" sz="2800" i="1" dirty="0"/>
          </a:p>
        </p:txBody>
      </p:sp>
      <p:sp>
        <p:nvSpPr>
          <p:cNvPr id="7" name="Текст 6"/>
          <p:cNvSpPr>
            <a:spLocks noGrp="1"/>
          </p:cNvSpPr>
          <p:nvPr>
            <p:ph type="body" sz="half" idx="4294967295"/>
          </p:nvPr>
        </p:nvSpPr>
        <p:spPr>
          <a:xfrm>
            <a:off x="5102225" y="1860550"/>
            <a:ext cx="4041775" cy="65405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b="1" i="1" dirty="0" smtClean="0"/>
              <a:t>Психологическая</a:t>
            </a:r>
            <a:endParaRPr lang="ru-RU" sz="2800" b="1" i="1" dirty="0"/>
          </a:p>
        </p:txBody>
      </p:sp>
      <p:sp>
        <p:nvSpPr>
          <p:cNvPr id="8" name="Объект 7"/>
          <p:cNvSpPr>
            <a:spLocks noGrp="1"/>
          </p:cNvSpPr>
          <p:nvPr>
            <p:ph sz="quarter" idx="4294967295"/>
          </p:nvPr>
        </p:nvSpPr>
        <p:spPr>
          <a:xfrm>
            <a:off x="5102225" y="2514600"/>
            <a:ext cx="4041775" cy="38465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i="1" dirty="0" smtClean="0"/>
              <a:t>Нарушение системы межличностных отношений, преобладание отрицательных ценностей, асоциальных установок.</a:t>
            </a:r>
            <a:endParaRPr lang="ru-RU" sz="2800" i="1" dirty="0"/>
          </a:p>
        </p:txBody>
      </p:sp>
    </p:spTree>
    <p:extLst>
      <p:ext uri="{BB962C8B-B14F-4D97-AF65-F5344CB8AC3E}">
        <p14:creationId xmlns:p14="http://schemas.microsoft.com/office/powerpoint/2010/main" val="302951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solidFill>
                  <a:schemeClr val="tx1"/>
                </a:solidFill>
                <a:latin typeface="+mn-lt"/>
              </a:rPr>
              <a:t>Основные причины нарушения поведения детей</a:t>
            </a:r>
            <a:endParaRPr lang="ru-RU" b="1" i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i="1" dirty="0" smtClean="0"/>
              <a:t>   Борьба за внимание;</a:t>
            </a:r>
          </a:p>
          <a:p>
            <a:r>
              <a:rPr lang="ru-RU" sz="4000" i="1" dirty="0" smtClean="0"/>
              <a:t>  Борьба за самоутверждение;</a:t>
            </a:r>
          </a:p>
          <a:p>
            <a:r>
              <a:rPr lang="ru-RU" sz="4000" i="1" dirty="0" smtClean="0"/>
              <a:t>  Желание отомстить;</a:t>
            </a:r>
          </a:p>
          <a:p>
            <a:r>
              <a:rPr lang="ru-RU" sz="4000" i="1" dirty="0" smtClean="0"/>
              <a:t>  Потеря веры в свой успех.</a:t>
            </a:r>
            <a:endParaRPr lang="ru-RU" sz="4000" i="1" dirty="0"/>
          </a:p>
        </p:txBody>
      </p:sp>
    </p:spTree>
    <p:extLst>
      <p:ext uri="{BB962C8B-B14F-4D97-AF65-F5344CB8AC3E}">
        <p14:creationId xmlns:p14="http://schemas.microsoft.com/office/powerpoint/2010/main" val="4223272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514432"/>
          </a:xfrm>
        </p:spPr>
        <p:txBody>
          <a:bodyPr>
            <a:noAutofit/>
          </a:bodyPr>
          <a:lstStyle/>
          <a:p>
            <a:pPr algn="ctr"/>
            <a:r>
              <a:rPr lang="ru-RU" sz="3200" b="1" i="1" dirty="0">
                <a:solidFill>
                  <a:schemeClr val="tx1"/>
                </a:solidFill>
              </a:rPr>
              <a:t>П</a:t>
            </a:r>
            <a:r>
              <a:rPr lang="ru-RU" sz="3200" b="1" i="1" dirty="0" smtClean="0">
                <a:solidFill>
                  <a:schemeClr val="tx1"/>
                </a:solidFill>
              </a:rPr>
              <a:t>равила</a:t>
            </a:r>
            <a:r>
              <a:rPr lang="ru-RU" sz="3200" b="1" i="1" dirty="0">
                <a:solidFill>
                  <a:schemeClr val="tx1"/>
                </a:solidFill>
              </a:rPr>
              <a:t>, с помощью которых можно наладить и поддержать в семье бесконфликтную дисциплину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sz="4000" i="1" dirty="0" smtClean="0"/>
              <a:t> </a:t>
            </a:r>
            <a:r>
              <a:rPr lang="ru-RU" sz="4000" i="1" dirty="0"/>
              <a:t>1.Правила должны быть обязательно в жизни каждого ребёнка.</a:t>
            </a:r>
          </a:p>
          <a:p>
            <a:pPr marL="0" indent="0">
              <a:buNone/>
            </a:pPr>
            <a:r>
              <a:rPr lang="ru-RU" sz="4000" i="1" dirty="0" smtClean="0"/>
              <a:t> </a:t>
            </a:r>
            <a:r>
              <a:rPr lang="ru-RU" sz="4000" i="1" dirty="0"/>
              <a:t>2. Правил не должно быть слишком много и они должны быть гибкими</a:t>
            </a:r>
            <a:r>
              <a:rPr lang="ru-RU" sz="4000" i="1" dirty="0" smtClean="0"/>
              <a:t>.</a:t>
            </a:r>
          </a:p>
          <a:p>
            <a:pPr marL="0" indent="0">
              <a:buNone/>
            </a:pPr>
            <a:r>
              <a:rPr lang="ru-RU" sz="4000" i="1" dirty="0" smtClean="0"/>
              <a:t> </a:t>
            </a:r>
            <a:r>
              <a:rPr lang="ru-RU" sz="4000" i="1" dirty="0"/>
              <a:t>3. Родительские требования не должны вступать в явное противоречие с важнейшими потребностями ребёнка. </a:t>
            </a:r>
          </a:p>
          <a:p>
            <a:pPr marL="0" indent="0">
              <a:buNone/>
            </a:pPr>
            <a:r>
              <a:rPr lang="ru-RU" sz="4000" i="1" dirty="0" smtClean="0"/>
              <a:t>4</a:t>
            </a:r>
            <a:r>
              <a:rPr lang="ru-RU" sz="4000" i="1" dirty="0"/>
              <a:t>. Взрослые должны согласовать правила между собой.</a:t>
            </a:r>
          </a:p>
          <a:p>
            <a:pPr marL="0" indent="0">
              <a:buNone/>
            </a:pPr>
            <a:r>
              <a:rPr lang="ru-RU" sz="4000" i="1" dirty="0" smtClean="0"/>
              <a:t>5</a:t>
            </a:r>
            <a:r>
              <a:rPr lang="ru-RU" sz="4000" i="1" dirty="0"/>
              <a:t>. Тон, в котором сообщается требование или запрет, должен быть скорее дружественно-разъяснительным, чем повелительным.</a:t>
            </a:r>
          </a:p>
          <a:p>
            <a:pPr marL="0" indent="0">
              <a:buNone/>
            </a:pPr>
            <a:r>
              <a:rPr lang="ru-RU" sz="4000" i="1" dirty="0" smtClean="0"/>
              <a:t>6</a:t>
            </a:r>
            <a:r>
              <a:rPr lang="ru-RU" sz="4000" i="1" dirty="0"/>
              <a:t>. Наказывать ребёнка лучше, лишая его хорошего, чем делая ему плохое.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67673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683568" y="404664"/>
            <a:ext cx="8208912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dirty="0" smtClean="0"/>
              <a:t>Модель социально благополучной семьи</a:t>
            </a:r>
          </a:p>
          <a:p>
            <a:r>
              <a:rPr lang="ru-RU" sz="2000" b="1" i="1" dirty="0" smtClean="0"/>
              <a:t>1.По характеристике лидерства, власти </a:t>
            </a:r>
            <a:r>
              <a:rPr lang="ru-RU" sz="2000" i="1" dirty="0" smtClean="0"/>
              <a:t>– эгалитарная семья.</a:t>
            </a:r>
          </a:p>
          <a:p>
            <a:r>
              <a:rPr lang="ru-RU" sz="2000" b="1" i="1" dirty="0" smtClean="0"/>
              <a:t>2.С точки зрения расстановки приоритетов </a:t>
            </a:r>
            <a:r>
              <a:rPr lang="ru-RU" sz="2000" i="1" dirty="0" smtClean="0"/>
              <a:t>– супружеская семья.</a:t>
            </a:r>
          </a:p>
          <a:p>
            <a:r>
              <a:rPr lang="ru-RU" sz="2000" b="1" i="1" dirty="0" smtClean="0"/>
              <a:t>3.С точки зрения состава </a:t>
            </a:r>
            <a:r>
              <a:rPr lang="ru-RU" sz="2000" i="1" dirty="0" smtClean="0"/>
              <a:t>– </a:t>
            </a:r>
            <a:r>
              <a:rPr lang="ru-RU" sz="2000" i="1" dirty="0" err="1" smtClean="0"/>
              <a:t>нуклеарная</a:t>
            </a:r>
            <a:r>
              <a:rPr lang="ru-RU" sz="2000" i="1" dirty="0" smtClean="0"/>
              <a:t> семья.</a:t>
            </a:r>
          </a:p>
          <a:p>
            <a:r>
              <a:rPr lang="ru-RU" sz="2000" b="1" i="1" dirty="0" smtClean="0"/>
              <a:t>4.По стилю семейного воспитания </a:t>
            </a:r>
            <a:r>
              <a:rPr lang="ru-RU" sz="2000" i="1" dirty="0" smtClean="0"/>
              <a:t>– семья с демократическим стилем воспитания.</a:t>
            </a:r>
          </a:p>
          <a:p>
            <a:r>
              <a:rPr lang="ru-RU" sz="2000" b="1" i="1" dirty="0" smtClean="0"/>
              <a:t>5.По социально-правовой устойчивости и воспитательному потенциалу семьи </a:t>
            </a:r>
            <a:r>
              <a:rPr lang="ru-RU" sz="2000" i="1" dirty="0" smtClean="0"/>
              <a:t>– социально-устойчивая семья, благополучная в воспитательном отношении.</a:t>
            </a:r>
          </a:p>
          <a:p>
            <a:r>
              <a:rPr lang="ru-RU" sz="2000" b="1" i="1" dirty="0" smtClean="0"/>
              <a:t>6.По взаимоотношениям в семье </a:t>
            </a:r>
            <a:r>
              <a:rPr lang="ru-RU" sz="2000" i="1" dirty="0" smtClean="0"/>
              <a:t>– гармоничная семья.</a:t>
            </a:r>
          </a:p>
          <a:p>
            <a:r>
              <a:rPr lang="ru-RU" sz="2000" b="1" i="1" dirty="0" smtClean="0"/>
              <a:t>7.По материальной обеспеченности семьи </a:t>
            </a:r>
            <a:r>
              <a:rPr lang="ru-RU" sz="2000" i="1" dirty="0" smtClean="0"/>
              <a:t>– семья с материальным достатком.</a:t>
            </a:r>
          </a:p>
          <a:p>
            <a:r>
              <a:rPr lang="ru-RU" sz="2000" b="1" i="1" dirty="0" smtClean="0"/>
              <a:t>8.По психологическому микроклимату в семье </a:t>
            </a:r>
            <a:r>
              <a:rPr lang="ru-RU" sz="2000" i="1" dirty="0" smtClean="0"/>
              <a:t>– семья с благоприятным психологическим микроклиматом.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413081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Спасибо за внимание</a:t>
            </a:r>
            <a:r>
              <a:rPr lang="en-US" dirty="0" smtClean="0"/>
              <a:t>!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988840"/>
            <a:ext cx="7488832" cy="4608512"/>
          </a:xfrm>
        </p:spPr>
      </p:pic>
    </p:spTree>
    <p:extLst>
      <p:ext uri="{BB962C8B-B14F-4D97-AF65-F5344CB8AC3E}">
        <p14:creationId xmlns:p14="http://schemas.microsoft.com/office/powerpoint/2010/main" val="131140386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99856"/>
          </a:xfrm>
        </p:spPr>
        <p:txBody>
          <a:bodyPr/>
          <a:lstStyle/>
          <a:p>
            <a:pPr marL="0" indent="0" algn="ctr">
              <a:buNone/>
            </a:pPr>
            <a:r>
              <a:rPr lang="ru-RU" sz="5000" i="1" dirty="0">
                <a:solidFill>
                  <a:srgbClr val="A04DA3">
                    <a:tint val="90000"/>
                    <a:satMod val="120000"/>
                  </a:srgb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Arial Black" pitchFamily="34" charset="0"/>
                <a:ea typeface="+mj-ea"/>
                <a:cs typeface="+mj-cs"/>
              </a:rPr>
              <a:t>Родительское собрание на тему:</a:t>
            </a:r>
            <a:br>
              <a:rPr lang="ru-RU" sz="5000" i="1" dirty="0">
                <a:solidFill>
                  <a:srgbClr val="A04DA3">
                    <a:tint val="90000"/>
                    <a:satMod val="120000"/>
                  </a:srgb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Arial Black" pitchFamily="34" charset="0"/>
                <a:ea typeface="+mj-ea"/>
                <a:cs typeface="+mj-cs"/>
              </a:rPr>
            </a:br>
            <a:r>
              <a:rPr lang="ru-RU" sz="5000" i="1" dirty="0">
                <a:solidFill>
                  <a:srgbClr val="A04DA3">
                    <a:tint val="90000"/>
                    <a:satMod val="120000"/>
                  </a:srgb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Arial Black" pitchFamily="34" charset="0"/>
                <a:ea typeface="+mj-ea"/>
                <a:cs typeface="+mj-cs"/>
              </a:rPr>
              <a:t>«Типология семьи и семейного воспитания»</a:t>
            </a:r>
            <a:r>
              <a:rPr lang="ru-RU" sz="5000" b="1" dirty="0">
                <a:solidFill>
                  <a:srgbClr val="A04DA3">
                    <a:tint val="90000"/>
                    <a:satMod val="120000"/>
                  </a:srgb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Calibri"/>
                <a:ea typeface="+mj-ea"/>
                <a:cs typeface="+mj-cs"/>
              </a:rPr>
              <a:t/>
            </a:r>
            <a:br>
              <a:rPr lang="ru-RU" sz="5000" b="1" dirty="0">
                <a:solidFill>
                  <a:srgbClr val="A04DA3">
                    <a:tint val="90000"/>
                    <a:satMod val="120000"/>
                  </a:srgb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Calibri"/>
                <a:ea typeface="+mj-ea"/>
                <a:cs typeface="+mj-cs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35479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704088"/>
            <a:ext cx="8686800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endParaRPr lang="ru-RU" sz="3600" dirty="0" smtClean="0"/>
          </a:p>
          <a:p>
            <a:pPr marL="0" indent="0">
              <a:buNone/>
            </a:pPr>
            <a:r>
              <a:rPr lang="ru-RU" sz="3900" b="1" i="1" dirty="0" smtClean="0"/>
              <a:t>Семья</a:t>
            </a:r>
            <a:r>
              <a:rPr lang="ru-RU" sz="3600" b="1" i="1" dirty="0" smtClean="0"/>
              <a:t> </a:t>
            </a:r>
            <a:r>
              <a:rPr lang="ru-RU" sz="3600" b="1" i="1" dirty="0"/>
              <a:t>– это общество </a:t>
            </a:r>
            <a:r>
              <a:rPr lang="ru-RU" sz="3600" b="1" i="1" dirty="0" smtClean="0"/>
              <a:t>в миниатюре</a:t>
            </a:r>
            <a:r>
              <a:rPr lang="ru-RU" sz="3600" b="1" i="1" dirty="0"/>
              <a:t>,</a:t>
            </a:r>
          </a:p>
          <a:p>
            <a:pPr marL="0" indent="0">
              <a:buNone/>
            </a:pPr>
            <a:r>
              <a:rPr lang="ru-RU" sz="3600" b="1" i="1" dirty="0"/>
              <a:t>от целостности которого зависит </a:t>
            </a:r>
          </a:p>
          <a:p>
            <a:pPr marL="0" indent="0">
              <a:buNone/>
            </a:pPr>
            <a:r>
              <a:rPr lang="ru-RU" sz="3600" b="1" i="1" dirty="0"/>
              <a:t>безопасность всего большого </a:t>
            </a:r>
          </a:p>
          <a:p>
            <a:pPr marL="0" indent="0">
              <a:buNone/>
            </a:pPr>
            <a:r>
              <a:rPr lang="ru-RU" sz="3600" b="1" i="1" dirty="0"/>
              <a:t>человеческого общества.</a:t>
            </a:r>
          </a:p>
          <a:p>
            <a:pPr marL="0" indent="0">
              <a:buNone/>
            </a:pPr>
            <a:r>
              <a:rPr lang="en-US" sz="4000" b="1" i="1" dirty="0" smtClean="0"/>
              <a:t>                                          </a:t>
            </a:r>
            <a:r>
              <a:rPr lang="ru-RU" sz="4000" b="1" i="1" dirty="0" err="1" smtClean="0"/>
              <a:t>Ф.Адлер</a:t>
            </a:r>
            <a:r>
              <a:rPr lang="ru-RU" sz="4000" dirty="0"/>
              <a:t>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2597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b="1" i="1" dirty="0" smtClean="0">
                <a:solidFill>
                  <a:schemeClr val="tx1"/>
                </a:solidFill>
                <a:latin typeface="+mn-lt"/>
              </a:rPr>
              <a:t>Типология семьи</a:t>
            </a:r>
            <a:endParaRPr lang="ru-RU" b="1" i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b="1" i="1" dirty="0"/>
              <a:t>          	</a:t>
            </a:r>
            <a:r>
              <a:rPr lang="ru-RU" sz="2800" b="1" i="1" dirty="0"/>
              <a:t>Типы семьи, как социального института, скреплённого системой власти:</a:t>
            </a:r>
          </a:p>
          <a:p>
            <a:pPr marL="0" indent="0">
              <a:buNone/>
            </a:pPr>
            <a:r>
              <a:rPr lang="ru-RU" dirty="0"/>
              <a:t>- </a:t>
            </a:r>
            <a:r>
              <a:rPr lang="ru-RU" i="1" dirty="0"/>
              <a:t>патриархальная (лидерство, власть принадлежит мужчине);</a:t>
            </a:r>
          </a:p>
          <a:p>
            <a:pPr marL="0" indent="0">
              <a:buNone/>
            </a:pPr>
            <a:r>
              <a:rPr lang="ru-RU" i="1" dirty="0"/>
              <a:t>- </a:t>
            </a:r>
            <a:r>
              <a:rPr lang="ru-RU" i="1" dirty="0" smtClean="0"/>
              <a:t>матриархальная </a:t>
            </a:r>
            <a:r>
              <a:rPr lang="ru-RU" i="1" dirty="0"/>
              <a:t>(лидерство, власть принадлежит женщине);</a:t>
            </a:r>
          </a:p>
          <a:p>
            <a:pPr marL="0" indent="0">
              <a:buNone/>
            </a:pPr>
            <a:r>
              <a:rPr lang="ru-RU" i="1" dirty="0"/>
              <a:t>- эгалитарная (власть равномерно распределяется между мужчиной и женщиной). </a:t>
            </a:r>
          </a:p>
          <a:p>
            <a:pPr marL="0" indent="0">
              <a:buNone/>
            </a:pP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105103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i="1" dirty="0">
                <a:solidFill>
                  <a:schemeClr val="tx1"/>
                </a:solidFill>
                <a:latin typeface="+mn-lt"/>
              </a:rPr>
              <a:t>Типы семьи с точки зрения расстановки приоритетов: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 algn="just">
              <a:buNone/>
            </a:pPr>
            <a:r>
              <a:rPr lang="ru-RU" sz="2800" b="1" i="1" dirty="0"/>
              <a:t>Т</a:t>
            </a:r>
            <a:r>
              <a:rPr lang="ru-RU" sz="2800" b="1" i="1" dirty="0" smtClean="0"/>
              <a:t>радиционная </a:t>
            </a:r>
            <a:r>
              <a:rPr lang="ru-RU" sz="2800" b="1" i="1" dirty="0"/>
              <a:t>семья </a:t>
            </a:r>
            <a:r>
              <a:rPr lang="ru-RU" sz="2800" i="1" dirty="0"/>
              <a:t>(воспитание на основе уважения к  старшим; педагогическое воздействие осуществляется сверху вниз через подчинение), результат – дети в таких семьях легко усваивают традиционные нормы, но испытывают трудности в формировании собственных </a:t>
            </a:r>
            <a:r>
              <a:rPr lang="ru-RU" sz="2800" i="1" dirty="0" smtClean="0"/>
              <a:t>семей.</a:t>
            </a:r>
            <a:endParaRPr lang="ru-RU" sz="2800" i="1" dirty="0"/>
          </a:p>
        </p:txBody>
      </p:sp>
    </p:spTree>
    <p:extLst>
      <p:ext uri="{BB962C8B-B14F-4D97-AF65-F5344CB8AC3E}">
        <p14:creationId xmlns:p14="http://schemas.microsoft.com/office/powerpoint/2010/main" val="3840882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800" i="1" dirty="0"/>
              <a:t>   </a:t>
            </a:r>
            <a:r>
              <a:rPr lang="ru-RU" sz="2800" b="1" i="1" dirty="0" err="1" smtClean="0"/>
              <a:t>Детоцентрическая</a:t>
            </a:r>
            <a:r>
              <a:rPr lang="ru-RU" sz="2800" b="1" i="1" dirty="0" smtClean="0"/>
              <a:t> </a:t>
            </a:r>
            <a:r>
              <a:rPr lang="ru-RU" sz="2800" b="1" i="1" dirty="0"/>
              <a:t>семья </a:t>
            </a:r>
            <a:r>
              <a:rPr lang="ru-RU" sz="2800" i="1" dirty="0"/>
              <a:t>(главной задачей родителей считается обеспечение «счастья ребёнка»; воздействие идёт снизу вверх), результат – у детей в таких семьях формируется высокая самооценка, ощущение собственной значимости, но возрастает вероятность конфликта с социальным окружением вне </a:t>
            </a:r>
            <a:r>
              <a:rPr lang="ru-RU" sz="2800" i="1" dirty="0" smtClean="0"/>
              <a:t>семьи.</a:t>
            </a:r>
            <a:endParaRPr lang="ru-RU" sz="2800" i="1" dirty="0"/>
          </a:p>
        </p:txBody>
      </p:sp>
    </p:spTree>
    <p:extLst>
      <p:ext uri="{BB962C8B-B14F-4D97-AF65-F5344CB8AC3E}">
        <p14:creationId xmlns:p14="http://schemas.microsoft.com/office/powerpoint/2010/main" val="3575142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800" b="1" i="1" dirty="0" smtClean="0"/>
              <a:t>Супружеская</a:t>
            </a:r>
            <a:r>
              <a:rPr lang="ru-RU" sz="2800" i="1" dirty="0" smtClean="0"/>
              <a:t> </a:t>
            </a:r>
            <a:r>
              <a:rPr lang="ru-RU" sz="2800" i="1" dirty="0"/>
              <a:t>(демократическая семья, воспитательное воздействие-  «горизонтальное», диалог равных), результат – усвоение ребёнком демократических ценностей, гармонизация его представлений о правах и обязанностях, свободе и ответственности, развитие активности, самостоятельности, доброжелательности, адаптивности, уверенности в себе и эмоциональной устойчивости. </a:t>
            </a:r>
          </a:p>
        </p:txBody>
      </p:sp>
    </p:spTree>
    <p:extLst>
      <p:ext uri="{BB962C8B-B14F-4D97-AF65-F5344CB8AC3E}">
        <p14:creationId xmlns:p14="http://schemas.microsoft.com/office/powerpoint/2010/main" val="1266097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. </a:t>
            </a:r>
            <a:r>
              <a:rPr lang="ru-RU" b="1" i="1" dirty="0"/>
              <a:t>Типы семьи в зависимости от состава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i="1" dirty="0" err="1" smtClean="0"/>
              <a:t>Нуклеарная</a:t>
            </a:r>
            <a:r>
              <a:rPr lang="ru-RU" i="1" dirty="0" smtClean="0"/>
              <a:t> </a:t>
            </a:r>
            <a:r>
              <a:rPr lang="ru-RU" i="1" dirty="0"/>
              <a:t>– семья, включающая в себя родителей и детей;</a:t>
            </a:r>
          </a:p>
          <a:p>
            <a:pPr marL="0" indent="0">
              <a:buNone/>
            </a:pPr>
            <a:r>
              <a:rPr lang="ru-RU" b="1" i="1" dirty="0"/>
              <a:t>Р</a:t>
            </a:r>
            <a:r>
              <a:rPr lang="ru-RU" b="1" i="1" dirty="0" smtClean="0"/>
              <a:t>асширенная </a:t>
            </a:r>
            <a:r>
              <a:rPr lang="ru-RU" b="1" i="1" dirty="0" err="1"/>
              <a:t>нуклеарная</a:t>
            </a:r>
            <a:r>
              <a:rPr lang="ru-RU" b="1" i="1" dirty="0"/>
              <a:t> семья </a:t>
            </a:r>
            <a:r>
              <a:rPr lang="ru-RU" i="1" dirty="0"/>
              <a:t>– семья, включающая в себя родителей, детей и других родственников;</a:t>
            </a:r>
          </a:p>
          <a:p>
            <a:pPr marL="0" indent="0">
              <a:buNone/>
            </a:pPr>
            <a:r>
              <a:rPr lang="ru-RU" b="1" i="1" dirty="0"/>
              <a:t>Н</a:t>
            </a:r>
            <a:r>
              <a:rPr lang="ru-RU" b="1" i="1" dirty="0" smtClean="0"/>
              <a:t>еполная </a:t>
            </a:r>
            <a:r>
              <a:rPr lang="ru-RU" b="1" i="1" dirty="0"/>
              <a:t>семья </a:t>
            </a:r>
            <a:r>
              <a:rPr lang="ru-RU" i="1" dirty="0"/>
              <a:t>– семья, в которой один из родителей по какой-либо причине отсутствует;</a:t>
            </a:r>
          </a:p>
          <a:p>
            <a:pPr marL="0" indent="0">
              <a:buNone/>
            </a:pPr>
            <a:r>
              <a:rPr lang="ru-RU" b="1" i="1" dirty="0"/>
              <a:t>Ф</a:t>
            </a:r>
            <a:r>
              <a:rPr lang="ru-RU" b="1" i="1" dirty="0" smtClean="0"/>
              <a:t>ункционально </a:t>
            </a:r>
            <a:r>
              <a:rPr lang="ru-RU" b="1" i="1" dirty="0"/>
              <a:t>неполная семья </a:t>
            </a:r>
            <a:r>
              <a:rPr lang="ru-RU" i="1" dirty="0"/>
              <a:t>– семья, включающая двоих родителей, но по каким-либо причинам у кого-то из родителей мало времени для семьи;</a:t>
            </a:r>
          </a:p>
          <a:p>
            <a:pPr marL="0" indent="0">
              <a:buNone/>
            </a:pPr>
            <a:r>
              <a:rPr lang="ru-RU" b="1" i="1" dirty="0"/>
              <a:t>И</a:t>
            </a:r>
            <a:r>
              <a:rPr lang="ru-RU" b="1" i="1" dirty="0" smtClean="0"/>
              <a:t>скажённая </a:t>
            </a:r>
            <a:r>
              <a:rPr lang="ru-RU" b="1" i="1" dirty="0"/>
              <a:t>(деформированная) семья </a:t>
            </a:r>
            <a:r>
              <a:rPr lang="ru-RU" i="1" dirty="0"/>
              <a:t>– семья, где есть отчим или мачеха.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1726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764704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i="1" dirty="0" smtClean="0">
                <a:solidFill>
                  <a:schemeClr val="tx1"/>
                </a:solidFill>
                <a:latin typeface="+mn-lt"/>
              </a:rPr>
              <a:t>Классификация семей обучающихся в зависимости от состава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7962109"/>
              </p:ext>
            </p:extLst>
          </p:nvPr>
        </p:nvGraphicFramePr>
        <p:xfrm>
          <a:off x="457200" y="1935163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72524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212</TotalTime>
  <Words>688</Words>
  <Application>Microsoft Office PowerPoint</Application>
  <PresentationFormat>Экран (4:3)</PresentationFormat>
  <Paragraphs>80</Paragraphs>
  <Slides>19</Slides>
  <Notes>1</Notes>
  <HiddenSlides>2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Поток</vt:lpstr>
      <vt:lpstr>                Родительское собрание на тему: «Типология семьи и семейного воспитания» </vt:lpstr>
      <vt:lpstr>Презентация PowerPoint</vt:lpstr>
      <vt:lpstr>Презентация PowerPoint</vt:lpstr>
      <vt:lpstr> Типология семьи</vt:lpstr>
      <vt:lpstr>Типы семьи с точки зрения расстановки приоритетов:</vt:lpstr>
      <vt:lpstr>Презентация PowerPoint</vt:lpstr>
      <vt:lpstr>Презентация PowerPoint</vt:lpstr>
      <vt:lpstr>. Типы семьи в зависимости от состава</vt:lpstr>
      <vt:lpstr>Классификация семей обучающихся в зависимости от состава </vt:lpstr>
      <vt:lpstr> Стили семейного воспитания Авторитарный стиль</vt:lpstr>
      <vt:lpstr>Демократический стиль</vt:lpstr>
      <vt:lpstr>Попустительский стиль</vt:lpstr>
      <vt:lpstr>Хаотический стиль</vt:lpstr>
      <vt:lpstr>Опекающий стиль</vt:lpstr>
      <vt:lpstr>Деформация семьи</vt:lpstr>
      <vt:lpstr>Основные причины нарушения поведения детей</vt:lpstr>
      <vt:lpstr>Правила, с помощью которых можно наладить и поддержать в семье бесконфликтную дисциплину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Родительское собрание на тему: «Типология семьи и семейного воспитания».</dc:title>
  <dc:creator>15</dc:creator>
  <cp:lastModifiedBy>школа</cp:lastModifiedBy>
  <cp:revision>17</cp:revision>
  <dcterms:created xsi:type="dcterms:W3CDTF">2014-12-23T15:20:54Z</dcterms:created>
  <dcterms:modified xsi:type="dcterms:W3CDTF">2014-12-27T08:02:15Z</dcterms:modified>
</cp:coreProperties>
</file>