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8" r:id="rId2"/>
    <p:sldId id="286" r:id="rId3"/>
    <p:sldId id="282" r:id="rId4"/>
    <p:sldId id="284" r:id="rId5"/>
    <p:sldId id="296" r:id="rId6"/>
    <p:sldId id="267" r:id="rId7"/>
    <p:sldId id="268" r:id="rId8"/>
    <p:sldId id="269" r:id="rId9"/>
    <p:sldId id="287" r:id="rId10"/>
    <p:sldId id="271" r:id="rId11"/>
    <p:sldId id="272" r:id="rId12"/>
    <p:sldId id="274" r:id="rId13"/>
    <p:sldId id="275" r:id="rId14"/>
    <p:sldId id="263" r:id="rId15"/>
    <p:sldId id="264" r:id="rId16"/>
    <p:sldId id="288" r:id="rId17"/>
    <p:sldId id="276" r:id="rId18"/>
    <p:sldId id="277" r:id="rId19"/>
    <p:sldId id="256" r:id="rId20"/>
    <p:sldId id="259" r:id="rId21"/>
    <p:sldId id="261" r:id="rId22"/>
    <p:sldId id="273" r:id="rId23"/>
    <p:sldId id="283" r:id="rId24"/>
    <p:sldId id="297" r:id="rId25"/>
    <p:sldId id="298" r:id="rId26"/>
    <p:sldId id="299" r:id="rId27"/>
    <p:sldId id="300" r:id="rId28"/>
    <p:sldId id="301" r:id="rId29"/>
    <p:sldId id="30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243" autoAdjust="0"/>
  </p:normalViewPr>
  <p:slideViewPr>
    <p:cSldViewPr>
      <p:cViewPr varScale="1">
        <p:scale>
          <a:sx n="64" d="100"/>
          <a:sy n="64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04D31-7A50-4797-8914-6729C9EC4699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7E93A-AC43-41FD-9741-219E6FC65D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93A-AC43-41FD-9741-219E6FC65D50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3A2-4DDA-4CE9-A966-EACDA6FFDDC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4;&#1072;&#1096;&#1072;&#1078;&#1080;&#1079;&#1085;&#1100;24.&#1088;&#1092;/wp-content/uploads/2013/07/%D0%91%D0%B5%D0%B7%D1%8B%D0%BC%D1%8F%D0%BD%D0%BD%D1%8B%D0%B93.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&#1074;&#1072;&#1096;&#1072;&#1078;&#1080;&#1079;&#1085;&#1100;24.&#1088;&#1092;/wp-content/uploads/2013/07/%D0%91%D0%B5%D0%B7%D1%8B%D0%BC%D1%8F%D0%BD%D0%BD%D1%8B%D0%B911.p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35729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Происхождение </a:t>
            </a:r>
            <a:r>
              <a:rPr lang="ru-RU" b="1" i="1" dirty="0" smtClean="0">
                <a:solidFill>
                  <a:srgbClr val="002060"/>
                </a:solidFill>
              </a:rPr>
              <a:t>человека.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Древние предки </a:t>
            </a:r>
            <a:r>
              <a:rPr lang="ru-RU" b="1" i="1" dirty="0" smtClean="0">
                <a:solidFill>
                  <a:srgbClr val="002060"/>
                </a:solidFill>
              </a:rPr>
              <a:t>человека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6047" y="1357298"/>
            <a:ext cx="8031906" cy="464344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6786578" cy="578647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i="1" dirty="0" smtClean="0"/>
              <a:t>     Человек умелый — по-видимому, первое существо, сознательно изготовившее орудия труда и охоты: первые ещё грубо обработанные каменные гальки неоднократно находили вместе с останками этого существа. Орудия, которые делал Человек умелый, почти все были кварцевые, а кварц в местах стоянок этих людей не водился. Они приносили его самое близкое за 3 км. А некоторые — за 15 км! Это доказывало, что Человек умелый действительно был человеком. Он заранее подбирал камень для своих орудий. Ни одно из животных не только не подбирает сырьё для своих орудий, но и вообще не додумывается раскалывать камень, чтобы сделать его острым, превратить в орудие. Однако в отличие от более поздних видов </a:t>
            </a:r>
            <a:r>
              <a:rPr lang="ru-RU" sz="2000" b="1" i="1" dirty="0" err="1" smtClean="0"/>
              <a:t>homo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небережно</a:t>
            </a:r>
            <a:r>
              <a:rPr lang="ru-RU" sz="2000" b="1" i="1" dirty="0" smtClean="0"/>
              <a:t> относились к изготовленным собой орудиям труда, и после использования попросту выбрасывали его. Учёные провели серию исследований и пришли к выводу, что кисть Человека умелого была способна к труду. 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8657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умелый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63100" y="0"/>
            <a:ext cx="228090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49824" y="0"/>
            <a:ext cx="312147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357298"/>
            <a:ext cx="58578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/>
              <a:t>Спустя 25 тыс. лет после появления человека умелого на Земле возник новый вид — человек прямоходящий, или питекантроп, ископаемый вид людей, который рассматривают как непосредственного предшественника современных людей.</a:t>
            </a:r>
          </a:p>
          <a:p>
            <a:pPr algn="just"/>
            <a:r>
              <a:rPr lang="ru-RU" sz="2200" b="1" i="1" dirty="0" smtClean="0"/>
              <a:t>Они обладали средним ростом (1,5—1,8 м), прямой походкой и архаическим строением черепа (</a:t>
            </a:r>
            <a:r>
              <a:rPr lang="ru-RU" sz="2200" i="1" dirty="0" smtClean="0"/>
              <a:t>толстые стенки, низкая лобная кость, выступающие надглазничные валики, скошенный подбородок</a:t>
            </a:r>
            <a:r>
              <a:rPr lang="ru-RU" sz="2200" b="1" i="1" dirty="0" smtClean="0"/>
              <a:t>). Благодаря тому, что в то далекое время Африка соединялась с Европой и Азией, питекантропы расселились практически по всему земному шару.</a:t>
            </a:r>
            <a:endParaRPr lang="ru-RU" sz="2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85788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прямоходящий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85424" y="4045186"/>
            <a:ext cx="3258575" cy="259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14633" y="667"/>
            <a:ext cx="3229367" cy="685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714356"/>
            <a:ext cx="59293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 smtClean="0"/>
              <a:t>Неандерта́лец</a:t>
            </a:r>
            <a:r>
              <a:rPr lang="ru-RU" sz="2200" b="1" dirty="0" smtClean="0"/>
              <a:t>, человек неандертальский (лат. </a:t>
            </a:r>
            <a:r>
              <a:rPr lang="ru-RU" sz="2200" b="1" i="1" dirty="0" smtClean="0"/>
              <a:t>Homo </a:t>
            </a:r>
            <a:r>
              <a:rPr lang="ru-RU" sz="2200" b="1" i="1" dirty="0" err="1" smtClean="0"/>
              <a:t>neanderthalensis</a:t>
            </a:r>
            <a:r>
              <a:rPr lang="ru-RU" sz="2200" b="1" dirty="0" smtClean="0"/>
              <a:t> или </a:t>
            </a:r>
            <a:r>
              <a:rPr lang="ru-RU" sz="2200" b="1" i="1" dirty="0" smtClean="0"/>
              <a:t>Homo </a:t>
            </a:r>
            <a:r>
              <a:rPr lang="ru-RU" sz="2200" b="1" i="1" dirty="0" err="1" smtClean="0"/>
              <a:t>sapiens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neanderthalensis</a:t>
            </a:r>
            <a:r>
              <a:rPr lang="ru-RU" sz="2200" b="1" dirty="0" smtClean="0"/>
              <a:t>) — ископаемый вид человека, обитавших 30—24 тысячи лет назад. Название происходит от находки черепа, выявленной в 1856 году в ущелье Неандерталь  в Германии.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t="5661"/>
          <a:stretch>
            <a:fillRect/>
          </a:stretch>
        </p:blipFill>
        <p:spPr bwMode="auto">
          <a:xfrm>
            <a:off x="0" y="3357562"/>
            <a:ext cx="592932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59293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Неандерталец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38589" y="0"/>
            <a:ext cx="3405156" cy="427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571500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Неандертальцы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57150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Неандертальцы обладали средним ростом (около 165 см), массивным телосложением и большой головой необычной формы. Их отличали мощные надбровные дуги, выступающий широкий нос и очень маленький подбородок. Шея короткая и как будто под тяжестью головы наклонена вперёд. Существуют предположения, что они могли быть рыжими и бледнолицыми</a:t>
            </a:r>
            <a:r>
              <a:rPr lang="ru-RU" sz="2200" b="1" baseline="30000" dirty="0" smtClean="0"/>
              <a:t>.</a:t>
            </a:r>
            <a:r>
              <a:rPr lang="ru-RU" sz="2200" b="1" dirty="0" smtClean="0"/>
              <a:t> Строение голосового аппарата и мозга неандертальцев позволяют сделать вывод о том, что они могли говорить.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5544" y="0"/>
            <a:ext cx="7612911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07289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Неандертальцы умели строить жилища. В качестве строительного материала использовались камни и кости убитых на охоте животных, поверх которых клались шкуры. Внутри жилищ или рядом с ними горел огонь, который неандертальцы не только умели поддерживать, но и добывать.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71500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Неандертальцы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11" y="0"/>
            <a:ext cx="9122778" cy="59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Неандертальцы охотились на живших в то время в Европе северных оленей, мамонтов, шерстистых носорогов и пещерных медведей. Одолеть таких крупных животных в одиночку было очень трудно, поэтому на охоту отправлялись большими группами. Обладая развитой речью, неандертальцы умело координировали свои действия.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71500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Неандертальцы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49291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Самый ранний известный музыкальный инструмент — костяная флейта с 4 отверстиями  — принадлежит неандертальцам. </a:t>
            </a:r>
          </a:p>
          <a:p>
            <a:pPr algn="just"/>
            <a:r>
              <a:rPr lang="ru-RU" sz="2000" b="1" dirty="0" smtClean="0"/>
              <a:t>Неандертальцы умели использовать самодельные инструменты и оружие, но, по-видимому, у них не было никакого метательного оружия — добычу убивали ударом коротких копий, о чём свидетельствуют следы развитых мышц на костях правой руки.</a:t>
            </a:r>
          </a:p>
          <a:p>
            <a:pPr algn="just"/>
            <a:r>
              <a:rPr lang="ru-RU" sz="2000" b="1" dirty="0" smtClean="0"/>
              <a:t>Во Франции было обнаружено неглубокое захоронение со скелетом в позе эмбриона, покрытым красной накидкой. Рядом с телом были оставлены инструменты, цветы, яйца и мясо, что свидетельствует о вере в загробную жизнь.</a:t>
            </a:r>
            <a:endParaRPr lang="ru-RU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29121" y="142852"/>
            <a:ext cx="421488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9291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Неандертальцы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4929190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/>
              <a:t>Кроманьонцы (фр. </a:t>
            </a:r>
            <a:r>
              <a:rPr lang="ru-RU" sz="2200" b="1" i="1" dirty="0" err="1" smtClean="0"/>
              <a:t>Homme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de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Cro</a:t>
            </a:r>
            <a:endParaRPr lang="ru-RU" sz="2200" b="1" i="1" dirty="0" smtClean="0"/>
          </a:p>
          <a:p>
            <a:pPr algn="just">
              <a:buNone/>
            </a:pPr>
            <a:r>
              <a:rPr lang="ru-RU" sz="2200" b="1" i="1" dirty="0" err="1" smtClean="0"/>
              <a:t>Magnon</a:t>
            </a:r>
            <a:r>
              <a:rPr lang="ru-RU" sz="2200" b="1" i="1" dirty="0" smtClean="0"/>
              <a:t> — кроманьонский человек</a:t>
            </a:r>
            <a:r>
              <a:rPr lang="ru-RU" sz="2200" b="1" dirty="0" smtClean="0"/>
              <a:t>) </a:t>
            </a:r>
          </a:p>
          <a:p>
            <a:pPr algn="just">
              <a:buNone/>
            </a:pPr>
            <a:r>
              <a:rPr lang="ru-RU" sz="2200" b="1" dirty="0" smtClean="0"/>
              <a:t>ранние представители современного</a:t>
            </a:r>
          </a:p>
          <a:p>
            <a:pPr algn="just">
              <a:buNone/>
            </a:pPr>
            <a:r>
              <a:rPr lang="ru-RU" sz="2200" b="1" dirty="0" smtClean="0"/>
              <a:t>человека в Европе и отчасти за её</a:t>
            </a:r>
          </a:p>
          <a:p>
            <a:pPr algn="just">
              <a:buNone/>
            </a:pPr>
            <a:r>
              <a:rPr lang="ru-RU" sz="2200" b="1" dirty="0" smtClean="0"/>
              <a:t>пределами, жившие 40—12 тысяч лет</a:t>
            </a:r>
          </a:p>
          <a:p>
            <a:pPr algn="just">
              <a:buNone/>
            </a:pPr>
            <a:r>
              <a:rPr lang="ru-RU" sz="2200" b="1" dirty="0" smtClean="0"/>
              <a:t>назад. </a:t>
            </a:r>
          </a:p>
          <a:p>
            <a:pPr algn="just">
              <a:buNone/>
            </a:pPr>
            <a:r>
              <a:rPr lang="ru-RU" sz="2200" b="1" dirty="0" smtClean="0"/>
              <a:t>Название происходит от грота </a:t>
            </a:r>
            <a:r>
              <a:rPr lang="ru-RU" sz="2200" b="1" dirty="0" err="1" smtClean="0"/>
              <a:t>Кро</a:t>
            </a:r>
            <a:endParaRPr lang="ru-RU" sz="2200" b="1" dirty="0" smtClean="0"/>
          </a:p>
          <a:p>
            <a:pPr algn="just">
              <a:buNone/>
            </a:pPr>
            <a:r>
              <a:rPr lang="ru-RU" sz="2200" b="1" dirty="0" err="1" smtClean="0"/>
              <a:t>Маньон</a:t>
            </a:r>
            <a:r>
              <a:rPr lang="ru-RU" sz="2200" b="1" dirty="0" smtClean="0"/>
              <a:t> во Франции, где в 1868 году</a:t>
            </a:r>
          </a:p>
          <a:p>
            <a:pPr algn="just">
              <a:buNone/>
            </a:pPr>
            <a:r>
              <a:rPr lang="ru-RU" sz="2200" b="1" dirty="0" smtClean="0"/>
              <a:t>было обнаружено несколько скелетов</a:t>
            </a:r>
          </a:p>
          <a:p>
            <a:pPr algn="just">
              <a:buNone/>
            </a:pPr>
            <a:r>
              <a:rPr lang="ru-RU" sz="2200" b="1" dirty="0" smtClean="0"/>
              <a:t>людей вместе с орудиями позднего</a:t>
            </a:r>
          </a:p>
          <a:p>
            <a:pPr algn="just">
              <a:buNone/>
            </a:pPr>
            <a:r>
              <a:rPr lang="ru-RU" sz="2200" b="1" dirty="0" smtClean="0"/>
              <a:t>палеолита.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9291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Кроманьонцы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20432" y="2323"/>
            <a:ext cx="4223568" cy="571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5643570" cy="621508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Рост был около 180 см. Обладал развитой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членораздельной речью. Они начали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приручать животных и заниматься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земледелием.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 У кроманьонцев существовали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погребальные обряды. В могилу клали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предметы быта, еду, украшения. Мертвых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посыпали кроваво-красной охрой,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надевали сетку на волосы, браслеты на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руки, на лицо клали плоские камни и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хоронили в согнутом положении (колени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касались подбородка).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В </a:t>
            </a:r>
            <a:r>
              <a:rPr lang="ru-RU" sz="2200" b="1" dirty="0" err="1" smtClean="0"/>
              <a:t>Дольни-Вестонице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</a:t>
            </a:r>
            <a:r>
              <a:rPr lang="ru-RU" sz="2200" b="1" dirty="0" smtClean="0"/>
              <a:t> Моравии найдена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древнейшая в мире печь для обжига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керамики, которая использовалась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кроманьонцем.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64357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Кроманьонцы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43538" y="1058079"/>
            <a:ext cx="3500462" cy="444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7848" y="0"/>
            <a:ext cx="7948303" cy="549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429264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Жили общинами по 15—30 человек и впервые в истории создали поселения. Кроманьонцы нередко поселялись в пещерах. Но чаще они строили жилища самостоятельно, используя для этого кости и шкуры убитых на охоте животных. </a:t>
            </a:r>
          </a:p>
          <a:p>
            <a:pPr algn="just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9291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Кроманьонцы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24069" y="3429000"/>
            <a:ext cx="2149067" cy="1625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7322" y="2643182"/>
            <a:ext cx="2231341" cy="1824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000760" y="1500174"/>
            <a:ext cx="314324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Теория внешнего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вмешательства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</a:rPr>
              <a:t>паранаучная</a:t>
            </a:r>
            <a:r>
              <a:rPr lang="ru-RU" sz="2800" b="1" dirty="0" smtClean="0">
                <a:solidFill>
                  <a:srgbClr val="002060"/>
                </a:solidFill>
              </a:rPr>
              <a:t> теория)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142852"/>
            <a:ext cx="614366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Теории происхождения человека</a:t>
            </a:r>
            <a:endParaRPr lang="ru-RU" sz="32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571612"/>
            <a:ext cx="390972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Эволюционная теория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(научная теория)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3500438"/>
            <a:ext cx="416280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Теория творения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(религиозная концепция)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5400000">
            <a:off x="7108049" y="678637"/>
            <a:ext cx="1143008" cy="500066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16200000" flipH="1">
            <a:off x="464315" y="750075"/>
            <a:ext cx="1214446" cy="428628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357686" y="714356"/>
            <a:ext cx="285752" cy="27146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43306" y="4572579"/>
            <a:ext cx="1755050" cy="2118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3" y="357166"/>
            <a:ext cx="6858017" cy="47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103674"/>
            <a:ext cx="9144000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Кроманьонец умел не только гравировать и рисовать на плоскости, но и научился передавать и объёмные изображения. Кроманьонцы были искусными художниками. Стены их пещер покрывали удивительно точные рисунки разнообразных животных и сцен охоты на них.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9291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Кроманьонцы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2285984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Многочисленные находки свидетельствуют о наличии культа охоты. Фигурки зверей пронзали стрелами, убивая таким образом зверя.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8485" y="757238"/>
            <a:ext cx="8807030" cy="615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35716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Орудие кроманьонцев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9291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Кроманьонцы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дети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85776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71435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Челове́к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разу́мный</a:t>
            </a:r>
            <a:r>
              <a:rPr lang="ru-RU" sz="2000" b="1" dirty="0" smtClean="0"/>
              <a:t> (лат. </a:t>
            </a:r>
            <a:r>
              <a:rPr lang="ru-RU" sz="2000" b="1" i="1" dirty="0" err="1" smtClean="0"/>
              <a:t>Homo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sapiens</a:t>
            </a:r>
            <a:r>
              <a:rPr lang="ru-RU" sz="2000" b="1" dirty="0" smtClean="0"/>
              <a:t>) единственный живущий в настоящее время. Неоантропы (</a:t>
            </a:r>
            <a:r>
              <a:rPr lang="ru-RU" sz="2000" b="1" dirty="0" err="1" smtClean="0"/>
              <a:t>др.-греч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νέος </a:t>
            </a:r>
            <a:r>
              <a:rPr lang="ru-RU" sz="2000" b="1" dirty="0" smtClean="0"/>
              <a:t>— новый и </a:t>
            </a:r>
            <a:r>
              <a:rPr lang="ru-RU" sz="2000" b="1" dirty="0" err="1" smtClean="0"/>
              <a:t>ἄνθρωπος</a:t>
            </a:r>
            <a:r>
              <a:rPr lang="ru-RU" sz="2000" b="1" dirty="0" smtClean="0"/>
              <a:t> — человек) — обобщённое название людей современного вида (</a:t>
            </a:r>
            <a:r>
              <a:rPr lang="ru-RU" sz="2000" b="1" dirty="0" err="1" smtClean="0"/>
              <a:t>Homo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sapiens</a:t>
            </a:r>
            <a:r>
              <a:rPr lang="ru-RU" sz="2000" b="1" dirty="0" smtClean="0"/>
              <a:t>), ископаемых и ныне живущих.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разумный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 smtClean="0"/>
              <a:t>Человеческие расы </a:t>
            </a:r>
            <a:r>
              <a:rPr lang="ru-RU" sz="2400" b="1" dirty="0" smtClean="0"/>
              <a:t>— это исторически сложившиеся группировки людей внутри вида. Расы отличаются друг от друга второстепенными физическими особенностями — цветом кожи, пропорциями тела, разрезом глаз, структурой волос и т. д.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908621"/>
            <a:ext cx="90011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Согласно этой теории, появление людей на Земле так или иначе связано с деятельностью иных цивилизаций. В простейшем варианте ТВВ считает людей прямыми потомками инопланетян, высадившихся на Землю в доисторическое время.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Теория внешнего вмешательства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</a:rPr>
              <a:t>паранаучная</a:t>
            </a:r>
            <a:r>
              <a:rPr lang="ru-RU" sz="2800" b="1" dirty="0" smtClean="0">
                <a:solidFill>
                  <a:srgbClr val="002060"/>
                </a:solidFill>
              </a:rPr>
              <a:t> теория)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6909" y="2285992"/>
            <a:ext cx="4487239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57166"/>
            <a:ext cx="7858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По гипотезе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Вячеслава Ивановича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Плохова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ланеты рождаются у солнца и по спирали отдаляются все дальше и дальше.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Чем старше планета, тем дальше она от солнца.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Это показано на рисунке 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Рисунок 1" descr="Безымянный3 Доклад на тему: «Происхождение человека на Земле»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75664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285728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   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 Как мы видим, солнце находится в центре и планеты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отдаляются от солнца по спирали, когда планета доходит до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конца спирали, она превращается в кометы.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214422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Человечество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рождается на определенном отрезке данной спирали, то есть, доходя до этого места, на планете образуется жизнь человека. Получается, что на всех планетах, которые находятся дальше нашей Земли, была жизнь!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Рисунок 2" descr="Безымянный11 Доклад на тему: «Происхождение человека на Земле»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71744"/>
            <a:ext cx="67151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 считаю, что жизнь на Марсе была!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571504"/>
          </a:xfrm>
        </p:spPr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Фрагмент скульптуры человека на Марсе. Снимок NASA.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0178" name="Рисунок 3" descr="1201089666 2 Доклад на тему: «Происхождение человека на Земл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83465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Череп человека на Марсе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Рисунок 4" descr="1261196472 6 Доклад на тему: «Происхождение человека на Земл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276993" cy="44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 Моя теория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Я считаю, что на каждую планету «завозятся» люди с предыдущей планеты, когда они понимают, что в скором времени придет конец. Возможно, жизнь зарождается на третьей спирали, а заканчивается на четвертой. При переходе на четвертую люди уже достаточно развиты, чтобы делать себе подобных и перевозить их на планету спиралью меньше.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894782"/>
            <a:ext cx="464343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Взгляды, основанные на том, что человека создал Бог или боги.</a:t>
            </a:r>
          </a:p>
          <a:p>
            <a:pPr algn="ctr"/>
            <a:endParaRPr lang="ru-RU" b="1" i="1" dirty="0" smtClean="0"/>
          </a:p>
          <a:p>
            <a:r>
              <a:rPr lang="ru-RU" b="1" dirty="0" smtClean="0"/>
              <a:t>Например: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«Первого человека (разумеется мужчину!) создал бог по образу и подобию своему. Увидев, что мужчине одному дискомфортно, тот же бог достал у него ребро и сотворил из этого ребра первую женщину».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По месопотамским мифам, боги под предводительством Мардука убили своих прежних правителей </a:t>
            </a:r>
            <a:r>
              <a:rPr lang="ru-RU" b="1" dirty="0" err="1" smtClean="0"/>
              <a:t>Абзу</a:t>
            </a:r>
            <a:r>
              <a:rPr lang="ru-RU" b="1" dirty="0" smtClean="0"/>
              <a:t> и его жену </a:t>
            </a:r>
            <a:r>
              <a:rPr lang="ru-RU" b="1" dirty="0" err="1" smtClean="0"/>
              <a:t>Тиамат</a:t>
            </a:r>
            <a:r>
              <a:rPr lang="ru-RU" b="1" dirty="0" smtClean="0"/>
              <a:t>, кровь </a:t>
            </a:r>
            <a:r>
              <a:rPr lang="ru-RU" b="1" dirty="0" err="1" smtClean="0"/>
              <a:t>Абзу</a:t>
            </a:r>
            <a:r>
              <a:rPr lang="ru-RU" b="1" dirty="0" smtClean="0"/>
              <a:t> смешали с глиной, и из этой глины возник первый человек.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Согласно  представлениям индуистов, в мире властвовал триумвират — Шива, Кришна и Вишну, которые и положили начало человечеству.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Теория творения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(религиозная концепция)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6083" y="857232"/>
            <a:ext cx="442240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4844" y="1132767"/>
            <a:ext cx="4429156" cy="537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945893"/>
            <a:ext cx="47148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cs typeface="Times New Roman" pitchFamily="18" charset="0"/>
              </a:rPr>
              <a:t>Является наиболее распространённой в современном научном сообществе. Эволюционная теория предполагает, что человек произошел от высших приматов — человекоподобных существ путем постепенного видоизменения под влиянием внешних факторов и естественного отбора. </a:t>
            </a:r>
            <a:endParaRPr lang="ru-RU" sz="2000" b="1" i="1" dirty="0"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Эволюционная теория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(научная теория)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40" y="3519487"/>
            <a:ext cx="455992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285729"/>
            <a:ext cx="4929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Сходства и различия человека с другими организмами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285860"/>
          <a:ext cx="7858180" cy="450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5752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Сходства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Различия </a:t>
                      </a:r>
                      <a:endParaRPr lang="ru-RU" sz="2800" dirty="0"/>
                    </a:p>
                  </a:txBody>
                  <a:tcPr/>
                </a:tc>
              </a:tr>
              <a:tr h="5752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Рождается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Имеет сознание</a:t>
                      </a:r>
                      <a:endParaRPr lang="ru-RU" sz="2800" dirty="0"/>
                    </a:p>
                  </a:txBody>
                  <a:tcPr/>
                </a:tc>
              </a:tr>
              <a:tr h="5752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Умирает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Речь </a:t>
                      </a:r>
                      <a:endParaRPr lang="ru-RU" sz="2800" dirty="0"/>
                    </a:p>
                  </a:txBody>
                  <a:tcPr/>
                </a:tc>
              </a:tr>
              <a:tr h="5752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Питается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Способен  к труду</a:t>
                      </a:r>
                      <a:endParaRPr lang="ru-RU" sz="2800" dirty="0"/>
                    </a:p>
                  </a:txBody>
                  <a:tcPr/>
                </a:tc>
              </a:tr>
              <a:tr h="5752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Дышит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Изобрел письменность</a:t>
                      </a:r>
                      <a:endParaRPr lang="ru-RU" sz="2800" dirty="0"/>
                    </a:p>
                  </a:txBody>
                  <a:tcPr/>
                </a:tc>
              </a:tr>
              <a:tr h="5752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Размножается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104901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Имеет клеточное строение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6314" y="122"/>
            <a:ext cx="4357686" cy="460410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6" y="714356"/>
          <a:ext cx="4643470" cy="5653987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167588">
                <a:tc>
                  <a:txBody>
                    <a:bodyPr/>
                    <a:lstStyle/>
                    <a:p>
                      <a:pPr algn="just"/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97" marR="41897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70722"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Остатки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дриопитеков (нижние челюсти, зубы, кости конечностей)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найдены в 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Западной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Европе,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Восточной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Африке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и Южной Азии (Индия). По размерам — от шимпанзе до гориллы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. У дриопитеков был относительно крупный головной мозг. Его коренные зубы были более примитивного строения и покрыты очень тонким слоем эмали. Видимо, дриопитеки питались лишь мягкими растительными кормами (например, сочными плодами). </a:t>
                      </a:r>
                      <a:endParaRPr lang="ru-RU" sz="1800" b="1" i="1" dirty="0"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Длинные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и подвижные кисти рук были приспособлены для висения и раскачивания на ветвях.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Вероятно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, по земле дриопитеки передвигались на четвереньках, как </a:t>
                      </a:r>
                      <a:r>
                        <a:rPr lang="ru-RU" sz="1800" b="1" i="1" dirty="0" err="1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мартышкообразные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обезьяны.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Большую часть жизни они проводили на деревьях, передвигаясь по ним семейными группами.</a:t>
                      </a:r>
                    </a:p>
                    <a:p>
                      <a:pPr algn="just"/>
                      <a:endParaRPr lang="ru-RU" sz="1800" b="1" i="1" dirty="0" smtClean="0">
                        <a:latin typeface="Times New Roman" pitchFamily="18" charset="0"/>
                        <a:ea typeface="Microsoft YaHei" pitchFamily="34" charset="-122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25691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478631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Дриопитеки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4643446"/>
            <a:ext cx="435768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ДРИОПИТЕ́КИ (</a:t>
            </a:r>
            <a:r>
              <a:rPr lang="ru-RU" b="1" i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Dryopithecinae</a:t>
            </a:r>
            <a:r>
              <a:rPr lang="ru-RU" b="1" i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«древесные обезьяны»), подсемейство вымерших человекообразных обезьян.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3193963"/>
            <a:ext cx="2000232" cy="36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5286380" cy="7143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Австралопитек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66744"/>
            <a:ext cx="5214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/>
              <a:t>Австралопите́ки</a:t>
            </a:r>
            <a:r>
              <a:rPr lang="ru-RU" sz="2400" b="1" i="1" dirty="0" smtClean="0"/>
              <a:t> (южные обезьяны) — группа ископаемых высших приматов, живших около </a:t>
            </a:r>
          </a:p>
          <a:p>
            <a:pPr algn="just"/>
            <a:r>
              <a:rPr lang="ru-RU" sz="2400" b="1" i="1" dirty="0" smtClean="0"/>
              <a:t>  4 миллионов лет назад и вымерли 2,5 миллиона лет назад.</a:t>
            </a:r>
          </a:p>
          <a:p>
            <a:pPr algn="just"/>
            <a:r>
              <a:rPr lang="ru-RU" sz="2000" b="1" i="1" dirty="0" smtClean="0"/>
              <a:t>. </a:t>
            </a:r>
            <a:endParaRPr lang="ru-RU" sz="20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67118" y="0"/>
            <a:ext cx="3424705" cy="313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00232" y="3152489"/>
            <a:ext cx="1820957" cy="36962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143372" y="3357562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Кости впервые были обнаружены в пустыне Калахари (Южная Африка) в 1924 году, а затем в Восточной и Центральной Африке. Австралопитеками принято считать всех </a:t>
            </a:r>
            <a:r>
              <a:rPr lang="ru-RU" sz="2400" b="1" i="1" dirty="0" err="1" smtClean="0"/>
              <a:t>двуногоходящих</a:t>
            </a:r>
            <a:r>
              <a:rPr lang="ru-RU" sz="2400" b="1" i="1" dirty="0" smtClean="0"/>
              <a:t> обезьян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7"/>
            <a:ext cx="5214942" cy="2857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i="1" dirty="0" smtClean="0"/>
              <a:t>Образ жизни австралопитеков,</a:t>
            </a:r>
          </a:p>
          <a:p>
            <a:pPr algn="just">
              <a:buNone/>
            </a:pPr>
            <a:r>
              <a:rPr lang="ru-RU" sz="2000" b="1" i="1" dirty="0" smtClean="0"/>
              <a:t>видимо, был непохож на известный у</a:t>
            </a:r>
          </a:p>
          <a:p>
            <a:pPr algn="just">
              <a:buNone/>
            </a:pPr>
            <a:r>
              <a:rPr lang="ru-RU" sz="2000" b="1" i="1" dirty="0" smtClean="0"/>
              <a:t>современных приматов. Они жили в</a:t>
            </a:r>
          </a:p>
          <a:p>
            <a:pPr algn="just">
              <a:buNone/>
            </a:pPr>
            <a:r>
              <a:rPr lang="ru-RU" sz="2000" b="1" i="1" dirty="0" smtClean="0"/>
              <a:t>тропических лесах и саваннах,</a:t>
            </a:r>
          </a:p>
          <a:p>
            <a:pPr algn="just">
              <a:buNone/>
            </a:pPr>
            <a:r>
              <a:rPr lang="ru-RU" sz="2000" b="1" i="1" dirty="0" smtClean="0"/>
              <a:t>питались преимущественно</a:t>
            </a:r>
          </a:p>
          <a:p>
            <a:pPr algn="just">
              <a:buNone/>
            </a:pPr>
            <a:r>
              <a:rPr lang="ru-RU" sz="2000" b="1" i="1" dirty="0" smtClean="0"/>
              <a:t>растениями. Впрочем, поздние</a:t>
            </a:r>
          </a:p>
          <a:p>
            <a:pPr algn="just">
              <a:buNone/>
            </a:pPr>
            <a:r>
              <a:rPr lang="ru-RU" sz="2000" b="1" i="1" dirty="0" smtClean="0"/>
              <a:t>австралопитеки охотились на</a:t>
            </a:r>
          </a:p>
          <a:p>
            <a:pPr algn="just">
              <a:buNone/>
            </a:pPr>
            <a:r>
              <a:rPr lang="ru-RU" sz="2000" b="1" i="1" dirty="0" smtClean="0"/>
              <a:t>антилоп или отнимали добычу у</a:t>
            </a:r>
          </a:p>
          <a:p>
            <a:pPr algn="just">
              <a:buNone/>
            </a:pPr>
            <a:r>
              <a:rPr lang="ru-RU" sz="2000" b="1" i="1" dirty="0" smtClean="0"/>
              <a:t>крупных хищников – львов и гиен.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85775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Австралопитек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08" y="4108788"/>
            <a:ext cx="3922442" cy="274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66024" y="0"/>
            <a:ext cx="4373214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37861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/>
              <a:t> </a:t>
            </a:r>
            <a:r>
              <a:rPr lang="ru-RU" sz="2000" b="1" i="1" dirty="0" smtClean="0"/>
              <a:t>Австралопитеки жили группами в несколько особей и, видимо, постоянно кочевали по просторам Африки в поисках пропитания. Орудия австралопитеки вряд ли умели изготовлять, хотя использовали наверняка. Их руки были весьма похожи на человеческие, но пальцы были сильнее изогнуты и более узкие.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14356"/>
            <a:ext cx="5357850" cy="614364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5000" b="1" i="1" dirty="0" smtClean="0"/>
              <a:t>       </a:t>
            </a:r>
            <a:r>
              <a:rPr lang="ru-RU" sz="5000" b="1" i="1" dirty="0" err="1" smtClean="0"/>
              <a:t>Челове́к</a:t>
            </a:r>
            <a:r>
              <a:rPr lang="ru-RU" sz="5000" b="1" i="1" dirty="0" smtClean="0"/>
              <a:t> </a:t>
            </a:r>
            <a:r>
              <a:rPr lang="ru-RU" sz="5000" b="1" i="1" dirty="0" err="1" smtClean="0"/>
              <a:t>уме́лый</a:t>
            </a:r>
            <a:r>
              <a:rPr lang="ru-RU" sz="5000" b="1" i="1" dirty="0" smtClean="0"/>
              <a:t> (лат. Homo </a:t>
            </a:r>
            <a:r>
              <a:rPr lang="ru-RU" sz="5000" b="1" i="1" dirty="0" err="1" smtClean="0"/>
              <a:t>habilis</a:t>
            </a:r>
            <a:r>
              <a:rPr lang="ru-RU" sz="5000" b="1" i="1" dirty="0" smtClean="0"/>
              <a:t>) — высокоразвитый австралопитек или первый представитель рода Homo, появившийся на Земле около</a:t>
            </a:r>
          </a:p>
          <a:p>
            <a:pPr algn="just">
              <a:buNone/>
            </a:pPr>
            <a:r>
              <a:rPr lang="ru-RU" sz="5000" b="1" i="1" dirty="0" smtClean="0"/>
              <a:t>     2 млн. лет назад.</a:t>
            </a:r>
          </a:p>
          <a:p>
            <a:pPr algn="just">
              <a:buNone/>
            </a:pPr>
            <a:r>
              <a:rPr lang="ru-RU" sz="5000" b="1" i="1" dirty="0" smtClean="0"/>
              <a:t>       Обнаружен археологами Лики (Мэри и Джонатаном) в 1960 году и описан в ущелье Олдувай в Танзании. В </a:t>
            </a:r>
            <a:r>
              <a:rPr lang="ru-RU" sz="5000" b="1" i="1" dirty="0" err="1" smtClean="0"/>
              <a:t>Олдувайском</a:t>
            </a:r>
            <a:r>
              <a:rPr lang="ru-RU" sz="5000" b="1" i="1" dirty="0" smtClean="0"/>
              <a:t> ущелье они вместе с костями вымершего саблезубого тигра смилодона нашли стопу, пяточную кость, ключицу и обломки черепа нового гоминида. Возможно, он пал жертвой грозного хищника. Череп, как установили потом, принадлежал ребёнку 11-12 лет. Судя по строению стопы новый гоминид был прямоходящим.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4350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умелый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3472" y="-47"/>
            <a:ext cx="4000528" cy="685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1171</Words>
  <Application>Microsoft Office PowerPoint</Application>
  <PresentationFormat>Экран (4:3)</PresentationFormat>
  <Paragraphs>133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Я считаю, что жизнь на Марсе была!</vt:lpstr>
      <vt:lpstr>Череп человека на Марсе </vt:lpstr>
      <vt:lpstr> Моя теория 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Сергеева М.В.</cp:lastModifiedBy>
  <cp:revision>51</cp:revision>
  <dcterms:created xsi:type="dcterms:W3CDTF">2011-03-14T09:02:47Z</dcterms:created>
  <dcterms:modified xsi:type="dcterms:W3CDTF">2014-04-24T07:28:39Z</dcterms:modified>
</cp:coreProperties>
</file>