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29"/>
  </p:notesMasterIdLst>
  <p:sldIdLst>
    <p:sldId id="256" r:id="rId6"/>
    <p:sldId id="289" r:id="rId7"/>
    <p:sldId id="259" r:id="rId8"/>
    <p:sldId id="257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0" r:id="rId23"/>
    <p:sldId id="287" r:id="rId24"/>
    <p:sldId id="291" r:id="rId25"/>
    <p:sldId id="292" r:id="rId26"/>
    <p:sldId id="293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7680F9-E8D9-4C97-9F44-4BC3DB02C480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2CA6C4-3D9F-4CD3-9D0C-E76193BE5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DC95DB-DE97-44FF-9481-65811385C5F2}" type="slidenum">
              <a:rPr lang="ru-RU" altLang="ru-RU" sz="1200">
                <a:solidFill>
                  <a:srgbClr val="000000"/>
                </a:solidFill>
              </a:rPr>
              <a:pPr algn="r"/>
              <a:t>18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3D6218-F2FE-413C-B13E-AC6D8D0ADEE1}" type="slidenum">
              <a:rPr lang="ru-RU" altLang="ru-RU" sz="1200">
                <a:solidFill>
                  <a:srgbClr val="000000"/>
                </a:solidFill>
              </a:rPr>
              <a:pPr algn="r"/>
              <a:t>21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  <a:cs typeface="Arial" charset="0"/>
              </a:rPr>
              <a:t> Видеофрагмент – о стеллеровой корове.</a:t>
            </a:r>
          </a:p>
        </p:txBody>
      </p:sp>
      <p:sp>
        <p:nvSpPr>
          <p:cNvPr id="9830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50763E-0ED4-46C7-A845-591C53A8276D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21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B8A3E-9653-454A-A8DC-89503C439461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AA0C6-A4E6-4F86-B686-077A176C6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CC97-91DD-4F59-8D30-8914A3002D55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080A-A7DB-4CAB-87F6-201D7DC58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D248-E59F-4ECA-BFDF-F411D74AD1FD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EF27-0298-4641-BD2A-68EE792E6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476250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33667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1989138"/>
            <a:ext cx="3744912" cy="446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1989138"/>
            <a:ext cx="3746500" cy="446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E36A-2963-4617-A469-A5E64C5A6931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9267-CB7C-4031-A4A6-23604BC01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6288" y="1484313"/>
            <a:ext cx="1982787" cy="4967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484313"/>
            <a:ext cx="5797550" cy="4967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A6DBD8C9-7132-46E1-96E0-9D970429C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8953E5AA-02AE-4F7A-9A10-EBA7A13A1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E1AD0E34-DFEB-4A1F-86AD-E7C730538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8CF4697E-C6A5-4A92-A5D9-B2944FBAE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08F49B8C-AB86-471F-9B68-856C5536B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CEE3562B-D4C3-443F-B059-8EE9648AF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5D7670C6-F8AC-4473-9C04-1E19416D5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2B04-E747-4429-A0EE-84C67183E52D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7B2A-1D94-4AA9-882C-336024FAD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B993D6EC-098F-4A57-B22C-02A4D7927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37C6ACD5-8FF9-4092-939A-0952DCF5E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EFD9AB30-4DE1-452E-8BE4-D224E159E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85A252D5-1E86-4CAC-92D9-6E3DC5642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CD316203-E78A-498B-A2B4-00C542653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9AF223B2-D769-49FE-BCF2-F557EA39B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AC8AF03C-A86D-44CC-9406-740ED4189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FE1090BE-7BEF-492E-9D30-69A26255D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E0B67A04-D1AA-48D9-96D9-C1624A885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616433E8-29FB-454E-A150-55E601C5D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0873-906A-4788-B06F-44DEF10D6831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AE1A-DBC0-4207-B3F5-C739F6C53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4AC02916-2856-4130-A5F0-C43134EBB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89FAFBF8-71A7-41CE-B2CF-EDB7E106B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8DC515B7-218E-4399-A20D-E9D0B2ADA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BCA4B469-602D-482D-AD4E-1BA70BF01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7498E2D2-74C7-4DA6-BC9B-A3DD0E041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solidFill>
                <a:prstClr val="white"/>
              </a:solidFill>
              <a:latin typeface="Tw Cen MT"/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F3161B9A-E2ED-4E1D-905B-D8D065AB3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8E25FE4B-8C5E-43B0-B0CF-F3B57F76D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B575690C-8D3A-45C5-8183-7A4490C2C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12B1A47A-123E-40AB-B719-7C28B1CFD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C389E18B-8857-4025-A57F-49A9302D3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AF1DC-3BBA-4181-8388-179EB2111935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315-5AE7-4933-BCD8-00B76AC29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773D26DE-3010-4699-A253-A8C42EEDB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6310CCB5-9D3D-4D0A-8089-6DB300154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29A725AB-0D7C-428B-9995-32B920009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2A6ECBB7-ABDB-4921-9DA5-E26F95C89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D08BF811-E27F-45C6-A556-AF2BBCC17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/>
            </a:lvl1pPr>
          </a:lstStyle>
          <a:p>
            <a:pPr>
              <a:defRPr/>
            </a:pPr>
            <a:fld id="{FB3F1BFA-5B53-424D-8240-81FD58686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20D6-20BA-4154-A251-E2A5574DF4B5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0B6C-66B6-4F55-9035-F5C462692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B039-8991-4219-9988-4ECD37D2BB45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0568-6886-47B3-9F15-D4A4629D9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D95A-4337-416A-AE87-80B733FD2D21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FBFF6-1B33-4E3C-9735-39C0A2190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803B-D121-44ED-BC27-E9C519199B70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D78B-CE98-4F45-ACA8-EFD7FAA28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22CA948-8BF9-45F1-BA69-D594E364B314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B15B929-E8C9-4131-B40C-564034E0A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37" r:id="rId2"/>
    <p:sldLayoutId id="2147483849" r:id="rId3"/>
    <p:sldLayoutId id="2147483836" r:id="rId4"/>
    <p:sldLayoutId id="2147483850" r:id="rId5"/>
    <p:sldLayoutId id="2147483835" r:id="rId6"/>
    <p:sldLayoutId id="2147483834" r:id="rId7"/>
    <p:sldLayoutId id="2147483851" r:id="rId8"/>
    <p:sldLayoutId id="2147483852" r:id="rId9"/>
    <p:sldLayoutId id="2147483833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1484313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989138"/>
            <a:ext cx="764381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7" r:id="rId2"/>
    <p:sldLayoutId id="2147483846" r:id="rId3"/>
    <p:sldLayoutId id="2147483845" r:id="rId4"/>
    <p:sldLayoutId id="2147483844" r:id="rId5"/>
    <p:sldLayoutId id="2147483843" r:id="rId6"/>
    <p:sldLayoutId id="2147483842" r:id="rId7"/>
    <p:sldLayoutId id="2147483841" r:id="rId8"/>
    <p:sldLayoutId id="2147483840" r:id="rId9"/>
    <p:sldLayoutId id="2147483839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53694B-2B0C-40BE-8E71-B31A2B6B068F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4B5905-BC89-4171-AB8F-BEA9EA5B3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89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 i="1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8A02BDD-E42E-4DAC-9F9E-B8DC3A2D0394}" type="datetimeFigureOut">
              <a:rPr lang="en-US"/>
              <a:pPr>
                <a:defRPr/>
              </a:pPr>
              <a:t>4/10/2015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 i="1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i="1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4D21177-3369-4EFA-B98E-2DF83C030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D1282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D1282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D1282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BB4195-DB2D-4EFB-BE90-3E2F78535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FAFAF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FAFA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526DB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89AAC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0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50" y="1268413"/>
            <a:ext cx="7543800" cy="2152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C00000"/>
                </a:solidFill>
              </a:rPr>
              <a:t>Игровой урок «</a:t>
            </a:r>
            <a:r>
              <a:rPr lang="ru-RU" sz="5400" b="1" i="1" dirty="0" smtClean="0">
                <a:solidFill>
                  <a:srgbClr val="C00000"/>
                </a:solidFill>
              </a:rPr>
              <a:t>Знатоки млекопитающих</a:t>
            </a:r>
            <a:r>
              <a:rPr lang="ru-RU" sz="5400" i="1" dirty="0" smtClean="0">
                <a:solidFill>
                  <a:srgbClr val="C00000"/>
                </a:solidFill>
              </a:rPr>
              <a:t>» </a:t>
            </a:r>
            <a:endParaRPr lang="ru-RU" sz="5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75" y="476250"/>
            <a:ext cx="3649663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1. Отряд непарнокопытные: </a:t>
            </a:r>
            <a:endParaRPr lang="ru-RU" sz="1800" b="1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4994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" y="3429000"/>
            <a:ext cx="4381500" cy="3286125"/>
          </a:xfrm>
        </p:spPr>
      </p:pic>
      <p:pic>
        <p:nvPicPr>
          <p:cNvPr id="8499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2713"/>
            <a:ext cx="4392612" cy="3294062"/>
          </a:xfrm>
        </p:spPr>
      </p:pic>
      <p:pic>
        <p:nvPicPr>
          <p:cNvPr id="84996" name="Picture 2" descr="http://www.club-mayak.ru/images/yootheme/flora/l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0250" y="3465513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75" y="404813"/>
            <a:ext cx="3794125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2. Отряд хоботные: </a:t>
            </a:r>
            <a:endParaRPr lang="ru-RU" sz="1800" b="1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6018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" y="3101975"/>
            <a:ext cx="4079875" cy="3789363"/>
          </a:xfrm>
        </p:spPr>
      </p:pic>
      <p:pic>
        <p:nvPicPr>
          <p:cNvPr id="86019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65600" y="0"/>
            <a:ext cx="4965700" cy="3305175"/>
          </a:xfrm>
        </p:spPr>
      </p:pic>
      <p:pic>
        <p:nvPicPr>
          <p:cNvPr id="86020" name="Picture 2" descr="http://www.fresher.ru/images10/morskie-slony/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328988"/>
            <a:ext cx="5003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75" y="404813"/>
            <a:ext cx="3865563" cy="7921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3. Отряд хищные:</a:t>
            </a:r>
            <a:endParaRPr lang="ru-RU" sz="1800" b="1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7042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728788"/>
            <a:ext cx="4537075" cy="3500437"/>
          </a:xfrm>
        </p:spPr>
      </p:pic>
      <p:pic>
        <p:nvPicPr>
          <p:cNvPr id="87043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324350" cy="3640138"/>
          </a:xfrm>
        </p:spPr>
      </p:pic>
      <p:pic>
        <p:nvPicPr>
          <p:cNvPr id="87044" name="Picture 2" descr="http://ekabu2.unistorageserve.ru/50ddccf17efa6e4fd4992db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7563" y="3716338"/>
            <a:ext cx="43370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75" y="549275"/>
            <a:ext cx="3649663" cy="7921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4. Отряд рукокрылые: </a:t>
            </a:r>
            <a:endParaRPr lang="ru-RU" sz="1800" b="1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806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00" y="2349500"/>
            <a:ext cx="4572000" cy="3068638"/>
          </a:xfrm>
        </p:spPr>
      </p:pic>
      <p:pic>
        <p:nvPicPr>
          <p:cNvPr id="88067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6038"/>
            <a:ext cx="4483100" cy="3478212"/>
          </a:xfrm>
        </p:spPr>
      </p:pic>
      <p:pic>
        <p:nvPicPr>
          <p:cNvPr id="88068" name="Picture 2" descr="http://scms.machteamsoft.ro/uploads/photos/440x330/440x330_073518-liliac-vamp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3463"/>
            <a:ext cx="4408487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75" y="404813"/>
            <a:ext cx="4802188" cy="863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5. Отряд китообразные: </a:t>
            </a:r>
            <a:endParaRPr lang="ru-RU" sz="1800" b="1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9090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63" y="2492375"/>
            <a:ext cx="4394200" cy="3611563"/>
          </a:xfrm>
        </p:spPr>
      </p:pic>
      <p:pic>
        <p:nvPicPr>
          <p:cNvPr id="89091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7850" y="0"/>
            <a:ext cx="4757738" cy="3141663"/>
          </a:xfrm>
        </p:spPr>
      </p:pic>
      <p:pic>
        <p:nvPicPr>
          <p:cNvPr id="89092" name="Picture 2" descr="http://baikalfund.ru/mediacache/58ee1678-971c-4d88-ae73-3568582d19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463" y="3184525"/>
            <a:ext cx="46704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7848600" cy="20875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Конкурс 5. Отчего и почему?</a:t>
            </a:r>
            <a:br>
              <a:rPr lang="ru-RU" sz="32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1. Какое млекопитающее изображено на гербе Австралии?</a:t>
            </a:r>
            <a:br>
              <a:rPr lang="ru-RU" sz="32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</a:br>
            <a:endParaRPr lang="ru-RU" sz="3200" b="1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0114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179638"/>
            <a:ext cx="6048375" cy="466248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549275"/>
            <a:ext cx="8569325" cy="51831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17463" indent="0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2. Почему у тигра есть полоски, а у льва нет?</a:t>
            </a:r>
            <a:endParaRPr lang="en-US" sz="2400" b="1" smtClean="0">
              <a:solidFill>
                <a:srgbClr val="FF0000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17463" indent="0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3. Морские свинки не имеют ничего общего со свиньями, и в море они не живут. Почему у них такое название?</a:t>
            </a:r>
            <a:br>
              <a:rPr lang="ru-RU" sz="24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4. Зайцу удобней бежать с горы или в гору?</a:t>
            </a:r>
            <a:endParaRPr lang="en-US" sz="2400" b="1" smtClean="0">
              <a:solidFill>
                <a:srgbClr val="FF0000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17463" indent="0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7. Медведь ложиться в берлогу тощим или жирным?</a:t>
            </a:r>
            <a:br>
              <a:rPr lang="ru-RU" sz="24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8. Что означает поговорка "Волка ноги кормят"?</a:t>
            </a:r>
            <a:br>
              <a:rPr lang="ru-RU" sz="24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(волк догоняет свою добычу, и не подстерегает ее как кошки).</a:t>
            </a:r>
            <a:endParaRPr lang="en-US" sz="2400" b="1" smtClean="0">
              <a:solidFill>
                <a:srgbClr val="FF0000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17463" indent="0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10. Зайчата рождаются слепыми или зрячими?  </a:t>
            </a:r>
            <a:br>
              <a:rPr lang="ru-RU" sz="24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</a:br>
            <a:r>
              <a:rPr lang="ru-RU" sz="2400" smtClean="0">
                <a:solidFill>
                  <a:srgbClr val="333333"/>
                </a:solidFill>
                <a:effectLst/>
                <a:latin typeface="Arial" charset="0"/>
                <a:cs typeface="Times New Roman" pitchFamily="18" charset="0"/>
              </a:rPr>
              <a:t>                                               </a:t>
            </a:r>
            <a:r>
              <a:rPr lang="ru-RU" sz="24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</a:br>
            <a:endParaRPr lang="ru-RU" b="1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765175"/>
            <a:ext cx="7854950" cy="2087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</a:br>
            <a:r>
              <a:rPr lang="en-US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/>
            </a:r>
            <a:br>
              <a:rPr lang="en-US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</a:br>
            <a:r>
              <a:rPr lang="en-US" sz="2000" b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</a:br>
            <a:r>
              <a:rPr lang="ru-RU" sz="2000" dirty="0">
                <a:solidFill>
                  <a:srgbClr val="333333"/>
                </a:solidFill>
                <a:effectLst/>
                <a:latin typeface="Arial"/>
                <a:ea typeface="Times New Roman"/>
              </a:rPr>
              <a:t/>
            </a:r>
            <a:br>
              <a:rPr lang="ru-RU" sz="2000" dirty="0">
                <a:solidFill>
                  <a:srgbClr val="333333"/>
                </a:solidFill>
                <a:effectLst/>
                <a:latin typeface="Arial"/>
                <a:ea typeface="Times New Roman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75025"/>
            <a:ext cx="6172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63" name="Picture 2" descr="http://rpp.nashaucheba.ru/pars_docs/refs/27/26014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843962" cy="66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71988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93186" name="Line 6"/>
          <p:cNvSpPr>
            <a:spLocks noChangeShapeType="1"/>
          </p:cNvSpPr>
          <p:nvPr/>
        </p:nvSpPr>
        <p:spPr bwMode="auto">
          <a:xfrm flipH="1">
            <a:off x="1816100" y="1905000"/>
            <a:ext cx="1384300" cy="16637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3187" name="Line 7"/>
          <p:cNvSpPr>
            <a:spLocks noChangeShapeType="1"/>
          </p:cNvSpPr>
          <p:nvPr/>
        </p:nvSpPr>
        <p:spPr bwMode="auto">
          <a:xfrm>
            <a:off x="4648200" y="1905000"/>
            <a:ext cx="76200" cy="5334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3188" name="Line 8"/>
          <p:cNvSpPr>
            <a:spLocks noChangeShapeType="1"/>
          </p:cNvSpPr>
          <p:nvPr/>
        </p:nvSpPr>
        <p:spPr bwMode="auto">
          <a:xfrm>
            <a:off x="7086600" y="1905000"/>
            <a:ext cx="533400" cy="5334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3189" name="WordArt 9"/>
          <p:cNvSpPr>
            <a:spLocks noChangeArrowheads="1" noChangeShapeType="1" noTextEdit="1"/>
          </p:cNvSpPr>
          <p:nvPr/>
        </p:nvSpPr>
        <p:spPr bwMode="auto">
          <a:xfrm>
            <a:off x="3048000" y="381000"/>
            <a:ext cx="3024188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Тип  Хордовые</a:t>
            </a:r>
          </a:p>
        </p:txBody>
      </p:sp>
      <p:sp>
        <p:nvSpPr>
          <p:cNvPr id="93190" name="WordArt 10"/>
          <p:cNvSpPr>
            <a:spLocks noChangeArrowheads="1" noChangeShapeType="1" noTextEdit="1"/>
          </p:cNvSpPr>
          <p:nvPr/>
        </p:nvSpPr>
        <p:spPr bwMode="auto">
          <a:xfrm>
            <a:off x="3043238" y="914400"/>
            <a:ext cx="317658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Подтип  Черепные</a:t>
            </a:r>
          </a:p>
        </p:txBody>
      </p:sp>
      <p:sp>
        <p:nvSpPr>
          <p:cNvPr id="93191" name="WordArt 11"/>
          <p:cNvSpPr>
            <a:spLocks noChangeArrowheads="1" noChangeShapeType="1" noTextEdit="1"/>
          </p:cNvSpPr>
          <p:nvPr/>
        </p:nvSpPr>
        <p:spPr bwMode="auto">
          <a:xfrm>
            <a:off x="2463800" y="1422400"/>
            <a:ext cx="46609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Класс  Млекопитающие</a:t>
            </a:r>
          </a:p>
        </p:txBody>
      </p:sp>
      <p:pic>
        <p:nvPicPr>
          <p:cNvPr id="931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4362450"/>
            <a:ext cx="2362200" cy="1328738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931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0" y="3395663"/>
            <a:ext cx="2359025" cy="2154237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93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3725" y="3395663"/>
            <a:ext cx="1720850" cy="21082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93195" name="Text Box 15"/>
          <p:cNvSpPr txBox="1">
            <a:spLocks noChangeArrowheads="1"/>
          </p:cNvSpPr>
          <p:nvPr/>
        </p:nvSpPr>
        <p:spPr bwMode="auto">
          <a:xfrm>
            <a:off x="395288" y="3543300"/>
            <a:ext cx="2525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solidFill>
                  <a:srgbClr val="FF3399"/>
                </a:solidFill>
              </a:rPr>
              <a:t>Подкласс </a:t>
            </a:r>
          </a:p>
          <a:p>
            <a:pPr algn="ctr"/>
            <a:r>
              <a:rPr lang="ru-RU" altLang="ru-RU" sz="2400" b="1">
                <a:solidFill>
                  <a:srgbClr val="FF3399"/>
                </a:solidFill>
              </a:rPr>
              <a:t> Яйцекладущие</a:t>
            </a:r>
          </a:p>
        </p:txBody>
      </p:sp>
      <p:sp>
        <p:nvSpPr>
          <p:cNvPr id="93196" name="Text Box 16"/>
          <p:cNvSpPr txBox="1">
            <a:spLocks noChangeArrowheads="1"/>
          </p:cNvSpPr>
          <p:nvPr/>
        </p:nvSpPr>
        <p:spPr bwMode="auto">
          <a:xfrm>
            <a:off x="3644900" y="2438400"/>
            <a:ext cx="2427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solidFill>
                  <a:srgbClr val="FF3399"/>
                </a:solidFill>
              </a:rPr>
              <a:t>Подкласс </a:t>
            </a:r>
          </a:p>
          <a:p>
            <a:pPr algn="ctr"/>
            <a:r>
              <a:rPr lang="ru-RU" altLang="ru-RU" sz="2400" b="1">
                <a:solidFill>
                  <a:srgbClr val="FF3399"/>
                </a:solidFill>
              </a:rPr>
              <a:t>Плацентарные</a:t>
            </a:r>
          </a:p>
        </p:txBody>
      </p:sp>
      <p:sp>
        <p:nvSpPr>
          <p:cNvPr id="93197" name="Text Box 17"/>
          <p:cNvSpPr txBox="1">
            <a:spLocks noChangeArrowheads="1"/>
          </p:cNvSpPr>
          <p:nvPr/>
        </p:nvSpPr>
        <p:spPr bwMode="auto">
          <a:xfrm>
            <a:off x="6843713" y="2438400"/>
            <a:ext cx="1725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solidFill>
                  <a:srgbClr val="FF3399"/>
                </a:solidFill>
              </a:rPr>
              <a:t>Подкласс </a:t>
            </a:r>
          </a:p>
          <a:p>
            <a:pPr algn="ctr"/>
            <a:r>
              <a:rPr lang="ru-RU" altLang="ru-RU" sz="2400" b="1">
                <a:solidFill>
                  <a:srgbClr val="FF3399"/>
                </a:solidFill>
              </a:rPr>
              <a:t>Сумчатые</a:t>
            </a:r>
          </a:p>
        </p:txBody>
      </p:sp>
      <p:sp>
        <p:nvSpPr>
          <p:cNvPr id="93198" name="Text Box 18"/>
          <p:cNvSpPr txBox="1">
            <a:spLocks noChangeArrowheads="1"/>
          </p:cNvSpPr>
          <p:nvPr/>
        </p:nvSpPr>
        <p:spPr bwMode="auto">
          <a:xfrm>
            <a:off x="238125" y="5848350"/>
            <a:ext cx="273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i="1">
                <a:solidFill>
                  <a:srgbClr val="000000"/>
                </a:solidFill>
              </a:rPr>
              <a:t>утконос обыкновенный</a:t>
            </a:r>
          </a:p>
        </p:txBody>
      </p:sp>
      <p:sp>
        <p:nvSpPr>
          <p:cNvPr id="93199" name="Text Box 19"/>
          <p:cNvSpPr txBox="1">
            <a:spLocks noChangeArrowheads="1"/>
          </p:cNvSpPr>
          <p:nvPr/>
        </p:nvSpPr>
        <p:spPr bwMode="auto">
          <a:xfrm>
            <a:off x="3810000" y="5638800"/>
            <a:ext cx="183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i="1">
                <a:solidFill>
                  <a:srgbClr val="000000"/>
                </a:solidFill>
              </a:rPr>
              <a:t>белый медведь</a:t>
            </a:r>
          </a:p>
        </p:txBody>
      </p:sp>
      <p:sp>
        <p:nvSpPr>
          <p:cNvPr id="93200" name="Text Box 20"/>
          <p:cNvSpPr txBox="1">
            <a:spLocks noChangeArrowheads="1"/>
          </p:cNvSpPr>
          <p:nvPr/>
        </p:nvSpPr>
        <p:spPr bwMode="auto">
          <a:xfrm>
            <a:off x="6321425" y="5621338"/>
            <a:ext cx="2752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i="1">
                <a:solidFill>
                  <a:srgbClr val="000000"/>
                </a:solidFill>
              </a:rPr>
              <a:t>большой серый кенгуру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Прямоугольник 1"/>
          <p:cNvSpPr>
            <a:spLocks noChangeArrowheads="1"/>
          </p:cNvSpPr>
          <p:nvPr/>
        </p:nvSpPr>
        <p:spPr bwMode="auto">
          <a:xfrm>
            <a:off x="468313" y="476250"/>
            <a:ext cx="8424862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Плацентарные:</a:t>
            </a:r>
          </a:p>
          <a:p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насекомоядные, </a:t>
            </a:r>
          </a:p>
          <a:p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рукокрылые, </a:t>
            </a:r>
          </a:p>
          <a:p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грызуны, </a:t>
            </a:r>
          </a:p>
          <a:p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хищники,</a:t>
            </a:r>
          </a:p>
          <a:p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 ластоногие или китообразные, парнокопытные и непарнокопытные, </a:t>
            </a:r>
          </a:p>
          <a:p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хоботные, </a:t>
            </a:r>
          </a:p>
          <a:p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древолазы, </a:t>
            </a:r>
          </a:p>
          <a:p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приматы.</a:t>
            </a:r>
            <a:br>
              <a:rPr lang="ru-RU" sz="3600" b="1">
                <a:solidFill>
                  <a:srgbClr val="FF0000"/>
                </a:solidFill>
                <a:cs typeface="Times New Roman" pitchFamily="18" charset="0"/>
              </a:rPr>
            </a:br>
            <a:endParaRPr lang="ru-RU" sz="3600" b="1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Содержимое 2"/>
          <p:cNvSpPr>
            <a:spLocks noGrp="1"/>
          </p:cNvSpPr>
          <p:nvPr>
            <p:ph idx="1"/>
          </p:nvPr>
        </p:nvSpPr>
        <p:spPr>
          <a:xfrm>
            <a:off x="457200" y="2667000"/>
            <a:ext cx="81534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200" b="1" i="1" smtClean="0">
                <a:solidFill>
                  <a:schemeClr val="bg2"/>
                </a:solidFill>
                <a:latin typeface="Corbel" pitchFamily="34" charset="0"/>
              </a:rPr>
              <a:t>Вокруг, насколько хватит глаз,</a:t>
            </a:r>
            <a:endParaRPr lang="ru-RU" altLang="ru-RU" sz="3200" b="1" smtClean="0">
              <a:solidFill>
                <a:schemeClr val="bg2"/>
              </a:solidFill>
              <a:latin typeface="Corbel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3200" b="1" i="1" smtClean="0">
                <a:solidFill>
                  <a:schemeClr val="bg2"/>
                </a:solidFill>
                <a:latin typeface="Corbel" pitchFamily="34" charset="0"/>
              </a:rPr>
              <a:t>Венец творенья – высший класс,</a:t>
            </a:r>
            <a:endParaRPr lang="ru-RU" altLang="ru-RU" sz="3200" b="1" smtClean="0">
              <a:solidFill>
                <a:schemeClr val="bg2"/>
              </a:solidFill>
              <a:latin typeface="Corbel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3200" b="1" i="1" smtClean="0">
                <a:solidFill>
                  <a:schemeClr val="bg2"/>
                </a:solidFill>
                <a:latin typeface="Corbel" pitchFamily="34" charset="0"/>
              </a:rPr>
              <a:t>Созданья процветающие – какой же это                  класс?</a:t>
            </a:r>
            <a:endParaRPr lang="ru-RU" altLang="ru-RU" sz="3200" b="1" smtClean="0">
              <a:solidFill>
                <a:schemeClr val="bg2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Прямоугольник 1"/>
          <p:cNvSpPr>
            <a:spLocks noChangeArrowheads="1"/>
          </p:cNvSpPr>
          <p:nvPr/>
        </p:nvSpPr>
        <p:spPr bwMode="auto">
          <a:xfrm>
            <a:off x="82550" y="673100"/>
            <a:ext cx="86661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1. Млекопитающие регулируют рост и развитие растений.</a:t>
            </a:r>
            <a:endParaRPr lang="ru-RU" sz="2400" b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2. Регулируют численность других животных.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3. Выполняют роль санитаров.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4. Служат основным источником пищи для других животных.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5. Образуют пищевые связи.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6. Поедают множество насекомых.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7. Служат добычей птиц и пресмыкающихся.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8. Служат пищей для человека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350" y="207963"/>
            <a:ext cx="8242300" cy="1157287"/>
          </a:xfrm>
        </p:spPr>
      </p:pic>
      <p:pic>
        <p:nvPicPr>
          <p:cNvPr id="97283" name="Picture 4" descr="C:\Users\СВЕТЛАНА\Pictures\Рисунок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914400"/>
            <a:ext cx="2781300" cy="1898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7284" name="TextBox 7"/>
          <p:cNvSpPr txBox="1">
            <a:spLocks noChangeArrowheads="1"/>
          </p:cNvSpPr>
          <p:nvPr/>
        </p:nvSpPr>
        <p:spPr bwMode="auto">
          <a:xfrm>
            <a:off x="6172200" y="2971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FFFF"/>
                </a:solidFill>
                <a:latin typeface="Calibri" pitchFamily="34" charset="0"/>
              </a:rPr>
              <a:t>Степной тарпан</a:t>
            </a:r>
          </a:p>
        </p:txBody>
      </p:sp>
      <p:pic>
        <p:nvPicPr>
          <p:cNvPr id="97285" name="Picture 6" descr="C:\Users\СВЕТЛАНА\Pictures\Рисунок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590800"/>
            <a:ext cx="2362200" cy="2343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7286" name="TextBox 12"/>
          <p:cNvSpPr txBox="1">
            <a:spLocks noChangeArrowheads="1"/>
          </p:cNvSpPr>
          <p:nvPr/>
        </p:nvSpPr>
        <p:spPr bwMode="auto">
          <a:xfrm>
            <a:off x="2819400" y="5105400"/>
            <a:ext cx="295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FFFFFF"/>
                </a:solidFill>
                <a:latin typeface="Calibri" pitchFamily="34" charset="0"/>
              </a:rPr>
              <a:t>Стеллерова корова</a:t>
            </a:r>
          </a:p>
        </p:txBody>
      </p:sp>
      <p:pic>
        <p:nvPicPr>
          <p:cNvPr id="97287" name="Picture 9" descr="FalklandIslandFox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371600"/>
            <a:ext cx="1876425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7288" name="Rectangle 10"/>
          <p:cNvSpPr>
            <a:spLocks noChangeArrowheads="1"/>
          </p:cNvSpPr>
          <p:nvPr/>
        </p:nvSpPr>
        <p:spPr bwMode="auto">
          <a:xfrm>
            <a:off x="228600" y="3733800"/>
            <a:ext cx="235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FFFF"/>
                </a:solidFill>
              </a:rPr>
              <a:t>Сумчатый волк</a:t>
            </a:r>
          </a:p>
        </p:txBody>
      </p:sp>
      <p:sp>
        <p:nvSpPr>
          <p:cNvPr id="97289" name="WordArt 12"/>
          <p:cNvSpPr>
            <a:spLocks noChangeArrowheads="1" noChangeShapeType="1" noTextEdit="1"/>
          </p:cNvSpPr>
          <p:nvPr/>
        </p:nvSpPr>
        <p:spPr bwMode="auto">
          <a:xfrm>
            <a:off x="3060700" y="266700"/>
            <a:ext cx="3276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Вымершие виды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530225"/>
            <a:ext cx="8242300" cy="1152525"/>
          </a:xfrm>
        </p:spPr>
      </p:pic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99331" name="Picture 4" descr="снежный барс-к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263" y="1992313"/>
            <a:ext cx="3124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6477000" y="3713163"/>
            <a:ext cx="204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i="1">
                <a:solidFill>
                  <a:srgbClr val="FF0000"/>
                </a:solidFill>
              </a:rPr>
              <a:t>Снежный барс</a:t>
            </a:r>
          </a:p>
        </p:txBody>
      </p:sp>
      <p:pic>
        <p:nvPicPr>
          <p:cNvPr id="99333" name="Picture 6" descr="уссурийский пятнистый олень-к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250" y="633413"/>
            <a:ext cx="2362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ext Box 7"/>
          <p:cNvSpPr txBox="1">
            <a:spLocks noChangeArrowheads="1"/>
          </p:cNvSpPr>
          <p:nvPr/>
        </p:nvSpPr>
        <p:spPr bwMode="auto">
          <a:xfrm>
            <a:off x="3168650" y="2925763"/>
            <a:ext cx="2614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b="1" i="1">
                <a:solidFill>
                  <a:srgbClr val="FF0000"/>
                </a:solidFill>
              </a:rPr>
              <a:t>Уссурийский </a:t>
            </a:r>
          </a:p>
          <a:p>
            <a:pPr algn="ctr"/>
            <a:r>
              <a:rPr lang="ru-RU" altLang="ru-RU" sz="2000" b="1" i="1">
                <a:solidFill>
                  <a:srgbClr val="FF0000"/>
                </a:solidFill>
              </a:rPr>
              <a:t>пятнистый олень</a:t>
            </a:r>
          </a:p>
        </p:txBody>
      </p:sp>
      <p:pic>
        <p:nvPicPr>
          <p:cNvPr id="99335" name="Picture 8" descr="кольчатая нерпа-к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0438" y="231775"/>
            <a:ext cx="28892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6" name="Text Box 9"/>
          <p:cNvSpPr txBox="1">
            <a:spLocks noChangeArrowheads="1"/>
          </p:cNvSpPr>
          <p:nvPr/>
        </p:nvSpPr>
        <p:spPr bwMode="auto">
          <a:xfrm>
            <a:off x="6248400" y="1460500"/>
            <a:ext cx="242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i="1">
                <a:solidFill>
                  <a:srgbClr val="FF0000"/>
                </a:solidFill>
              </a:rPr>
              <a:t>Кольчатая нерпа</a:t>
            </a:r>
          </a:p>
        </p:txBody>
      </p:sp>
      <p:pic>
        <p:nvPicPr>
          <p:cNvPr id="99337" name="Picture 10" descr="гренландский (полярный ) ки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" y="384175"/>
            <a:ext cx="2857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Rectangle 11"/>
          <p:cNvSpPr>
            <a:spLocks noChangeArrowheads="1"/>
          </p:cNvSpPr>
          <p:nvPr/>
        </p:nvSpPr>
        <p:spPr bwMode="auto">
          <a:xfrm>
            <a:off x="211138" y="1927225"/>
            <a:ext cx="2303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i="1">
                <a:solidFill>
                  <a:srgbClr val="FF0000"/>
                </a:solidFill>
              </a:rPr>
              <a:t>Гренландский </a:t>
            </a:r>
          </a:p>
          <a:p>
            <a:r>
              <a:rPr lang="ru-RU" altLang="ru-RU" sz="2000" b="1" i="1">
                <a:solidFill>
                  <a:srgbClr val="FF0000"/>
                </a:solidFill>
              </a:rPr>
              <a:t>(полярный ) кит</a:t>
            </a:r>
          </a:p>
        </p:txBody>
      </p:sp>
      <p:pic>
        <p:nvPicPr>
          <p:cNvPr id="99339" name="Picture 12" descr="русская выхухоль-кр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3657600"/>
            <a:ext cx="1828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0" name="Rectangle 13"/>
          <p:cNvSpPr>
            <a:spLocks noChangeArrowheads="1"/>
          </p:cNvSpPr>
          <p:nvPr/>
        </p:nvSpPr>
        <p:spPr bwMode="auto">
          <a:xfrm>
            <a:off x="3467100" y="5143500"/>
            <a:ext cx="252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i="1">
                <a:solidFill>
                  <a:srgbClr val="FF0000"/>
                </a:solidFill>
              </a:rPr>
              <a:t>Русская выхухоль</a:t>
            </a:r>
          </a:p>
        </p:txBody>
      </p:sp>
      <p:sp>
        <p:nvSpPr>
          <p:cNvPr id="99341" name="WordArt 14"/>
          <p:cNvSpPr>
            <a:spLocks noChangeArrowheads="1" noChangeShapeType="1" noTextEdit="1"/>
          </p:cNvSpPr>
          <p:nvPr/>
        </p:nvSpPr>
        <p:spPr bwMode="auto">
          <a:xfrm>
            <a:off x="2474913" y="50800"/>
            <a:ext cx="4002087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Они просят о помощи</a:t>
            </a:r>
          </a:p>
        </p:txBody>
      </p:sp>
      <p:pic>
        <p:nvPicPr>
          <p:cNvPr id="99342" name="Picture 3" descr="C:\Users\СВЕТЛАНА\Pictures\3347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2971800"/>
            <a:ext cx="20129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3" name="Picture 7" descr="C:\Users\СВЕТЛАНА\Pictures\7779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000" y="4114800"/>
            <a:ext cx="2524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5715000"/>
            <a:ext cx="6705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Охранять животных, заботиться об их видовом разнообразии должен каждый человек  на Земле!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http://lib.podelise.ru/tw_files2/urls_63/11/d-10392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6363"/>
            <a:ext cx="8785225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10487" cy="3744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            Конкурс №1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«Представление команд»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1)</a:t>
            </a:r>
            <a:r>
              <a:rPr lang="ru-RU" sz="3000" dirty="0" smtClean="0">
                <a:solidFill>
                  <a:srgbClr val="FF0000"/>
                </a:solidFill>
              </a:rPr>
              <a:t>НОЛС</a:t>
            </a:r>
            <a:r>
              <a:rPr lang="en-US" sz="3000" dirty="0" smtClean="0">
                <a:solidFill>
                  <a:srgbClr val="FF0000"/>
                </a:solidFill>
              </a:rPr>
              <a:t>                                  1)</a:t>
            </a:r>
            <a:r>
              <a:rPr lang="ru-RU" sz="3000" dirty="0" smtClean="0">
                <a:solidFill>
                  <a:srgbClr val="FF0000"/>
                </a:solidFill>
              </a:rPr>
              <a:t>КУСРАБ</a:t>
            </a:r>
            <a:r>
              <a:rPr lang="en-US" sz="3000" dirty="0" smtClean="0">
                <a:solidFill>
                  <a:srgbClr val="FF0000"/>
                </a:solidFill>
              </a:rPr>
              <a:t>                               </a:t>
            </a:r>
            <a:endParaRPr lang="ru-RU" sz="3000" dirty="0" smtClean="0">
              <a:solidFill>
                <a:srgbClr val="FF0000"/>
              </a:solidFill>
            </a:endParaRP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2)</a:t>
            </a:r>
            <a:r>
              <a:rPr lang="ru-RU" sz="3000" dirty="0" smtClean="0">
                <a:solidFill>
                  <a:srgbClr val="FF0000"/>
                </a:solidFill>
              </a:rPr>
              <a:t>РГИТ                                    2)ЖРОМ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3)</a:t>
            </a:r>
            <a:r>
              <a:rPr lang="ru-RU" sz="3000" dirty="0" smtClean="0">
                <a:solidFill>
                  <a:srgbClr val="FF0000"/>
                </a:solidFill>
              </a:rPr>
              <a:t>КЕРОХ                                 3)АРБЕЗ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4)</a:t>
            </a:r>
            <a:r>
              <a:rPr lang="ru-RU" sz="3000" dirty="0" smtClean="0">
                <a:solidFill>
                  <a:srgbClr val="FF0000"/>
                </a:solidFill>
              </a:rPr>
              <a:t>УРУГНЕК                            4) ТОРК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5)</a:t>
            </a:r>
            <a:r>
              <a:rPr lang="ru-RU" sz="3000" dirty="0" smtClean="0">
                <a:solidFill>
                  <a:srgbClr val="FF0000"/>
                </a:solidFill>
              </a:rPr>
              <a:t>СОНОКТУ                          5)ТИК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000" dirty="0" smtClean="0">
                <a:solidFill>
                  <a:srgbClr val="FF0000"/>
                </a:solidFill>
              </a:rPr>
              <a:t>6)ЕГЕМТОБ                            6)НЕДФИЛЬ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000" dirty="0" smtClean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000" dirty="0" smtClean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000" dirty="0" smtClean="0"/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569325" cy="13541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Конкурс №2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«Всё наоборот»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188" y="620713"/>
            <a:ext cx="5473700" cy="122396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marL="17463" indent="0" eaLnBrk="1" hangingPunct="1">
              <a:buFont typeface="Wingdings" pitchFamily="2" charset="2"/>
              <a:buNone/>
              <a:defRPr/>
            </a:pPr>
            <a:r>
              <a:rPr lang="ru-RU" sz="1800" b="1" smtClean="0">
                <a:solidFill>
                  <a:srgbClr val="C00000"/>
                </a:solidFill>
                <a:effectLst/>
                <a:latin typeface="Arial" charset="0"/>
                <a:cs typeface="Times New Roman" pitchFamily="18" charset="0"/>
              </a:rPr>
              <a:t>Конкурс </a:t>
            </a:r>
            <a:r>
              <a:rPr lang="ru-RU" sz="1800" b="1" i="1" smtClean="0">
                <a:solidFill>
                  <a:srgbClr val="C00000"/>
                </a:solidFill>
                <a:effectLst/>
                <a:latin typeface="Arial" charset="0"/>
                <a:cs typeface="Times New Roman" pitchFamily="18" charset="0"/>
              </a:rPr>
              <a:t>4.Третий лишний</a:t>
            </a:r>
            <a:r>
              <a:rPr lang="ru-RU" sz="1800" b="1" smtClean="0">
                <a:solidFill>
                  <a:srgbClr val="C00000"/>
                </a:solidFill>
                <a:effectLst/>
                <a:latin typeface="Arial" charset="0"/>
                <a:cs typeface="Times New Roman" pitchFamily="18" charset="0"/>
              </a:rPr>
              <a:t>.</a:t>
            </a:r>
          </a:p>
          <a:p>
            <a:pPr marL="17463" indent="0" eaLnBrk="1" hangingPunct="1">
              <a:buFont typeface="Wingdings" pitchFamily="2" charset="2"/>
              <a:buNone/>
              <a:defRPr/>
            </a:pPr>
            <a:endParaRPr lang="ru-RU" sz="1800" b="1" smtClean="0">
              <a:solidFill>
                <a:srgbClr val="C00000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17463" indent="0" eaLnBrk="1" hangingPunct="1">
              <a:buFont typeface="Wingdings" pitchFamily="2" charset="2"/>
              <a:buNone/>
              <a:defRPr/>
            </a:pPr>
            <a:r>
              <a:rPr lang="ru-RU" sz="1800" b="1" smtClean="0">
                <a:solidFill>
                  <a:srgbClr val="C00000"/>
                </a:solidFill>
                <a:effectLst/>
                <a:latin typeface="Arial" charset="0"/>
                <a:cs typeface="Times New Roman" pitchFamily="18" charset="0"/>
              </a:rPr>
              <a:t>1. Отряд сумчатые</a:t>
            </a:r>
            <a:r>
              <a:rPr lang="ru-RU" sz="1600" b="1" smtClean="0">
                <a:solidFill>
                  <a:srgbClr val="C00000"/>
                </a:solidFill>
                <a:effectLst/>
                <a:latin typeface="Arial" charset="0"/>
                <a:cs typeface="Times New Roman" pitchFamily="18" charset="0"/>
              </a:rPr>
              <a:t>: </a:t>
            </a:r>
            <a:br>
              <a:rPr lang="ru-RU" sz="1600" b="1" smtClean="0">
                <a:solidFill>
                  <a:srgbClr val="C00000"/>
                </a:solidFill>
                <a:effectLst/>
                <a:latin typeface="Arial" charset="0"/>
                <a:cs typeface="Times New Roman" pitchFamily="18" charset="0"/>
              </a:rPr>
            </a:br>
            <a:r>
              <a:rPr lang="ru-RU" sz="1600" b="1" smtClean="0">
                <a:solidFill>
                  <a:srgbClr val="C00000"/>
                </a:solidFill>
                <a:effectLst/>
                <a:latin typeface="Arial" charset="0"/>
                <a:cs typeface="Times New Roman" pitchFamily="18" charset="0"/>
              </a:rPr>
              <a:t>                                   </a:t>
            </a:r>
            <a:endParaRPr lang="ru-RU" sz="1600" b="1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9874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19425"/>
            <a:ext cx="4935538" cy="3649663"/>
          </a:xfrm>
        </p:spPr>
      </p:pic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98425"/>
            <a:ext cx="37433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3" descr="C:\Documents and Settings\Admin\Рабочий стол\кро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5538" y="2997200"/>
            <a:ext cx="4100512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75" y="549275"/>
            <a:ext cx="4802188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000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2. Отряд ластоногие: </a:t>
            </a:r>
            <a:endParaRPr lang="ru-RU" sz="200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0898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7900" y="71438"/>
            <a:ext cx="3600450" cy="2763837"/>
          </a:xfrm>
        </p:spPr>
      </p:pic>
      <p:pic>
        <p:nvPicPr>
          <p:cNvPr id="80899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6763" y="2852738"/>
            <a:ext cx="4567237" cy="3744912"/>
          </a:xfrm>
        </p:spPr>
      </p:pic>
      <p:pic>
        <p:nvPicPr>
          <p:cNvPr id="80900" name="Picture 2" descr="C:\Documents and Settings\Admin\Рабочий стол\ти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2738"/>
            <a:ext cx="44719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3527425" cy="10810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3. Отряд парнокопытные: </a:t>
            </a:r>
            <a:endParaRPr lang="ru-RU" sz="1800" b="1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1922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63" y="2420938"/>
            <a:ext cx="4502150" cy="3587750"/>
          </a:xfrm>
        </p:spPr>
      </p:pic>
      <p:pic>
        <p:nvPicPr>
          <p:cNvPr id="81923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750"/>
            <a:ext cx="4403725" cy="3613150"/>
          </a:xfrm>
        </p:spPr>
      </p:pic>
      <p:pic>
        <p:nvPicPr>
          <p:cNvPr id="81924" name="Picture 2" descr="http://i047.radikal.ru/1402/1b/1ddf10b936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40150"/>
            <a:ext cx="4429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75" y="404813"/>
            <a:ext cx="3506788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4. Отряд приматы:</a:t>
            </a:r>
            <a:endParaRPr lang="ru-RU" sz="1800" b="1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294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7838" y="3141663"/>
            <a:ext cx="4803775" cy="3527425"/>
          </a:xfrm>
        </p:spPr>
      </p:pic>
      <p:pic>
        <p:nvPicPr>
          <p:cNvPr id="82947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4925"/>
            <a:ext cx="4679950" cy="3071813"/>
          </a:xfrm>
        </p:spPr>
      </p:pic>
      <p:pic>
        <p:nvPicPr>
          <p:cNvPr id="82948" name="Picture 2" descr="http://www.forhunts.ru/img/kosul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" y="3021013"/>
            <a:ext cx="41402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3887788" cy="1152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5. Отряд грызуны: </a:t>
            </a:r>
            <a:endParaRPr lang="ru-RU" sz="1800" b="1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3970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441700"/>
            <a:ext cx="4787900" cy="3425825"/>
          </a:xfrm>
        </p:spPr>
      </p:pic>
      <p:pic>
        <p:nvPicPr>
          <p:cNvPr id="83971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6100" y="52388"/>
            <a:ext cx="4787900" cy="3375025"/>
          </a:xfrm>
        </p:spPr>
      </p:pic>
      <p:pic>
        <p:nvPicPr>
          <p:cNvPr id="83972" name="Picture 2" descr="http://img0.liveinternet.ru/images/attach/c/2/83/87/83087142_444332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3357563"/>
            <a:ext cx="42608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9">
  <a:themeElements>
    <a:clrScheme name="17 5">
      <a:dk1>
        <a:srgbClr val="4D4D4D"/>
      </a:dk1>
      <a:lt1>
        <a:srgbClr val="FFFFFF"/>
      </a:lt1>
      <a:dk2>
        <a:srgbClr val="4D4D4D"/>
      </a:dk2>
      <a:lt2>
        <a:srgbClr val="003366"/>
      </a:lt2>
      <a:accent1>
        <a:srgbClr val="9999FF"/>
      </a:accent1>
      <a:accent2>
        <a:srgbClr val="0033CC"/>
      </a:accent2>
      <a:accent3>
        <a:srgbClr val="FFFFFF"/>
      </a:accent3>
      <a:accent4>
        <a:srgbClr val="404040"/>
      </a:accent4>
      <a:accent5>
        <a:srgbClr val="CACAFF"/>
      </a:accent5>
      <a:accent6>
        <a:srgbClr val="002DB9"/>
      </a:accent6>
      <a:hlink>
        <a:srgbClr val="CC99FF"/>
      </a:hlink>
      <a:folHlink>
        <a:srgbClr val="DDDDDD"/>
      </a:folHlink>
    </a:clrScheme>
    <a:fontScheme name="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 3">
        <a:dk1>
          <a:srgbClr val="4D4D4D"/>
        </a:dk1>
        <a:lt1>
          <a:srgbClr val="FFFFFF"/>
        </a:lt1>
        <a:dk2>
          <a:srgbClr val="4D4D4D"/>
        </a:dk2>
        <a:lt2>
          <a:srgbClr val="000099"/>
        </a:lt2>
        <a:accent1>
          <a:srgbClr val="6666FF"/>
        </a:accent1>
        <a:accent2>
          <a:srgbClr val="CC00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B900E7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 4">
        <a:dk1>
          <a:srgbClr val="4D4D4D"/>
        </a:dk1>
        <a:lt1>
          <a:srgbClr val="FFFFFF"/>
        </a:lt1>
        <a:dk2>
          <a:srgbClr val="4D4D4D"/>
        </a:dk2>
        <a:lt2>
          <a:srgbClr val="003366"/>
        </a:lt2>
        <a:accent1>
          <a:srgbClr val="6666FF"/>
        </a:accent1>
        <a:accent2>
          <a:srgbClr val="CC00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B900E7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 5">
        <a:dk1>
          <a:srgbClr val="4D4D4D"/>
        </a:dk1>
        <a:lt1>
          <a:srgbClr val="FFFFFF"/>
        </a:lt1>
        <a:dk2>
          <a:srgbClr val="4D4D4D"/>
        </a:dk2>
        <a:lt2>
          <a:srgbClr val="003366"/>
        </a:lt2>
        <a:accent1>
          <a:srgbClr val="9999FF"/>
        </a:accent1>
        <a:accent2>
          <a:srgbClr val="0033CC"/>
        </a:accent2>
        <a:accent3>
          <a:srgbClr val="FFFFFF"/>
        </a:accent3>
        <a:accent4>
          <a:srgbClr val="404040"/>
        </a:accent4>
        <a:accent5>
          <a:srgbClr val="CACAFF"/>
        </a:accent5>
        <a:accent6>
          <a:srgbClr val="002DB9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у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329</TotalTime>
  <Words>267</Words>
  <Application>Microsoft Office PowerPoint</Application>
  <PresentationFormat>Экран (4:3)</PresentationFormat>
  <Paragraphs>75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44</vt:i4>
      </vt:variant>
      <vt:variant>
        <vt:lpstr>Заголовки слайдов</vt:lpstr>
      </vt:variant>
      <vt:variant>
        <vt:i4>23</vt:i4>
      </vt:variant>
    </vt:vector>
  </HeadingPairs>
  <TitlesOfParts>
    <vt:vector size="76" baseType="lpstr">
      <vt:lpstr>Arial</vt:lpstr>
      <vt:lpstr>Palatino Linotype</vt:lpstr>
      <vt:lpstr>Wingdings</vt:lpstr>
      <vt:lpstr>Calibri</vt:lpstr>
      <vt:lpstr>Corbel</vt:lpstr>
      <vt:lpstr>Wingdings 2</vt:lpstr>
      <vt:lpstr>Wingdings 3</vt:lpstr>
      <vt:lpstr>Tw Cen MT</vt:lpstr>
      <vt:lpstr>Times New Roman</vt:lpstr>
      <vt:lpstr>Базовая</vt:lpstr>
      <vt:lpstr>Тема9</vt:lpstr>
      <vt:lpstr>Тема Office</vt:lpstr>
      <vt:lpstr>Модульная</vt:lpstr>
      <vt:lpstr>оу</vt:lpstr>
      <vt:lpstr>Базовая</vt:lpstr>
      <vt:lpstr>Базовая</vt:lpstr>
      <vt:lpstr>Базовая</vt:lpstr>
      <vt:lpstr>Базовая</vt:lpstr>
      <vt:lpstr>Базовая</vt:lpstr>
      <vt:lpstr>Тема9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Модульная</vt:lpstr>
      <vt:lpstr>Модульная</vt:lpstr>
      <vt:lpstr>Модульная</vt:lpstr>
      <vt:lpstr>Модульная</vt:lpstr>
      <vt:lpstr>Модульная</vt:lpstr>
      <vt:lpstr>Модульная</vt:lpstr>
      <vt:lpstr>Модульная</vt:lpstr>
      <vt:lpstr>Модульная</vt:lpstr>
      <vt:lpstr>Модульная</vt:lpstr>
      <vt:lpstr>Модульная</vt:lpstr>
      <vt:lpstr>Модульная</vt:lpstr>
      <vt:lpstr>оу</vt:lpstr>
      <vt:lpstr>оу</vt:lpstr>
      <vt:lpstr>оу</vt:lpstr>
      <vt:lpstr>оу</vt:lpstr>
      <vt:lpstr>оу</vt:lpstr>
      <vt:lpstr>оу</vt:lpstr>
      <vt:lpstr>оу</vt:lpstr>
      <vt:lpstr>оу</vt:lpstr>
      <vt:lpstr>оу</vt:lpstr>
      <vt:lpstr>оу</vt:lpstr>
      <vt:lpstr>оу</vt:lpstr>
      <vt:lpstr>Игровой урок «Знатоки млекопитающих» </vt:lpstr>
      <vt:lpstr>Слайд 2</vt:lpstr>
      <vt:lpstr>              Конкурс №1  «Представление команд»</vt:lpstr>
      <vt:lpstr>Конкурс №2  «Всё наоборот»</vt:lpstr>
      <vt:lpstr>Слайд 5</vt:lpstr>
      <vt:lpstr>2. Отряд ластоногие: </vt:lpstr>
      <vt:lpstr>3. Отряд парнокопытные: </vt:lpstr>
      <vt:lpstr>4. Отряд приматы:</vt:lpstr>
      <vt:lpstr>5. Отряд грызуны: </vt:lpstr>
      <vt:lpstr>1. Отряд непарнокопытные: </vt:lpstr>
      <vt:lpstr>2. Отряд хоботные: </vt:lpstr>
      <vt:lpstr>3. Отряд хищные:</vt:lpstr>
      <vt:lpstr>4. Отряд рукокрылые: </vt:lpstr>
      <vt:lpstr>5. Отряд китообразные: </vt:lpstr>
      <vt:lpstr>  Конкурс 5. Отчего и почему? 1. Какое млекопитающее изображено на гербе Австралии? </vt:lpstr>
      <vt:lpstr>Слайд 16</vt:lpstr>
      <vt:lpstr>    </vt:lpstr>
      <vt:lpstr> 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урок «Знатоки млекопитающих» </dc:title>
  <cp:lastModifiedBy>35</cp:lastModifiedBy>
  <cp:revision>28</cp:revision>
  <dcterms:modified xsi:type="dcterms:W3CDTF">2015-04-10T07:50:55Z</dcterms:modified>
</cp:coreProperties>
</file>