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6" r:id="rId4"/>
    <p:sldId id="280" r:id="rId5"/>
    <p:sldId id="28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>
        <p:scale>
          <a:sx n="75" d="100"/>
          <a:sy n="75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3527425"/>
            <a:ext cx="9144000" cy="33575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1258888" y="4508500"/>
            <a:ext cx="4248150" cy="18002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6525"/>
            <a:ext cx="2133600" cy="168275"/>
          </a:xfrm>
        </p:spPr>
        <p:txBody>
          <a:bodyPr/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86525"/>
            <a:ext cx="2895600" cy="168275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86525"/>
            <a:ext cx="2133600" cy="1682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E9FC9CE3-D987-4B62-848B-F6E6DC388D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3141663"/>
            <a:ext cx="914400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gray">
          <a:xfrm>
            <a:off x="276225" y="1255713"/>
            <a:ext cx="4656138" cy="483711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72739" dir="3238358" algn="ctr" rotWithShape="0">
              <a:schemeClr val="tx1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Freeform 20" descr="1"/>
          <p:cNvSpPr>
            <a:spLocks/>
          </p:cNvSpPr>
          <p:nvPr/>
        </p:nvSpPr>
        <p:spPr bwMode="gray">
          <a:xfrm>
            <a:off x="1130300" y="1416050"/>
            <a:ext cx="2873375" cy="2182813"/>
          </a:xfrm>
          <a:custGeom>
            <a:avLst/>
            <a:gdLst/>
            <a:ahLst/>
            <a:cxnLst>
              <a:cxn ang="0">
                <a:pos x="905" y="1375"/>
              </a:cxn>
              <a:cxn ang="0">
                <a:pos x="1810" y="395"/>
              </a:cxn>
              <a:cxn ang="0">
                <a:pos x="876" y="24"/>
              </a:cxn>
              <a:cxn ang="0">
                <a:pos x="0" y="396"/>
              </a:cxn>
              <a:cxn ang="0">
                <a:pos x="905" y="1375"/>
              </a:cxn>
            </a:cxnLst>
            <a:rect l="0" t="0" r="r" b="b"/>
            <a:pathLst>
              <a:path w="1810" h="1375">
                <a:moveTo>
                  <a:pt x="905" y="1375"/>
                </a:moveTo>
                <a:lnTo>
                  <a:pt x="1810" y="395"/>
                </a:lnTo>
                <a:cubicBezTo>
                  <a:pt x="1612" y="176"/>
                  <a:pt x="1300" y="0"/>
                  <a:pt x="876" y="24"/>
                </a:cubicBezTo>
                <a:cubicBezTo>
                  <a:pt x="452" y="48"/>
                  <a:pt x="252" y="149"/>
                  <a:pt x="0" y="396"/>
                </a:cubicBezTo>
                <a:lnTo>
                  <a:pt x="905" y="1375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3" name="Freeform 21" descr="2"/>
          <p:cNvSpPr>
            <a:spLocks/>
          </p:cNvSpPr>
          <p:nvPr/>
        </p:nvSpPr>
        <p:spPr bwMode="gray">
          <a:xfrm>
            <a:off x="376238" y="2147888"/>
            <a:ext cx="2103437" cy="3032125"/>
          </a:xfrm>
          <a:custGeom>
            <a:avLst/>
            <a:gdLst/>
            <a:ahLst/>
            <a:cxnLst>
              <a:cxn ang="0">
                <a:pos x="1325" y="960"/>
              </a:cxn>
              <a:cxn ang="0">
                <a:pos x="414" y="0"/>
              </a:cxn>
              <a:cxn ang="0">
                <a:pos x="27" y="1014"/>
              </a:cxn>
              <a:cxn ang="0">
                <a:pos x="402" y="1910"/>
              </a:cxn>
              <a:cxn ang="0">
                <a:pos x="1325" y="960"/>
              </a:cxn>
            </a:cxnLst>
            <a:rect l="0" t="0" r="r" b="b"/>
            <a:pathLst>
              <a:path w="1325" h="1910">
                <a:moveTo>
                  <a:pt x="1325" y="960"/>
                </a:moveTo>
                <a:lnTo>
                  <a:pt x="414" y="0"/>
                </a:lnTo>
                <a:cubicBezTo>
                  <a:pt x="238" y="162"/>
                  <a:pt x="0" y="570"/>
                  <a:pt x="27" y="1014"/>
                </a:cubicBezTo>
                <a:cubicBezTo>
                  <a:pt x="53" y="1458"/>
                  <a:pt x="233" y="1748"/>
                  <a:pt x="402" y="1910"/>
                </a:cubicBezTo>
                <a:lnTo>
                  <a:pt x="1325" y="960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Freeform 22" descr="55282"/>
          <p:cNvSpPr>
            <a:spLocks/>
          </p:cNvSpPr>
          <p:nvPr/>
        </p:nvSpPr>
        <p:spPr bwMode="gray">
          <a:xfrm>
            <a:off x="1085850" y="3730625"/>
            <a:ext cx="2962275" cy="2219325"/>
          </a:xfrm>
          <a:custGeom>
            <a:avLst/>
            <a:gdLst/>
            <a:ahLst/>
            <a:cxnLst>
              <a:cxn ang="0">
                <a:pos x="927" y="0"/>
              </a:cxn>
              <a:cxn ang="0">
                <a:pos x="0" y="975"/>
              </a:cxn>
              <a:cxn ang="0">
                <a:pos x="996" y="1387"/>
              </a:cxn>
              <a:cxn ang="0">
                <a:pos x="1866" y="996"/>
              </a:cxn>
              <a:cxn ang="0">
                <a:pos x="927" y="0"/>
              </a:cxn>
            </a:cxnLst>
            <a:rect l="0" t="0" r="r" b="b"/>
            <a:pathLst>
              <a:path w="1866" h="1398">
                <a:moveTo>
                  <a:pt x="927" y="0"/>
                </a:moveTo>
                <a:lnTo>
                  <a:pt x="0" y="975"/>
                </a:lnTo>
                <a:cubicBezTo>
                  <a:pt x="203" y="1204"/>
                  <a:pt x="607" y="1398"/>
                  <a:pt x="996" y="1387"/>
                </a:cubicBezTo>
                <a:cubicBezTo>
                  <a:pt x="1385" y="1375"/>
                  <a:pt x="1707" y="1159"/>
                  <a:pt x="1866" y="996"/>
                </a:cubicBezTo>
                <a:lnTo>
                  <a:pt x="927" y="0"/>
                </a:lnTo>
                <a:close/>
              </a:path>
            </a:pathLst>
          </a:custGeom>
          <a:blipFill dpi="0" rotWithShape="1">
            <a:blip r:embed="rId4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762000"/>
            <a:ext cx="5715000" cy="1828800"/>
          </a:xfrm>
        </p:spPr>
        <p:txBody>
          <a:bodyPr/>
          <a:lstStyle>
            <a:lvl1pPr algn="r"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3178175"/>
            <a:ext cx="45720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91" name="Freeform 19" descr="4"/>
          <p:cNvSpPr>
            <a:spLocks/>
          </p:cNvSpPr>
          <p:nvPr/>
        </p:nvSpPr>
        <p:spPr bwMode="gray">
          <a:xfrm>
            <a:off x="2625725" y="2119313"/>
            <a:ext cx="2139950" cy="3116262"/>
          </a:xfrm>
          <a:custGeom>
            <a:avLst/>
            <a:gdLst/>
            <a:ahLst/>
            <a:cxnLst>
              <a:cxn ang="0">
                <a:pos x="951" y="1963"/>
              </a:cxn>
              <a:cxn ang="0">
                <a:pos x="1338" y="977"/>
              </a:cxn>
              <a:cxn ang="0">
                <a:pos x="905" y="0"/>
              </a:cxn>
              <a:cxn ang="0">
                <a:pos x="0" y="987"/>
              </a:cxn>
              <a:cxn ang="0">
                <a:pos x="951" y="1963"/>
              </a:cxn>
            </a:cxnLst>
            <a:rect l="0" t="0" r="r" b="b"/>
            <a:pathLst>
              <a:path w="1348" h="1963">
                <a:moveTo>
                  <a:pt x="951" y="1963"/>
                </a:moveTo>
                <a:cubicBezTo>
                  <a:pt x="1244" y="1689"/>
                  <a:pt x="1348" y="1323"/>
                  <a:pt x="1338" y="977"/>
                </a:cubicBezTo>
                <a:cubicBezTo>
                  <a:pt x="1329" y="629"/>
                  <a:pt x="1132" y="226"/>
                  <a:pt x="905" y="0"/>
                </a:cubicBezTo>
                <a:lnTo>
                  <a:pt x="0" y="987"/>
                </a:lnTo>
                <a:lnTo>
                  <a:pt x="951" y="1963"/>
                </a:lnTo>
                <a:close/>
              </a:path>
            </a:pathLst>
          </a:custGeom>
          <a:blipFill dpi="0" rotWithShape="1">
            <a:blip r:embed="rId5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gray">
          <a:xfrm>
            <a:off x="1806575" y="2954338"/>
            <a:ext cx="1655763" cy="16557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9612B-824C-452E-B74A-0D531DCF3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6337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6337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8C411-D0A2-4D47-9BA8-64DF78626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C82FB6FE-4E2B-4000-8EF5-B8AD3657A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C0C0C14E-05F9-43E5-B7E4-0C2898B48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6F9D-9EE8-4510-BBEB-6E63072DA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43834-D548-4929-ADCB-4F0193344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43D85-68C1-4B4B-A168-A6B1E84C1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E1334-8660-4E0C-A700-2436FA3F7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6CBEE-20E9-4EFF-B782-424FDAFD0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F4814-3796-43DB-AACD-32DF0D9D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DD503-5DEF-40D1-A134-36AC815C8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BC9B6-D2EE-409E-B928-98F3248BB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769ED-5CE8-4130-9B5F-2E0BB632A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798513"/>
            <a:ext cx="9144000" cy="3127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14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838200"/>
            <a:ext cx="594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564313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133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7EC8EF-B615-41ED-B4D1-AFEB3E930C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81000" y="1524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7308850" y="188913"/>
            <a:ext cx="1665288" cy="1512887"/>
            <a:chOff x="4604" y="119"/>
            <a:chExt cx="1049" cy="953"/>
          </a:xfrm>
        </p:grpSpPr>
        <p:sp>
          <p:nvSpPr>
            <p:cNvPr id="1042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63500" dir="221219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/>
              <a:ahLst/>
              <a:cxnLst>
                <a:cxn ang="0">
                  <a:pos x="951" y="1963"/>
                </a:cxn>
                <a:cxn ang="0">
                  <a:pos x="1338" y="977"/>
                </a:cxn>
                <a:cxn ang="0">
                  <a:pos x="905" y="0"/>
                </a:cxn>
                <a:cxn ang="0">
                  <a:pos x="0" y="987"/>
                </a:cxn>
                <a:cxn ang="0">
                  <a:pos x="951" y="1963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16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/>
              <a:ahLst/>
              <a:cxnLst>
                <a:cxn ang="0">
                  <a:pos x="905" y="1388"/>
                </a:cxn>
                <a:cxn ang="0">
                  <a:pos x="1810" y="408"/>
                </a:cxn>
                <a:cxn ang="0">
                  <a:pos x="874" y="40"/>
                </a:cxn>
                <a:cxn ang="0">
                  <a:pos x="0" y="409"/>
                </a:cxn>
                <a:cxn ang="0">
                  <a:pos x="905" y="1388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17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/>
              <a:ahLst/>
              <a:cxnLst>
                <a:cxn ang="0">
                  <a:pos x="1325" y="960"/>
                </a:cxn>
                <a:cxn ang="0">
                  <a:pos x="414" y="0"/>
                </a:cxn>
                <a:cxn ang="0">
                  <a:pos x="27" y="1014"/>
                </a:cxn>
                <a:cxn ang="0">
                  <a:pos x="402" y="1910"/>
                </a:cxn>
                <a:cxn ang="0">
                  <a:pos x="1325" y="960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18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/>
              <a:ahLst/>
              <a:cxnLst>
                <a:cxn ang="0">
                  <a:pos x="927" y="0"/>
                </a:cxn>
                <a:cxn ang="0">
                  <a:pos x="0" y="975"/>
                </a:cxn>
                <a:cxn ang="0">
                  <a:pos x="996" y="1387"/>
                </a:cxn>
                <a:cxn ang="0">
                  <a:pos x="1866" y="996"/>
                </a:cxn>
                <a:cxn ang="0">
                  <a:pos x="927" y="0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19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848" y="620688"/>
            <a:ext cx="5715000" cy="18288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>Курсы повышения квалификации учителей </a:t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3 уровня</a:t>
            </a:r>
            <a:endParaRPr lang="en-US" sz="6400" dirty="0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ltGray">
          <a:xfrm>
            <a:off x="5220072" y="5085184"/>
            <a:ext cx="431800" cy="431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2056" name="Picture 8" descr="G:\кокшетау\человечки\151949_266648.jpg"/>
          <p:cNvPicPr>
            <a:picLocks noChangeAspect="1" noChangeArrowheads="1"/>
          </p:cNvPicPr>
          <p:nvPr/>
        </p:nvPicPr>
        <p:blipFill>
          <a:blip r:embed="rId2" cstate="print"/>
          <a:srcRect l="9288" t="1" r="10842" b="47375"/>
          <a:stretch>
            <a:fillRect/>
          </a:stretch>
        </p:blipFill>
        <p:spPr bwMode="auto">
          <a:xfrm>
            <a:off x="5796136" y="3789040"/>
            <a:ext cx="3096344" cy="2887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858280" cy="1143000"/>
          </a:xfrm>
        </p:spPr>
        <p:txBody>
          <a:bodyPr/>
          <a:lstStyle/>
          <a:p>
            <a:pPr eaLnBrk="1" hangingPunct="1"/>
            <a:r>
              <a:rPr lang="ru-RU" sz="1200" dirty="0" smtClean="0">
                <a:solidFill>
                  <a:schemeClr val="tx1"/>
                </a:solidFill>
              </a:rPr>
              <a:t>Аналитическая схема интеграции в плане серии последовательных уроков по _________________(предмет, тема) учителя __________________(Ф.И.О.)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школы______________________________по</a:t>
            </a:r>
            <a:r>
              <a:rPr lang="ru-RU" sz="1200" dirty="0" smtClean="0">
                <a:solidFill>
                  <a:schemeClr val="tx1"/>
                </a:solidFill>
              </a:rPr>
              <a:t>   </a:t>
            </a:r>
            <a:r>
              <a:rPr lang="ru-RU" sz="1200" dirty="0" err="1" smtClean="0">
                <a:solidFill>
                  <a:schemeClr val="tx1"/>
                </a:solidFill>
              </a:rPr>
              <a:t>модулю____________________________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Цель: отследить отражение интеграции в плане серии уроков одного модуля и описать результаты проведенных уроков в рамках этого одного модуля в рефлективном отчете.</a:t>
            </a:r>
            <a:br>
              <a:rPr lang="ru-RU" sz="1200" dirty="0" smtClean="0">
                <a:solidFill>
                  <a:schemeClr val="tx1"/>
                </a:solidFill>
              </a:rPr>
            </a:br>
            <a:endParaRPr lang="ru-RU" sz="1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7455" name="Group 47"/>
          <p:cNvGraphicFramePr>
            <a:graphicFrameLocks noGrp="1"/>
          </p:cNvGraphicFramePr>
          <p:nvPr>
            <p:ph/>
          </p:nvPr>
        </p:nvGraphicFramePr>
        <p:xfrm>
          <a:off x="142844" y="1447800"/>
          <a:ext cx="8543956" cy="3749304"/>
        </p:xfrm>
        <a:graphic>
          <a:graphicData uri="http://schemas.openxmlformats.org/drawingml/2006/table">
            <a:tbl>
              <a:tblPr/>
              <a:tblGrid>
                <a:gridCol w="2082831"/>
                <a:gridCol w="1616075"/>
                <a:gridCol w="1612900"/>
                <a:gridCol w="1616075"/>
                <a:gridCol w="1616075"/>
              </a:tblGrid>
              <a:tr h="981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урок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Пункты плана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1-ый урок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2-ой урок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3-ий урок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и ожидаемые результаты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(как, каким образом интегрировали этот модуль в преподавании)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Почему интегрировали этот модуль в преподавании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3" name="Line 37"/>
          <p:cNvSpPr>
            <a:spLocks noChangeShapeType="1"/>
          </p:cNvSpPr>
          <p:nvPr/>
        </p:nvSpPr>
        <p:spPr bwMode="auto">
          <a:xfrm>
            <a:off x="142844" y="1428736"/>
            <a:ext cx="1714512" cy="1000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</a:rPr>
              <a:t>План работы 4-й недели 2 этапа аудиторного обучения «лицом к лицу» для учителей и тренеров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(презентации учителей)</a:t>
            </a:r>
          </a:p>
        </p:txBody>
      </p:sp>
      <p:graphicFrame>
        <p:nvGraphicFramePr>
          <p:cNvPr id="13386" name="Group 74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763000" cy="5334000"/>
        </p:xfrm>
        <a:graphic>
          <a:graphicData uri="http://schemas.openxmlformats.org/drawingml/2006/table">
            <a:tbl>
              <a:tblPr/>
              <a:tblGrid>
                <a:gridCol w="833438"/>
                <a:gridCol w="842962"/>
                <a:gridCol w="4321175"/>
                <a:gridCol w="2765425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</a:tr>
              <a:tr h="491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и 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мин.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Рефлексия одного урока (на Ваш выбор) в детальном описании.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Продемонстрируйте, чему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научились ученики и как Вы узнали о том, что они изменились.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Данный урок должен быть усовершенствованным вариантом одного из тех уроков, что были проведены Вами во время этапа дистанционного обучения (минимум 4 урока).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Поурочные планы всех этих уроков должны быть заверены подписями методиста и завуча/директора школы, а также печатью школы.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Методы сбора данных для этого урока: видеозапись, фотографирование, проведение бесед/интервью с учениками, родителями и коллегами, сбор письменных отчетов учеников, сравнительный анализ результатов, достижений/неудач учеников в течение этапа дистанционного обучения, проведение опросов различного формата учеников, родителей и коллег о новых подходах и изменениях в классе/школе, представление результатов в графическом виде и т.п.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Представляет презентацию (максимум 5 слайдов) в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Power Point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(один из слайдов может быть заменен на короткий видеоклип).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(распечатка презентации и обновленного поурочного плана вручается всем учителям группы, независимому тренеру и оценщику).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 одного урока (на Ваш выбор) в детальном описании.</a:t>
            </a: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b="1" smtClean="0"/>
              <a:t>рефлексия предполагает:</a:t>
            </a:r>
          </a:p>
          <a:p>
            <a:pPr>
              <a:buFontTx/>
              <a:buNone/>
            </a:pPr>
            <a:r>
              <a:rPr lang="ru-RU" sz="1600" smtClean="0"/>
              <a:t> </a:t>
            </a:r>
          </a:p>
          <a:p>
            <a:r>
              <a:rPr lang="ru-RU" sz="1600" smtClean="0"/>
              <a:t> краткое описание урока, включая цели, степень активности ученика, роль преподавателя;</a:t>
            </a:r>
          </a:p>
          <a:p>
            <a:pPr>
              <a:buFontTx/>
              <a:buNone/>
            </a:pPr>
            <a:r>
              <a:rPr lang="ru-RU" sz="1600" smtClean="0"/>
              <a:t> </a:t>
            </a:r>
          </a:p>
          <a:p>
            <a:r>
              <a:rPr lang="ru-RU" sz="1600" smtClean="0"/>
              <a:t> установление чему научились ученики.</a:t>
            </a:r>
          </a:p>
          <a:p>
            <a:pPr>
              <a:buFontTx/>
              <a:buNone/>
            </a:pPr>
            <a:r>
              <a:rPr lang="ru-RU" sz="1600" smtClean="0"/>
              <a:t>Данный раздел анализа может быть различным для каждого из учеников, поэтому</a:t>
            </a:r>
          </a:p>
          <a:p>
            <a:pPr>
              <a:buFontTx/>
              <a:buNone/>
            </a:pPr>
            <a:r>
              <a:rPr lang="ru-RU" sz="1600" smtClean="0"/>
              <a:t>учитель должен включать   такие данные, подтверждающие его анализ, как,</a:t>
            </a:r>
          </a:p>
          <a:p>
            <a:pPr>
              <a:buFontTx/>
              <a:buNone/>
            </a:pPr>
            <a:r>
              <a:rPr lang="ru-RU" sz="1600" smtClean="0"/>
              <a:t>например, фотографии, стенограммы общения учеников, записи  их работ и оценок</a:t>
            </a:r>
          </a:p>
          <a:p>
            <a:pPr>
              <a:buFontTx/>
              <a:buNone/>
            </a:pPr>
            <a:r>
              <a:rPr lang="ru-RU" sz="1600" smtClean="0"/>
              <a:t>и т.д.;</a:t>
            </a:r>
          </a:p>
          <a:p>
            <a:pPr>
              <a:buFontTx/>
              <a:buNone/>
            </a:pPr>
            <a:r>
              <a:rPr lang="ru-RU" sz="1600" smtClean="0"/>
              <a:t> </a:t>
            </a:r>
          </a:p>
          <a:p>
            <a:r>
              <a:rPr lang="ru-RU" sz="1600" smtClean="0"/>
              <a:t> определение, чему научились сами учителя в профессиональном отношении.</a:t>
            </a:r>
          </a:p>
          <a:p>
            <a:pPr>
              <a:buFontTx/>
              <a:buNone/>
            </a:pPr>
            <a:r>
              <a:rPr lang="ru-RU" sz="1600" smtClean="0"/>
              <a:t>Данный раздел анализа включает ссылки на идеи семи модулей Программы,</a:t>
            </a:r>
          </a:p>
          <a:p>
            <a:pPr>
              <a:buFontTx/>
              <a:buNone/>
            </a:pPr>
            <a:r>
              <a:rPr lang="ru-RU" sz="1600" smtClean="0"/>
              <a:t>предполагающие установление причин, препятствующих обучению учеников,</a:t>
            </a:r>
          </a:p>
          <a:p>
            <a:pPr>
              <a:buFontTx/>
              <a:buNone/>
            </a:pPr>
            <a:r>
              <a:rPr lang="ru-RU" sz="1600" smtClean="0"/>
              <a:t>способов преодоления трудностей, связанных с групповой работой, а также</a:t>
            </a:r>
          </a:p>
          <a:p>
            <a:pPr>
              <a:buFontTx/>
              <a:buNone/>
            </a:pPr>
            <a:r>
              <a:rPr lang="ru-RU" sz="1600" smtClean="0"/>
              <a:t>определение того, что узнали учителя об использовании диалога для повышения</a:t>
            </a:r>
          </a:p>
          <a:p>
            <a:pPr>
              <a:buFontTx/>
              <a:buNone/>
            </a:pPr>
            <a:r>
              <a:rPr lang="ru-RU" sz="1600" smtClean="0"/>
              <a:t>качества обучения;</a:t>
            </a:r>
          </a:p>
          <a:p>
            <a:pPr>
              <a:buFontTx/>
              <a:buNone/>
            </a:pPr>
            <a:endParaRPr lang="ru-RU" sz="1600" smtClean="0"/>
          </a:p>
          <a:p>
            <a:r>
              <a:rPr lang="ru-RU" sz="1600" smtClean="0"/>
              <a:t> объяснение последующих действий в целях улучшения обучения школьников</a:t>
            </a:r>
            <a:endParaRPr lang="ru-RU" sz="1600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</a:rPr>
              <a:t>План работы 4-й недели 2 этапа аудиторного обучения «лицом к лицу» для учителей и тренеров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(презентации учителей)</a:t>
            </a:r>
          </a:p>
        </p:txBody>
      </p:sp>
      <p:graphicFrame>
        <p:nvGraphicFramePr>
          <p:cNvPr id="16455" name="Group 71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34400" cy="4876800"/>
        </p:xfrm>
        <a:graphic>
          <a:graphicData uri="http://schemas.openxmlformats.org/drawingml/2006/table">
            <a:tbl>
              <a:tblPr/>
              <a:tblGrid>
                <a:gridCol w="811213"/>
                <a:gridCol w="946150"/>
                <a:gridCol w="4083050"/>
                <a:gridCol w="2693987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</a:tr>
              <a:tr h="441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минут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Рефлексия того, что и как Вы изменили в своей школьной практике учителя и как Вы управляли этими изменениями.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Покажите, что именно Вы бы изменили в своей практике после прохождения 2-го этапа очного обучения.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Представляет презентацию (максимум 3 слайда) в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Power Point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показывающую, что и как изменилось в учительской практике, как эти изменения были проведены и как они управлялись, а также, что планируется делать в дальнейшем для развития своей практики.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(распечатка презентации вручается всем учителям группы, независимому тренеру и оценщику).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WordArt 5"/>
          <p:cNvSpPr>
            <a:spLocks noChangeArrowheads="1" noChangeShapeType="1" noTextEdit="1"/>
          </p:cNvSpPr>
          <p:nvPr/>
        </p:nvSpPr>
        <p:spPr bwMode="gray">
          <a:xfrm>
            <a:off x="4932363" y="2349500"/>
            <a:ext cx="3887787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 rot="21071272">
            <a:off x="5292080" y="4077072"/>
            <a:ext cx="3168352" cy="12241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У вас/нас</a:t>
            </a:r>
          </a:p>
          <a:p>
            <a:pPr algn="ctr"/>
            <a:r>
              <a:rPr lang="ru-RU" sz="3600" b="1" i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3600" b="1" i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епременно </a:t>
            </a:r>
          </a:p>
          <a:p>
            <a:pPr algn="ctr"/>
            <a:r>
              <a:rPr lang="ru-RU" sz="3600" b="1" i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все получится!</a:t>
            </a:r>
            <a:endParaRPr lang="ru-RU" sz="3600" b="1" i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>
                  <a:lumMod val="95000"/>
                </a:schemeClr>
              </a:soli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Дата 3"/>
          <p:cNvSpPr>
            <a:spLocks noGrp="1"/>
          </p:cNvSpPr>
          <p:nvPr>
            <p:ph type="dt" sz="half" idx="10"/>
          </p:nvPr>
        </p:nvSpPr>
        <p:spPr>
          <a:xfrm>
            <a:off x="1259632" y="1484784"/>
            <a:ext cx="6984776" cy="5040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Повышение педагогического мастерства учителей на уровне международных стандартов</a:t>
            </a:r>
          </a:p>
          <a:p>
            <a:pPr algn="ctr"/>
            <a:r>
              <a:rPr lang="ru-RU" sz="3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35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Кэмбридж</a:t>
            </a:r>
            <a:r>
              <a:rPr lang="ru-RU" sz="3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курсов</a:t>
            </a:r>
            <a:endParaRPr lang="en-US" sz="1800" dirty="0"/>
          </a:p>
        </p:txBody>
      </p:sp>
      <p:pic>
        <p:nvPicPr>
          <p:cNvPr id="40" name="Picture 7" descr="G:\кокшетау\человечки\1240073116_shutterstock_25049002-convert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560" b="11837"/>
          <a:stretch>
            <a:fillRect/>
          </a:stretch>
        </p:blipFill>
        <p:spPr bwMode="auto">
          <a:xfrm>
            <a:off x="539552" y="3861048"/>
            <a:ext cx="1872208" cy="2780928"/>
          </a:xfrm>
          <a:prstGeom prst="rect">
            <a:avLst/>
          </a:prstGeom>
          <a:noFill/>
        </p:spPr>
      </p:pic>
      <p:sp>
        <p:nvSpPr>
          <p:cNvPr id="41" name="Вертикальный свиток 40"/>
          <p:cNvSpPr/>
          <p:nvPr/>
        </p:nvSpPr>
        <p:spPr>
          <a:xfrm>
            <a:off x="6228184" y="4293096"/>
            <a:ext cx="2592288" cy="2088232"/>
          </a:xfrm>
          <a:prstGeom prst="vertic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Сертификат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Учителя 3 уровня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Дата 3"/>
          <p:cNvSpPr>
            <a:spLocks noGrp="1"/>
          </p:cNvSpPr>
          <p:nvPr>
            <p:ph type="dt" sz="half" idx="10"/>
          </p:nvPr>
        </p:nvSpPr>
        <p:spPr>
          <a:xfrm>
            <a:off x="3347864" y="6309320"/>
            <a:ext cx="2952328" cy="360040"/>
          </a:xfrm>
        </p:spPr>
        <p:txBody>
          <a:bodyPr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Он-лайн</a:t>
            </a:r>
            <a:r>
              <a:rPr lang="ru-RU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rgbClr val="0070C0"/>
                </a:solidFill>
              </a:rPr>
              <a:t>cpm.kz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курсов</a:t>
            </a:r>
            <a:endParaRPr lang="en-US" sz="1800" dirty="0"/>
          </a:p>
        </p:txBody>
      </p:sp>
      <p:sp>
        <p:nvSpPr>
          <p:cNvPr id="81923" name="Freeform 3"/>
          <p:cNvSpPr>
            <a:spLocks/>
          </p:cNvSpPr>
          <p:nvPr/>
        </p:nvSpPr>
        <p:spPr bwMode="gray">
          <a:xfrm>
            <a:off x="5073650" y="1124744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9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2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gray">
          <a:xfrm>
            <a:off x="3995936" y="1988840"/>
            <a:ext cx="109497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FF0000"/>
                </a:solidFill>
              </a:rPr>
              <a:t>Школа 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gray">
          <a:xfrm>
            <a:off x="5991969" y="1628800"/>
            <a:ext cx="22795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FF0000"/>
                </a:solidFill>
              </a:rPr>
              <a:t>Лицом к лицу - 2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3" y="2492375"/>
            <a:ext cx="2389190" cy="3746500"/>
            <a:chOff x="576" y="1570"/>
            <a:chExt cx="1505" cy="2360"/>
          </a:xfrm>
        </p:grpSpPr>
        <p:sp>
          <p:nvSpPr>
            <p:cNvPr id="81936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7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8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9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0" name="Text Box 20"/>
            <p:cNvSpPr txBox="1">
              <a:spLocks noChangeArrowheads="1"/>
            </p:cNvSpPr>
            <p:nvPr/>
          </p:nvSpPr>
          <p:spPr bwMode="gray">
            <a:xfrm>
              <a:off x="645" y="1570"/>
              <a:ext cx="143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0000"/>
                  </a:solidFill>
                </a:rPr>
                <a:t>Лицом к лицу - 1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1941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1115616" y="3501008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15616" y="4149080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115616" y="4869160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115616" y="5517232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35896" y="3068960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635896" y="3717032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35896" y="4437112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35896" y="5085184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156176" y="2564904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56176" y="3212976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156176" y="3933056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156176" y="4581128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Неделя 4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Цели и задачи</a:t>
            </a:r>
            <a:endParaRPr lang="en-US" sz="2000" dirty="0"/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971550" y="1412876"/>
            <a:ext cx="2703514" cy="4454526"/>
            <a:chOff x="564" y="1032"/>
            <a:chExt cx="1703" cy="2806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1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18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19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20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22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012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012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2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2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2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564" y="1032"/>
              <a:ext cx="170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0000"/>
                  </a:solidFill>
                </a:rPr>
                <a:t>Лицом к лицу - 1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0129" name="Text Box 17"/>
            <p:cNvSpPr txBox="1">
              <a:spLocks noChangeArrowheads="1"/>
            </p:cNvSpPr>
            <p:nvPr/>
          </p:nvSpPr>
          <p:spPr bwMode="gray">
            <a:xfrm>
              <a:off x="700" y="1684"/>
              <a:ext cx="1364" cy="15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6213" indent="-176213" algn="ctr"/>
              <a:r>
                <a:rPr lang="ru-RU" sz="1200" b="1" dirty="0" smtClean="0">
                  <a:solidFill>
                    <a:srgbClr val="FF0000"/>
                  </a:solidFill>
                  <a:latin typeface="Verdana" pitchFamily="34" charset="0"/>
                </a:rPr>
                <a:t>Неделя 1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>
                  <a:solidFill>
                    <a:srgbClr val="000000"/>
                  </a:solidFill>
                  <a:latin typeface="Verdana" pitchFamily="34" charset="0"/>
                </a:rPr>
                <a:t>Атмосфера обучения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>
                  <a:solidFill>
                    <a:srgbClr val="000000"/>
                  </a:solidFill>
                  <a:latin typeface="Verdana" pitchFamily="34" charset="0"/>
                </a:rPr>
                <a:t>Эффективный </a:t>
              </a:r>
              <a:r>
                <a:rPr lang="ru-RU" sz="1200" b="1" dirty="0" smtClean="0">
                  <a:solidFill>
                    <a:srgbClr val="000000"/>
                  </a:solidFill>
                  <a:latin typeface="Verdana" pitchFamily="34" charset="0"/>
                </a:rPr>
                <a:t>учитель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rgbClr val="000000"/>
                  </a:solidFill>
                  <a:latin typeface="Verdana" pitchFamily="34" charset="0"/>
                </a:rPr>
                <a:t>…</a:t>
              </a:r>
              <a:endParaRPr lang="ru-RU" sz="1200" b="1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marL="176213" indent="-176213" algn="ctr"/>
              <a:r>
                <a:rPr lang="ru-RU" sz="1200" b="1" dirty="0" smtClean="0">
                  <a:solidFill>
                    <a:srgbClr val="FF0000"/>
                  </a:solidFill>
                  <a:latin typeface="Verdana" pitchFamily="34" charset="0"/>
                </a:rPr>
                <a:t>Неделя</a:t>
              </a:r>
              <a:r>
                <a:rPr lang="en-US" sz="1200" b="1" dirty="0" smtClean="0">
                  <a:solidFill>
                    <a:srgbClr val="FF0000"/>
                  </a:solidFill>
                  <a:latin typeface="Verdana" pitchFamily="34" charset="0"/>
                </a:rPr>
                <a:t> 2-3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rgbClr val="000000"/>
                  </a:solidFill>
                  <a:latin typeface="Verdana" pitchFamily="34" charset="0"/>
                </a:rPr>
                <a:t>Новые подходы в обучении и учении (7 модулей)</a:t>
              </a:r>
            </a:p>
            <a:p>
              <a:pPr marL="176213" indent="-176213" algn="ctr"/>
              <a:r>
                <a:rPr lang="ru-RU" sz="1200" b="1" dirty="0" smtClean="0">
                  <a:solidFill>
                    <a:srgbClr val="FF0000"/>
                  </a:solidFill>
                  <a:latin typeface="Verdana" pitchFamily="34" charset="0"/>
                </a:rPr>
                <a:t>Неделя 3- 4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rgbClr val="000000"/>
                  </a:solidFill>
                  <a:latin typeface="Verdana" pitchFamily="34" charset="0"/>
                </a:rPr>
                <a:t>Планирование серии уроков </a:t>
              </a:r>
              <a:endParaRPr lang="ru-RU" sz="12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90130" name="Group 18"/>
          <p:cNvGrpSpPr>
            <a:grpSpLocks/>
          </p:cNvGrpSpPr>
          <p:nvPr/>
        </p:nvGrpSpPr>
        <p:grpSpPr bwMode="auto">
          <a:xfrm>
            <a:off x="3581400" y="1455738"/>
            <a:ext cx="2166938" cy="4411663"/>
            <a:chOff x="2208" y="1059"/>
            <a:chExt cx="1365" cy="2779"/>
          </a:xfrm>
        </p:grpSpPr>
        <p:sp>
          <p:nvSpPr>
            <p:cNvPr id="90131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2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3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4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5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0136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7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8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9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0" name="Text Box 28"/>
            <p:cNvSpPr txBox="1">
              <a:spLocks noChangeArrowheads="1"/>
            </p:cNvSpPr>
            <p:nvPr/>
          </p:nvSpPr>
          <p:spPr bwMode="gray">
            <a:xfrm>
              <a:off x="2531" y="1059"/>
              <a:ext cx="75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Школа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0141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6213" indent="-176213" algn="ctr"/>
              <a:r>
                <a:rPr lang="ru-RU" sz="1400" b="1" u="sng" dirty="0" smtClean="0">
                  <a:solidFill>
                    <a:srgbClr val="002060"/>
                  </a:solidFill>
                  <a:latin typeface="Verdana" pitchFamily="34" charset="0"/>
                </a:rPr>
                <a:t>Исследование</a:t>
              </a:r>
            </a:p>
            <a:p>
              <a:pPr marL="176213" indent="-176213" algn="ctr"/>
              <a:r>
                <a:rPr lang="ru-RU" sz="1400" b="1" u="sng" dirty="0" smtClean="0">
                  <a:solidFill>
                    <a:srgbClr val="002060"/>
                  </a:solidFill>
                  <a:latin typeface="Verdana" pitchFamily="34" charset="0"/>
                </a:rPr>
                <a:t> в действии:</a:t>
              </a:r>
            </a:p>
            <a:p>
              <a:endParaRPr lang="ru-RU" sz="14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marL="177800" indent="-177800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Изучение через практику.</a:t>
              </a:r>
            </a:p>
            <a:p>
              <a:pPr marL="177800" indent="-177800">
                <a:buFont typeface="Arial" pitchFamily="34" charset="0"/>
                <a:buChar char="•"/>
              </a:pPr>
              <a:endParaRPr lang="ru-RU" sz="1400" b="1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marL="177800" indent="-177800"/>
              <a:r>
                <a:rPr lang="ru-RU" sz="1200" b="1" dirty="0" smtClean="0">
                  <a:solidFill>
                    <a:srgbClr val="C00000"/>
                  </a:solidFill>
                  <a:latin typeface="Verdana" pitchFamily="34" charset="0"/>
                </a:rPr>
                <a:t>Реальные действия – реальные дети!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90142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3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0144" name="Group 32"/>
          <p:cNvGrpSpPr>
            <a:grpSpLocks/>
          </p:cNvGrpSpPr>
          <p:nvPr/>
        </p:nvGrpSpPr>
        <p:grpSpPr bwMode="auto">
          <a:xfrm>
            <a:off x="5641977" y="1412876"/>
            <a:ext cx="2703514" cy="4454525"/>
            <a:chOff x="3506" y="1032"/>
            <a:chExt cx="1703" cy="2806"/>
          </a:xfrm>
        </p:grpSpPr>
        <p:sp>
          <p:nvSpPr>
            <p:cNvPr id="9014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4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0150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0151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52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53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54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0155" name="Text Box 43"/>
            <p:cNvSpPr txBox="1">
              <a:spLocks noChangeArrowheads="1"/>
            </p:cNvSpPr>
            <p:nvPr/>
          </p:nvSpPr>
          <p:spPr bwMode="gray">
            <a:xfrm>
              <a:off x="3506" y="1032"/>
              <a:ext cx="170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Лицом к лицу -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015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4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 smtClean="0"/>
                <a:t>Презентация среднесрочных и краткосрочных планов уроков, обсуждение, оценка и усовершенствование планов уроков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200" b="1" dirty="0" smtClean="0"/>
                <a:t>Написание рефлективных отчетов, обсуждение, оценка и их усовершенствование </a:t>
              </a:r>
              <a:endParaRPr lang="en-US" b="1" dirty="0"/>
            </a:p>
          </p:txBody>
        </p:sp>
        <p:sp>
          <p:nvSpPr>
            <p:cNvPr id="90157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58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1550" y="1412876"/>
            <a:ext cx="2703513" cy="4454526"/>
            <a:chOff x="564" y="1032"/>
            <a:chExt cx="1703" cy="2806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1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18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19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20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012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012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2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2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2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564" y="1032"/>
              <a:ext cx="170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0000"/>
                  </a:solidFill>
                </a:rPr>
                <a:t>Лицом к лицу - 1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0129" name="Text Box 17"/>
            <p:cNvSpPr txBox="1">
              <a:spLocks noChangeArrowheads="1"/>
            </p:cNvSpPr>
            <p:nvPr/>
          </p:nvSpPr>
          <p:spPr bwMode="gray">
            <a:xfrm>
              <a:off x="742" y="1349"/>
              <a:ext cx="1364" cy="18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6213" indent="-176213" algn="ctr"/>
              <a:r>
                <a:rPr lang="ru-RU" sz="1400" b="1" dirty="0" smtClean="0">
                  <a:solidFill>
                    <a:srgbClr val="FF0000"/>
                  </a:solidFill>
                  <a:latin typeface="Verdana" pitchFamily="34" charset="0"/>
                </a:rPr>
                <a:t>неделя</a:t>
              </a:r>
              <a:r>
                <a:rPr lang="en-US" sz="1400" b="1" dirty="0" smtClean="0">
                  <a:solidFill>
                    <a:srgbClr val="FF0000"/>
                  </a:solidFill>
                  <a:latin typeface="Verdana" pitchFamily="34" charset="0"/>
                </a:rPr>
                <a:t> </a:t>
              </a:r>
              <a:r>
                <a:rPr lang="ru-RU" sz="1400" b="1" dirty="0" smtClean="0">
                  <a:solidFill>
                    <a:srgbClr val="FF0000"/>
                  </a:solidFill>
                  <a:latin typeface="Verdana" pitchFamily="34" charset="0"/>
                </a:rPr>
                <a:t>4</a:t>
              </a:r>
            </a:p>
            <a:p>
              <a:pPr marL="176213" indent="-176213" algn="ctr"/>
              <a:endParaRPr lang="ru-RU" sz="1400" b="1" dirty="0" smtClean="0">
                <a:solidFill>
                  <a:srgbClr val="FF0000"/>
                </a:solidFill>
                <a:latin typeface="Verdana" pitchFamily="34" charset="0"/>
              </a:endParaRPr>
            </a:p>
            <a:p>
              <a:pPr marL="176213" indent="-176213" algn="ctr"/>
              <a:r>
                <a:rPr lang="ru-RU" sz="1400" b="1" dirty="0" smtClean="0">
                  <a:solidFill>
                    <a:schemeClr val="bg1">
                      <a:lumMod val="95000"/>
                    </a:schemeClr>
                  </a:solidFill>
                  <a:latin typeface="Verdana" pitchFamily="34" charset="0"/>
                </a:rPr>
                <a:t>Информация учителям:</a:t>
              </a:r>
              <a:endParaRPr lang="en-US" sz="1400" b="1" dirty="0" smtClean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Исследование в действии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Рефлексивный </a:t>
              </a:r>
              <a:r>
                <a:rPr lang="ru-RU" sz="1400" b="1" dirty="0">
                  <a:solidFill>
                    <a:srgbClr val="000000"/>
                  </a:solidFill>
                  <a:latin typeface="Verdana" pitchFamily="34" charset="0"/>
                </a:rPr>
                <a:t>дневник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400" b="1" dirty="0">
                  <a:solidFill>
                    <a:srgbClr val="000000"/>
                  </a:solidFill>
                  <a:latin typeface="Verdana" pitchFamily="34" charset="0"/>
                </a:rPr>
                <a:t>Школьные задания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400" b="1" dirty="0">
                  <a:solidFill>
                    <a:srgbClr val="000000"/>
                  </a:solidFill>
                  <a:latin typeface="Verdana" pitchFamily="34" charset="0"/>
                </a:rPr>
                <a:t>Отзывы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400" b="1" dirty="0">
                  <a:solidFill>
                    <a:srgbClr val="000000"/>
                  </a:solidFill>
                  <a:latin typeface="Verdana" pitchFamily="34" charset="0"/>
                </a:rPr>
                <a:t>Планы </a:t>
              </a: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уроков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Видеоматериалы</a:t>
              </a:r>
              <a:endParaRPr lang="ru-RU" sz="1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581400" y="1455738"/>
            <a:ext cx="2166938" cy="4411663"/>
            <a:chOff x="2208" y="1059"/>
            <a:chExt cx="1365" cy="2779"/>
          </a:xfrm>
        </p:grpSpPr>
        <p:sp>
          <p:nvSpPr>
            <p:cNvPr id="90131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2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3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Как я знаю, что</a:t>
              </a:r>
            </a:p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 что-то изменилось?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0134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35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0136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7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8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9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0" name="Text Box 28"/>
            <p:cNvSpPr txBox="1">
              <a:spLocks noChangeArrowheads="1"/>
            </p:cNvSpPr>
            <p:nvPr/>
          </p:nvSpPr>
          <p:spPr bwMode="gray">
            <a:xfrm>
              <a:off x="2531" y="1059"/>
              <a:ext cx="75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Школа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0141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b="1" dirty="0"/>
            </a:p>
          </p:txBody>
        </p:sp>
        <p:sp>
          <p:nvSpPr>
            <p:cNvPr id="90142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3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707904" y="1412776"/>
            <a:ext cx="4637090" cy="4454526"/>
            <a:chOff x="2288" y="1032"/>
            <a:chExt cx="2921" cy="2806"/>
          </a:xfrm>
        </p:grpSpPr>
        <p:sp>
          <p:nvSpPr>
            <p:cNvPr id="9014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4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0150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0151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52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53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0154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0155" name="Text Box 43"/>
            <p:cNvSpPr txBox="1">
              <a:spLocks noChangeArrowheads="1"/>
            </p:cNvSpPr>
            <p:nvPr/>
          </p:nvSpPr>
          <p:spPr bwMode="gray">
            <a:xfrm>
              <a:off x="3506" y="1032"/>
              <a:ext cx="170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Лицом к лицу - 2</a:t>
              </a:r>
              <a:endParaRPr lang="en-US" sz="24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9015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3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6213" indent="-176213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Рассмотрение критериев, позволяющих оценить работу друг друга</a:t>
              </a:r>
            </a:p>
            <a:p>
              <a:pPr marL="176213" indent="-176213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Завершение формирования </a:t>
              </a:r>
              <a:r>
                <a:rPr lang="ru-RU" sz="1400" b="1" dirty="0" err="1" smtClean="0">
                  <a:solidFill>
                    <a:srgbClr val="000000"/>
                  </a:solidFill>
                  <a:latin typeface="Verdana" pitchFamily="34" charset="0"/>
                </a:rPr>
                <a:t>портфолио</a:t>
              </a:r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</a:p>
            <a:p>
              <a:pPr marL="176213" indent="-176213">
                <a:buFont typeface="Arial" pitchFamily="34" charset="0"/>
                <a:buChar char="•"/>
              </a:pPr>
              <a:endParaRPr lang="ru-RU" sz="1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90157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58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Text Box 44"/>
            <p:cNvSpPr txBox="1">
              <a:spLocks noChangeArrowheads="1"/>
            </p:cNvSpPr>
            <p:nvPr/>
          </p:nvSpPr>
          <p:spPr bwMode="gray">
            <a:xfrm>
              <a:off x="2288" y="1803"/>
              <a:ext cx="1296" cy="1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6213" indent="-176213" algn="ctr"/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Исследование</a:t>
              </a:r>
            </a:p>
            <a:p>
              <a:pPr marL="176213" indent="-176213" algn="ctr"/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 в действии</a:t>
              </a:r>
            </a:p>
            <a:p>
              <a:pPr marL="176213" indent="-176213" algn="ctr"/>
              <a:endParaRPr lang="ru-RU" sz="14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Verdana" pitchFamily="34" charset="0"/>
                </a:rPr>
                <a:t>Сбор документов для </a:t>
              </a:r>
              <a:r>
                <a:rPr lang="ru-RU" sz="1400" b="1" dirty="0" err="1" smtClean="0">
                  <a:solidFill>
                    <a:srgbClr val="000000"/>
                  </a:solidFill>
                  <a:latin typeface="Verdana" pitchFamily="34" charset="0"/>
                </a:rPr>
                <a:t>портфолио</a:t>
              </a:r>
              <a:endParaRPr lang="ru-RU" sz="14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ctr"/>
              <a:endParaRPr lang="ru-RU" sz="14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ctr"/>
              <a:endParaRPr lang="ru-RU" sz="14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marL="176213" indent="-176213">
                <a:buFont typeface="Arial" pitchFamily="34" charset="0"/>
                <a:buChar char="•"/>
              </a:pPr>
              <a:endParaRPr lang="ru-RU" sz="1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 bwMode="black">
          <a:xfrm>
            <a:off x="539552" y="18864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О!?! Оценивание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2699792" y="4005064"/>
            <a:ext cx="1656184" cy="21602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47" descr="G:\кокшетау\человечки\000d69e7.jpeg"/>
          <p:cNvPicPr>
            <a:picLocks noChangeAspect="1" noChangeArrowheads="1"/>
          </p:cNvPicPr>
          <p:nvPr/>
        </p:nvPicPr>
        <p:blipFill>
          <a:blip r:embed="rId2" cstate="print"/>
          <a:srcRect l="28580" t="29786" r="53923" b="51348"/>
          <a:stretch>
            <a:fillRect/>
          </a:stretch>
        </p:blipFill>
        <p:spPr bwMode="auto">
          <a:xfrm flipH="1">
            <a:off x="3923928" y="5157192"/>
            <a:ext cx="1419586" cy="1431159"/>
          </a:xfrm>
          <a:prstGeom prst="rect">
            <a:avLst/>
          </a:prstGeom>
          <a:noFill/>
        </p:spPr>
      </p:pic>
      <p:sp>
        <p:nvSpPr>
          <p:cNvPr id="53" name="Стрелка вправо 52"/>
          <p:cNvSpPr/>
          <p:nvPr/>
        </p:nvSpPr>
        <p:spPr>
          <a:xfrm>
            <a:off x="5220072" y="4725144"/>
            <a:ext cx="1656184" cy="21602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План работы 4-й недели 2 этапа аудиторного обучения «лицом к лицу» для учителей и тренеров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(презентации учителей)</a:t>
            </a:r>
          </a:p>
        </p:txBody>
      </p:sp>
      <p:graphicFrame>
        <p:nvGraphicFramePr>
          <p:cNvPr id="8350" name="Group 158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763000" cy="4953000"/>
        </p:xfrm>
        <a:graphic>
          <a:graphicData uri="http://schemas.openxmlformats.org/drawingml/2006/table">
            <a:tbl>
              <a:tblPr/>
              <a:tblGrid>
                <a:gridCol w="692150"/>
                <a:gridCol w="844550"/>
                <a:gridCol w="4460875"/>
                <a:gridCol w="2765425"/>
              </a:tblGrid>
              <a:tr h="619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</a:tr>
              <a:tr h="433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Презентация по среднесрочному планированию серии последовательных уроков.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Убедитесь, что Вы включили все семь модулей в свое планирование и покажите, насколько хорошо они интегрированы в Ваше планирование.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Представляет презентацию (максимум 3 слайда) в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Power Point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(распечатка презентации вручается всем учителям группы, независимому тренеру и оценщику).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63500"/>
            <a:ext cx="8915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Схема анализа  планов серии последовательных уроков по _____________________(предмет, тема) учителя ____________________________(Ф.И.О.)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школы_______________________________</a:t>
            </a:r>
            <a:endParaRPr lang="ru-RU" sz="1600" dirty="0">
              <a:latin typeface="Times New Roman" pitchFamily="18" charset="0"/>
            </a:endParaRPr>
          </a:p>
          <a:p>
            <a:pPr eaLnBrk="0" hangingPunct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Цель: отследить отражение в плане серии уроков всех 7 модулей и описать результаты проведенных уроков в рамках 7-ми модулей в рефлективном отчете.</a:t>
            </a:r>
            <a:endParaRPr lang="ru-RU" sz="1600" dirty="0">
              <a:latin typeface="Times New Roman" pitchFamily="18" charset="0"/>
            </a:endParaRPr>
          </a:p>
          <a:p>
            <a:pPr eaLnBrk="0" hangingPunct="0"/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4313" name="Group 217"/>
          <p:cNvGraphicFramePr>
            <a:graphicFrameLocks noGrp="1"/>
          </p:cNvGraphicFramePr>
          <p:nvPr/>
        </p:nvGraphicFramePr>
        <p:xfrm>
          <a:off x="428596" y="1301750"/>
          <a:ext cx="8373131" cy="5184480"/>
        </p:xfrm>
        <a:graphic>
          <a:graphicData uri="http://schemas.openxmlformats.org/drawingml/2006/table">
            <a:tbl>
              <a:tblPr/>
              <a:tblGrid>
                <a:gridCol w="1502472"/>
                <a:gridCol w="988971"/>
                <a:gridCol w="887955"/>
                <a:gridCol w="1191002"/>
                <a:gridCol w="573505"/>
                <a:gridCol w="1063917"/>
                <a:gridCol w="925429"/>
                <a:gridCol w="1239880"/>
              </a:tblGrid>
              <a:tr h="484168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Модули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подходы в образовании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критическому мышлению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талантливыми и одаренными детьми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Психолого-педагогические особенности преподавания  в конкретных возрастных группах школьников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4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 в классе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Психологический климат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 обучение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тому, как учиться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метапознание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саморегулирование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6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преподавания серии последовательных уроков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9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и ожидаемые результаты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9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1урок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урок…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8" name="Line 199"/>
          <p:cNvSpPr>
            <a:spLocks noChangeShapeType="1"/>
          </p:cNvSpPr>
          <p:nvPr/>
        </p:nvSpPr>
        <p:spPr bwMode="auto">
          <a:xfrm>
            <a:off x="714348" y="1500174"/>
            <a:ext cx="990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33400" y="161925"/>
            <a:ext cx="7543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Анализ результатов проведенной </a:t>
            </a:r>
            <a:r>
              <a:rPr lang="ru-RU" sz="1400" b="1">
                <a:latin typeface="Times New Roman" pitchFamily="18" charset="0"/>
              </a:rPr>
              <a:t>серии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</a:rPr>
              <a:t>последовательных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уроков в рамках 7-ми модулей</a:t>
            </a:r>
            <a:endParaRPr lang="ru-RU" sz="1400" b="1">
              <a:latin typeface="Times New Roman" pitchFamily="18" charset="0"/>
            </a:endParaRPr>
          </a:p>
          <a:p>
            <a:pPr eaLnBrk="0" hangingPunct="0"/>
            <a:endParaRPr lang="ru-RU" sz="1400" b="1">
              <a:latin typeface="Times New Roman" pitchFamily="18" charset="0"/>
            </a:endParaRPr>
          </a:p>
        </p:txBody>
      </p:sp>
      <p:graphicFrame>
        <p:nvGraphicFramePr>
          <p:cNvPr id="5324" name="Group 204"/>
          <p:cNvGraphicFramePr>
            <a:graphicFrameLocks noGrp="1"/>
          </p:cNvGraphicFramePr>
          <p:nvPr/>
        </p:nvGraphicFramePr>
        <p:xfrm>
          <a:off x="152400" y="493713"/>
          <a:ext cx="8229601" cy="6196584"/>
        </p:xfrm>
        <a:graphic>
          <a:graphicData uri="http://schemas.openxmlformats.org/drawingml/2006/table">
            <a:tbl>
              <a:tblPr/>
              <a:tblGrid>
                <a:gridCol w="1676399"/>
                <a:gridCol w="990600"/>
                <a:gridCol w="838200"/>
                <a:gridCol w="838200"/>
                <a:gridCol w="705011"/>
                <a:gridCol w="1047320"/>
                <a:gridCol w="1011498"/>
                <a:gridCol w="1122373"/>
              </a:tblGrid>
              <a:tr h="720187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Модули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подходы в образовании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критическому мышлению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талантливыми и одаренными детьми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Психолого-педагогические особенности преподавания  в конкретных возрастных группах школьников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6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 в классе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Психологический климат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обучение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тому, как учиться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метапознание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саморегулирование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Учащегося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(Изменения)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(Изменения)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Потом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Рекомендации по  дальнейшему совершенствованию процесса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2" name="Line 201"/>
          <p:cNvSpPr>
            <a:spLocks noChangeShapeType="1"/>
          </p:cNvSpPr>
          <p:nvPr/>
        </p:nvSpPr>
        <p:spPr bwMode="auto">
          <a:xfrm>
            <a:off x="304800" y="685800"/>
            <a:ext cx="1447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</a:rPr>
              <a:t>План работы 4-й недели 2 этапа аудиторного обучения «лицом к лицу» для учителей и тренеров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(презентации учителей)</a:t>
            </a:r>
          </a:p>
        </p:txBody>
      </p:sp>
      <p:graphicFrame>
        <p:nvGraphicFramePr>
          <p:cNvPr id="12372" name="Group 8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4876800"/>
        </p:xfrm>
        <a:graphic>
          <a:graphicData uri="http://schemas.openxmlformats.org/drawingml/2006/table">
            <a:tbl>
              <a:tblPr/>
              <a:tblGrid>
                <a:gridCol w="819150"/>
                <a:gridCol w="954088"/>
                <a:gridCol w="4117975"/>
                <a:gridCol w="271938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</a:tr>
              <a:tr h="426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минут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Презентация одной темы по модулю.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Покажите, каким образом и почему Вы интегрировали эту тему в свою серию последовательных уроков.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Представляет презентацию (максимум 3 слайда) в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Power Point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(распечатка презентации вручается всем учителям группы, независимому тренеру и оценщику).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23l">
  <a:themeElements>
    <a:clrScheme name="sample 2">
      <a:dk1>
        <a:srgbClr val="19426B"/>
      </a:dk1>
      <a:lt1>
        <a:srgbClr val="FFFFFF"/>
      </a:lt1>
      <a:dk2>
        <a:srgbClr val="008080"/>
      </a:dk2>
      <a:lt2>
        <a:srgbClr val="B2B2B2"/>
      </a:lt2>
      <a:accent1>
        <a:srgbClr val="35C9C2"/>
      </a:accent1>
      <a:accent2>
        <a:srgbClr val="398AC7"/>
      </a:accent2>
      <a:accent3>
        <a:srgbClr val="FFFFFF"/>
      </a:accent3>
      <a:accent4>
        <a:srgbClr val="14375A"/>
      </a:accent4>
      <a:accent5>
        <a:srgbClr val="AEE1DD"/>
      </a:accent5>
      <a:accent6>
        <a:srgbClr val="337DB4"/>
      </a:accent6>
      <a:hlink>
        <a:srgbClr val="8BBC00"/>
      </a:hlink>
      <a:folHlink>
        <a:srgbClr val="6D50CA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68402"/>
        </a:accent2>
        <a:accent3>
          <a:srgbClr val="FFFFFF"/>
        </a:accent3>
        <a:accent4>
          <a:srgbClr val="000000"/>
        </a:accent4>
        <a:accent5>
          <a:srgbClr val="B1DBF4"/>
        </a:accent5>
        <a:accent6>
          <a:srgbClr val="D07702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8BB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5095D"/>
        </a:dk1>
        <a:lt1>
          <a:srgbClr val="FFFFFF"/>
        </a:lt1>
        <a:dk2>
          <a:srgbClr val="235752"/>
        </a:dk2>
        <a:lt2>
          <a:srgbClr val="B2B2B2"/>
        </a:lt2>
        <a:accent1>
          <a:srgbClr val="DAAF34"/>
        </a:accent1>
        <a:accent2>
          <a:srgbClr val="6F9A3C"/>
        </a:accent2>
        <a:accent3>
          <a:srgbClr val="FFFFFF"/>
        </a:accent3>
        <a:accent4>
          <a:srgbClr val="1E064E"/>
        </a:accent4>
        <a:accent5>
          <a:srgbClr val="EAD4AE"/>
        </a:accent5>
        <a:accent6>
          <a:srgbClr val="648B35"/>
        </a:accent6>
        <a:hlink>
          <a:srgbClr val="8DAED9"/>
        </a:hlink>
        <a:folHlink>
          <a:srgbClr val="A8C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cdb2004123l</Template>
  <TotalTime>175</TotalTime>
  <Words>1041</Words>
  <Application>Microsoft Office PowerPoint</Application>
  <PresentationFormat>Экран (4:3)</PresentationFormat>
  <Paragraphs>329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cdb2004123l</vt:lpstr>
      <vt:lpstr>Курсы повышения квалификации учителей  3 уровня</vt:lpstr>
      <vt:lpstr>Цель курсов</vt:lpstr>
      <vt:lpstr>Структура курсов</vt:lpstr>
      <vt:lpstr>Цели и задачи</vt:lpstr>
      <vt:lpstr>Слайд 5</vt:lpstr>
      <vt:lpstr> План работы 4-й недели 2 этапа аудиторного обучения «лицом к лицу» для учителей и тренеров  (презентации учителей)</vt:lpstr>
      <vt:lpstr>Слайд 7</vt:lpstr>
      <vt:lpstr>Слайд 8</vt:lpstr>
      <vt:lpstr>План работы 4-й недели 2 этапа аудиторного обучения «лицом к лицу» для учителей и тренеров  (презентации учителей)</vt:lpstr>
      <vt:lpstr>Аналитическая схема интеграции в плане серии последовательных уроков по _________________(предмет, тема) учителя __________________(Ф.И.О.)  школы______________________________по   модулю____________________________ Цель: отследить отражение интеграции в плане серии уроков одного модуля и описать результаты проведенных уроков в рамках этого одного модуля в рефлективном отчете. </vt:lpstr>
      <vt:lpstr>План работы 4-й недели 2 этапа аудиторного обучения «лицом к лицу» для учителей и тренеров  (презентации учителей)</vt:lpstr>
      <vt:lpstr>Рефлексия одного урока (на Ваш выбор) в детальном описании. </vt:lpstr>
      <vt:lpstr>План работы 4-й недели 2 этапа аудиторного обучения «лицом к лицу» для учителей и тренеров  (презентации учителей)</vt:lpstr>
      <vt:lpstr>Слайд 14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Samsung</dc:creator>
  <cp:lastModifiedBy>Acer</cp:lastModifiedBy>
  <cp:revision>20</cp:revision>
  <dcterms:created xsi:type="dcterms:W3CDTF">2012-03-07T03:45:24Z</dcterms:created>
  <dcterms:modified xsi:type="dcterms:W3CDTF">2015-01-11T15:50:43Z</dcterms:modified>
</cp:coreProperties>
</file>