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2" r:id="rId4"/>
    <p:sldId id="284" r:id="rId5"/>
    <p:sldId id="273" r:id="rId6"/>
    <p:sldId id="270" r:id="rId7"/>
    <p:sldId id="261" r:id="rId8"/>
    <p:sldId id="262" r:id="rId9"/>
    <p:sldId id="263" r:id="rId10"/>
    <p:sldId id="276" r:id="rId11"/>
    <p:sldId id="277" r:id="rId12"/>
    <p:sldId id="280" r:id="rId13"/>
    <p:sldId id="274" r:id="rId14"/>
    <p:sldId id="285" r:id="rId15"/>
    <p:sldId id="264" r:id="rId16"/>
    <p:sldId id="283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504C4-CC56-4A39-A5E3-CAADD6085833}" type="doc">
      <dgm:prSet loTypeId="urn:microsoft.com/office/officeart/2005/8/layout/chevron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59F2500-E64D-41B1-A1A1-574AADAA8BDF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1 этап </a:t>
          </a:r>
          <a:endParaRPr lang="ru-RU" b="1" dirty="0">
            <a:solidFill>
              <a:srgbClr val="FF0000"/>
            </a:solidFill>
          </a:endParaRPr>
        </a:p>
      </dgm:t>
    </dgm:pt>
    <dgm:pt modelId="{D3BB9153-4F59-41F8-9546-B8017DB3DD03}" type="parTrans" cxnId="{7DE3D2BF-50F1-41D7-998D-D78EBCA24433}">
      <dgm:prSet/>
      <dgm:spPr/>
      <dgm:t>
        <a:bodyPr/>
        <a:lstStyle/>
        <a:p>
          <a:endParaRPr lang="ru-RU"/>
        </a:p>
      </dgm:t>
    </dgm:pt>
    <dgm:pt modelId="{38DC1668-ED37-43CB-BBB3-DC72794C81F0}" type="sibTrans" cxnId="{7DE3D2BF-50F1-41D7-998D-D78EBCA24433}">
      <dgm:prSet/>
      <dgm:spPr/>
      <dgm:t>
        <a:bodyPr/>
        <a:lstStyle/>
        <a:p>
          <a:endParaRPr lang="ru-RU"/>
        </a:p>
      </dgm:t>
    </dgm:pt>
    <dgm:pt modelId="{CEC0C22E-E347-4EE0-8566-D80558F67519}">
      <dgm:prSet phldrT="[Текст]"/>
      <dgm:spPr/>
      <dgm:t>
        <a:bodyPr/>
        <a:lstStyle/>
        <a:p>
          <a:r>
            <a:rPr lang="ru-RU" b="1" dirty="0" smtClean="0"/>
            <a:t>Подготовка семьи к сотрудничеству </a:t>
          </a:r>
          <a:r>
            <a:rPr lang="ru-RU" b="1" smtClean="0"/>
            <a:t>с ДОУ </a:t>
          </a:r>
          <a:endParaRPr lang="ru-RU" b="1" dirty="0"/>
        </a:p>
      </dgm:t>
    </dgm:pt>
    <dgm:pt modelId="{76252D3C-234D-44B8-95DA-B3A2694D2270}" type="parTrans" cxnId="{501F36B8-AEFB-4913-92AE-66958C29F983}">
      <dgm:prSet/>
      <dgm:spPr/>
      <dgm:t>
        <a:bodyPr/>
        <a:lstStyle/>
        <a:p>
          <a:endParaRPr lang="ru-RU"/>
        </a:p>
      </dgm:t>
    </dgm:pt>
    <dgm:pt modelId="{6E85F34F-FE6B-4F5E-9A6F-A73DF93AB0D7}" type="sibTrans" cxnId="{501F36B8-AEFB-4913-92AE-66958C29F983}">
      <dgm:prSet/>
      <dgm:spPr/>
      <dgm:t>
        <a:bodyPr/>
        <a:lstStyle/>
        <a:p>
          <a:endParaRPr lang="ru-RU"/>
        </a:p>
      </dgm:t>
    </dgm:pt>
    <dgm:pt modelId="{3CD208A6-8229-416A-ADCD-2DCDEF0194CF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4 этап </a:t>
          </a:r>
          <a:endParaRPr lang="ru-RU" dirty="0"/>
        </a:p>
      </dgm:t>
    </dgm:pt>
    <dgm:pt modelId="{D3EEE226-A86A-4F23-A0AF-D76554FE22C3}" type="parTrans" cxnId="{2D2487A0-C87D-46A9-9A6F-ED3690B2C849}">
      <dgm:prSet/>
      <dgm:spPr/>
      <dgm:t>
        <a:bodyPr/>
        <a:lstStyle/>
        <a:p>
          <a:endParaRPr lang="ru-RU"/>
        </a:p>
      </dgm:t>
    </dgm:pt>
    <dgm:pt modelId="{680D40AC-CA36-488C-9BA7-9E71642BAD62}" type="sibTrans" cxnId="{2D2487A0-C87D-46A9-9A6F-ED3690B2C849}">
      <dgm:prSet/>
      <dgm:spPr/>
      <dgm:t>
        <a:bodyPr/>
        <a:lstStyle/>
        <a:p>
          <a:endParaRPr lang="ru-RU"/>
        </a:p>
      </dgm:t>
    </dgm:pt>
    <dgm:pt modelId="{5CDEA451-60F3-4F27-9B03-2CC84F0AC283}">
      <dgm:prSet phldrT="[Текст]"/>
      <dgm:spPr/>
      <dgm:t>
        <a:bodyPr/>
        <a:lstStyle/>
        <a:p>
          <a:r>
            <a:rPr lang="ru-RU" b="1" dirty="0" smtClean="0"/>
            <a:t>Практическое использование эффективных форм взаимодействия</a:t>
          </a:r>
          <a:endParaRPr lang="ru-RU" b="1" dirty="0"/>
        </a:p>
      </dgm:t>
    </dgm:pt>
    <dgm:pt modelId="{3D365CC8-EE96-43E4-A9FB-A9E4C883F142}" type="parTrans" cxnId="{7C6E16C9-A75E-44B0-927F-43FA8C895C29}">
      <dgm:prSet/>
      <dgm:spPr/>
      <dgm:t>
        <a:bodyPr/>
        <a:lstStyle/>
        <a:p>
          <a:endParaRPr lang="ru-RU"/>
        </a:p>
      </dgm:t>
    </dgm:pt>
    <dgm:pt modelId="{80DFC3BD-553B-450E-8EEA-145E5E8E7A55}" type="sibTrans" cxnId="{7C6E16C9-A75E-44B0-927F-43FA8C895C29}">
      <dgm:prSet/>
      <dgm:spPr/>
      <dgm:t>
        <a:bodyPr/>
        <a:lstStyle/>
        <a:p>
          <a:endParaRPr lang="ru-RU"/>
        </a:p>
      </dgm:t>
    </dgm:pt>
    <dgm:pt modelId="{4C3F6F5B-49CA-4697-B369-B5D4A88B54AB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5 этап </a:t>
          </a:r>
          <a:endParaRPr lang="ru-RU" dirty="0"/>
        </a:p>
      </dgm:t>
    </dgm:pt>
    <dgm:pt modelId="{5F58CF00-1843-4EF5-A09B-688898B367FF}" type="parTrans" cxnId="{9416C447-9A7B-4176-A671-3FBFC82074B1}">
      <dgm:prSet/>
      <dgm:spPr/>
      <dgm:t>
        <a:bodyPr/>
        <a:lstStyle/>
        <a:p>
          <a:endParaRPr lang="ru-RU"/>
        </a:p>
      </dgm:t>
    </dgm:pt>
    <dgm:pt modelId="{31B0EC21-7BCC-4E6B-9DD6-641827460CCA}" type="sibTrans" cxnId="{9416C447-9A7B-4176-A671-3FBFC82074B1}">
      <dgm:prSet/>
      <dgm:spPr/>
      <dgm:t>
        <a:bodyPr/>
        <a:lstStyle/>
        <a:p>
          <a:endParaRPr lang="ru-RU"/>
        </a:p>
      </dgm:t>
    </dgm:pt>
    <dgm:pt modelId="{E42D46EF-E7F3-4E26-A926-AD164C880DBA}">
      <dgm:prSet phldrT="[Текст]"/>
      <dgm:spPr/>
      <dgm:t>
        <a:bodyPr/>
        <a:lstStyle/>
        <a:p>
          <a:r>
            <a:rPr lang="ru-RU" b="1" dirty="0" smtClean="0"/>
            <a:t>Изучения результатов взаимодействия </a:t>
          </a:r>
          <a:endParaRPr lang="ru-RU" b="1" dirty="0"/>
        </a:p>
      </dgm:t>
    </dgm:pt>
    <dgm:pt modelId="{8A60487A-CC42-4E61-97B2-DBB90926F7C6}" type="parTrans" cxnId="{E939EF12-0BA8-43E4-9946-9765E0C8D933}">
      <dgm:prSet/>
      <dgm:spPr/>
      <dgm:t>
        <a:bodyPr/>
        <a:lstStyle/>
        <a:p>
          <a:endParaRPr lang="ru-RU"/>
        </a:p>
      </dgm:t>
    </dgm:pt>
    <dgm:pt modelId="{BBBFE987-6F50-42D0-BA7E-3313824F1BB4}" type="sibTrans" cxnId="{E939EF12-0BA8-43E4-9946-9765E0C8D933}">
      <dgm:prSet/>
      <dgm:spPr/>
      <dgm:t>
        <a:bodyPr/>
        <a:lstStyle/>
        <a:p>
          <a:endParaRPr lang="ru-RU"/>
        </a:p>
      </dgm:t>
    </dgm:pt>
    <dgm:pt modelId="{D930A95D-A10E-43B2-8669-FA07B16F5EC6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3 этап </a:t>
          </a:r>
          <a:endParaRPr lang="ru-RU" dirty="0"/>
        </a:p>
      </dgm:t>
    </dgm:pt>
    <dgm:pt modelId="{870A712E-253A-42E7-86A4-AAA512360324}" type="parTrans" cxnId="{049F36F0-EFA5-46E8-8ED6-1D44A9D43B70}">
      <dgm:prSet/>
      <dgm:spPr/>
      <dgm:t>
        <a:bodyPr/>
        <a:lstStyle/>
        <a:p>
          <a:endParaRPr lang="ru-RU"/>
        </a:p>
      </dgm:t>
    </dgm:pt>
    <dgm:pt modelId="{A28D6315-BC78-4A6A-B6A8-8360A6F644B3}" type="sibTrans" cxnId="{049F36F0-EFA5-46E8-8ED6-1D44A9D43B70}">
      <dgm:prSet/>
      <dgm:spPr/>
      <dgm:t>
        <a:bodyPr/>
        <a:lstStyle/>
        <a:p>
          <a:endParaRPr lang="ru-RU"/>
        </a:p>
      </dgm:t>
    </dgm:pt>
    <dgm:pt modelId="{D584CFB4-EB92-4DF5-B05A-92D0810457D5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2 этап </a:t>
          </a:r>
          <a:endParaRPr lang="ru-RU" dirty="0"/>
        </a:p>
      </dgm:t>
    </dgm:pt>
    <dgm:pt modelId="{A723706D-2EC0-4B95-A8A3-F3E12141BD7A}" type="sibTrans" cxnId="{47F37D4E-C8CE-4950-B96E-2C6EC12C0372}">
      <dgm:prSet/>
      <dgm:spPr/>
      <dgm:t>
        <a:bodyPr/>
        <a:lstStyle/>
        <a:p>
          <a:endParaRPr lang="ru-RU"/>
        </a:p>
      </dgm:t>
    </dgm:pt>
    <dgm:pt modelId="{DF69AACE-89AA-4155-A61E-7EAA11832618}" type="parTrans" cxnId="{47F37D4E-C8CE-4950-B96E-2C6EC12C0372}">
      <dgm:prSet/>
      <dgm:spPr/>
      <dgm:t>
        <a:bodyPr/>
        <a:lstStyle/>
        <a:p>
          <a:endParaRPr lang="ru-RU"/>
        </a:p>
      </dgm:t>
    </dgm:pt>
    <dgm:pt modelId="{90C845FA-EFB7-46B5-A2CA-33CD6DC5837F}">
      <dgm:prSet/>
      <dgm:spPr/>
      <dgm:t>
        <a:bodyPr/>
        <a:lstStyle/>
        <a:p>
          <a:r>
            <a:rPr lang="ru-RU" b="1" dirty="0" smtClean="0"/>
            <a:t>Изучение семьи</a:t>
          </a:r>
          <a:endParaRPr lang="ru-RU" b="1" dirty="0"/>
        </a:p>
      </dgm:t>
    </dgm:pt>
    <dgm:pt modelId="{E98370FB-B7B6-44C5-9F29-5B98D6BD817D}" type="sibTrans" cxnId="{B8E210AD-C9BF-4984-BE20-67F1DA2B5850}">
      <dgm:prSet/>
      <dgm:spPr/>
      <dgm:t>
        <a:bodyPr/>
        <a:lstStyle/>
        <a:p>
          <a:endParaRPr lang="ru-RU"/>
        </a:p>
      </dgm:t>
    </dgm:pt>
    <dgm:pt modelId="{6180CA5B-ACF7-49D9-9917-C1E96B949AC0}" type="parTrans" cxnId="{B8E210AD-C9BF-4984-BE20-67F1DA2B5850}">
      <dgm:prSet/>
      <dgm:spPr/>
      <dgm:t>
        <a:bodyPr/>
        <a:lstStyle/>
        <a:p>
          <a:endParaRPr lang="ru-RU"/>
        </a:p>
      </dgm:t>
    </dgm:pt>
    <dgm:pt modelId="{564B80CB-8EC8-44A2-A744-CC5CBFCE1929}">
      <dgm:prSet/>
      <dgm:spPr/>
      <dgm:t>
        <a:bodyPr/>
        <a:lstStyle/>
        <a:p>
          <a:r>
            <a:rPr lang="ru-RU" b="1" dirty="0" smtClean="0"/>
            <a:t>Изучение эффективных форм работы с семьей</a:t>
          </a:r>
          <a:endParaRPr lang="ru-RU" b="1" dirty="0"/>
        </a:p>
      </dgm:t>
    </dgm:pt>
    <dgm:pt modelId="{86ABFEE2-5AAE-4BAA-B018-0DA1D417A573}" type="parTrans" cxnId="{9F5E660A-A6DF-4B7D-8DAD-F83007DF13F9}">
      <dgm:prSet/>
      <dgm:spPr/>
      <dgm:t>
        <a:bodyPr/>
        <a:lstStyle/>
        <a:p>
          <a:endParaRPr lang="ru-RU"/>
        </a:p>
      </dgm:t>
    </dgm:pt>
    <dgm:pt modelId="{83C591AC-D1BA-4BD7-8E15-86796A3D0F73}" type="sibTrans" cxnId="{9F5E660A-A6DF-4B7D-8DAD-F83007DF13F9}">
      <dgm:prSet/>
      <dgm:spPr/>
      <dgm:t>
        <a:bodyPr/>
        <a:lstStyle/>
        <a:p>
          <a:endParaRPr lang="ru-RU"/>
        </a:p>
      </dgm:t>
    </dgm:pt>
    <dgm:pt modelId="{D4C4C871-C0AC-4CBB-8793-8AF5FA35884A}" type="pres">
      <dgm:prSet presAssocID="{7CF504C4-CC56-4A39-A5E3-CAADD60858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849359-8D23-4EB0-9E0B-55E8A31AE843}" type="pres">
      <dgm:prSet presAssocID="{459F2500-E64D-41B1-A1A1-574AADAA8BDF}" presName="composite" presStyleCnt="0"/>
      <dgm:spPr/>
    </dgm:pt>
    <dgm:pt modelId="{73D5E82C-33F2-4EC9-96AC-414296BED287}" type="pres">
      <dgm:prSet presAssocID="{459F2500-E64D-41B1-A1A1-574AADAA8BD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AE07C-5E42-4482-A7D9-78E397ABF745}" type="pres">
      <dgm:prSet presAssocID="{459F2500-E64D-41B1-A1A1-574AADAA8BD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4BC93-A82B-4BC6-B5A3-AA05C7C65C97}" type="pres">
      <dgm:prSet presAssocID="{38DC1668-ED37-43CB-BBB3-DC72794C81F0}" presName="sp" presStyleCnt="0"/>
      <dgm:spPr/>
    </dgm:pt>
    <dgm:pt modelId="{30EA065B-49B2-418A-A67B-9BCA25029E55}" type="pres">
      <dgm:prSet presAssocID="{D584CFB4-EB92-4DF5-B05A-92D0810457D5}" presName="composite" presStyleCnt="0"/>
      <dgm:spPr/>
    </dgm:pt>
    <dgm:pt modelId="{CB3BFF48-CAC2-4EB9-9326-15777A7D8392}" type="pres">
      <dgm:prSet presAssocID="{D584CFB4-EB92-4DF5-B05A-92D0810457D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2DFE9-E485-4A96-A59B-CE2AD98A70DF}" type="pres">
      <dgm:prSet presAssocID="{D584CFB4-EB92-4DF5-B05A-92D0810457D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618FF-55DD-4901-ABC3-DE14D40C9346}" type="pres">
      <dgm:prSet presAssocID="{A723706D-2EC0-4B95-A8A3-F3E12141BD7A}" presName="sp" presStyleCnt="0"/>
      <dgm:spPr/>
    </dgm:pt>
    <dgm:pt modelId="{36F647F9-D149-4F4F-8DE2-600BDE6E98A2}" type="pres">
      <dgm:prSet presAssocID="{D930A95D-A10E-43B2-8669-FA07B16F5EC6}" presName="composite" presStyleCnt="0"/>
      <dgm:spPr/>
    </dgm:pt>
    <dgm:pt modelId="{DE5A77AA-DD46-4A2E-A58D-BB0F0C1EA31D}" type="pres">
      <dgm:prSet presAssocID="{D930A95D-A10E-43B2-8669-FA07B16F5EC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4B839-8B0F-490C-86F0-EECA77F9D8BF}" type="pres">
      <dgm:prSet presAssocID="{D930A95D-A10E-43B2-8669-FA07B16F5EC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AF5E0-C725-4FA1-80E1-D5D6E846967A}" type="pres">
      <dgm:prSet presAssocID="{A28D6315-BC78-4A6A-B6A8-8360A6F644B3}" presName="sp" presStyleCnt="0"/>
      <dgm:spPr/>
    </dgm:pt>
    <dgm:pt modelId="{0BC644BA-F00E-4B8F-ACFB-05AEC8F58B2B}" type="pres">
      <dgm:prSet presAssocID="{3CD208A6-8229-416A-ADCD-2DCDEF0194CF}" presName="composite" presStyleCnt="0"/>
      <dgm:spPr/>
    </dgm:pt>
    <dgm:pt modelId="{AB89A9E8-017B-4E0A-A45D-0E043E25B908}" type="pres">
      <dgm:prSet presAssocID="{3CD208A6-8229-416A-ADCD-2DCDEF0194C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5AA27-9DEE-440A-BA3F-4DD2ABC62E58}" type="pres">
      <dgm:prSet presAssocID="{3CD208A6-8229-416A-ADCD-2DCDEF0194C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CF8CB-719D-4990-BDB5-AC7378CED8DC}" type="pres">
      <dgm:prSet presAssocID="{680D40AC-CA36-488C-9BA7-9E71642BAD62}" presName="sp" presStyleCnt="0"/>
      <dgm:spPr/>
    </dgm:pt>
    <dgm:pt modelId="{A8F5AC38-E81E-40D8-904E-35A17FD7CF46}" type="pres">
      <dgm:prSet presAssocID="{4C3F6F5B-49CA-4697-B369-B5D4A88B54AB}" presName="composite" presStyleCnt="0"/>
      <dgm:spPr/>
    </dgm:pt>
    <dgm:pt modelId="{3B1B3AEC-4A5A-4E59-8540-438315C2297A}" type="pres">
      <dgm:prSet presAssocID="{4C3F6F5B-49CA-4697-B369-B5D4A88B54A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E057C-B039-499A-B706-0AAB7E3931A4}" type="pres">
      <dgm:prSet presAssocID="{4C3F6F5B-49CA-4697-B369-B5D4A88B54A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4DBDB4-9638-47AE-9B68-7EEA4357FE23}" type="presOf" srcId="{90C845FA-EFB7-46B5-A2CA-33CD6DC5837F}" destId="{2132DFE9-E485-4A96-A59B-CE2AD98A70DF}" srcOrd="0" destOrd="0" presId="urn:microsoft.com/office/officeart/2005/8/layout/chevron2"/>
    <dgm:cxn modelId="{294AE331-9217-474C-8C1E-05255EB58526}" type="presOf" srcId="{5CDEA451-60F3-4F27-9B03-2CC84F0AC283}" destId="{3B55AA27-9DEE-440A-BA3F-4DD2ABC62E58}" srcOrd="0" destOrd="0" presId="urn:microsoft.com/office/officeart/2005/8/layout/chevron2"/>
    <dgm:cxn modelId="{4042C9FA-08FD-442D-A814-FD9DF19381DE}" type="presOf" srcId="{459F2500-E64D-41B1-A1A1-574AADAA8BDF}" destId="{73D5E82C-33F2-4EC9-96AC-414296BED287}" srcOrd="0" destOrd="0" presId="urn:microsoft.com/office/officeart/2005/8/layout/chevron2"/>
    <dgm:cxn modelId="{DEF55BEA-716A-44C1-890D-4ED0DD76537B}" type="presOf" srcId="{E42D46EF-E7F3-4E26-A926-AD164C880DBA}" destId="{C9AE057C-B039-499A-B706-0AAB7E3931A4}" srcOrd="0" destOrd="0" presId="urn:microsoft.com/office/officeart/2005/8/layout/chevron2"/>
    <dgm:cxn modelId="{B8E210AD-C9BF-4984-BE20-67F1DA2B5850}" srcId="{D584CFB4-EB92-4DF5-B05A-92D0810457D5}" destId="{90C845FA-EFB7-46B5-A2CA-33CD6DC5837F}" srcOrd="0" destOrd="0" parTransId="{6180CA5B-ACF7-49D9-9917-C1E96B949AC0}" sibTransId="{E98370FB-B7B6-44C5-9F29-5B98D6BD817D}"/>
    <dgm:cxn modelId="{2D2487A0-C87D-46A9-9A6F-ED3690B2C849}" srcId="{7CF504C4-CC56-4A39-A5E3-CAADD6085833}" destId="{3CD208A6-8229-416A-ADCD-2DCDEF0194CF}" srcOrd="3" destOrd="0" parTransId="{D3EEE226-A86A-4F23-A0AF-D76554FE22C3}" sibTransId="{680D40AC-CA36-488C-9BA7-9E71642BAD62}"/>
    <dgm:cxn modelId="{7DE3D2BF-50F1-41D7-998D-D78EBCA24433}" srcId="{7CF504C4-CC56-4A39-A5E3-CAADD6085833}" destId="{459F2500-E64D-41B1-A1A1-574AADAA8BDF}" srcOrd="0" destOrd="0" parTransId="{D3BB9153-4F59-41F8-9546-B8017DB3DD03}" sibTransId="{38DC1668-ED37-43CB-BBB3-DC72794C81F0}"/>
    <dgm:cxn modelId="{049F36F0-EFA5-46E8-8ED6-1D44A9D43B70}" srcId="{7CF504C4-CC56-4A39-A5E3-CAADD6085833}" destId="{D930A95D-A10E-43B2-8669-FA07B16F5EC6}" srcOrd="2" destOrd="0" parTransId="{870A712E-253A-42E7-86A4-AAA512360324}" sibTransId="{A28D6315-BC78-4A6A-B6A8-8360A6F644B3}"/>
    <dgm:cxn modelId="{9F5E660A-A6DF-4B7D-8DAD-F83007DF13F9}" srcId="{D930A95D-A10E-43B2-8669-FA07B16F5EC6}" destId="{564B80CB-8EC8-44A2-A744-CC5CBFCE1929}" srcOrd="0" destOrd="0" parTransId="{86ABFEE2-5AAE-4BAA-B018-0DA1D417A573}" sibTransId="{83C591AC-D1BA-4BD7-8E15-86796A3D0F73}"/>
    <dgm:cxn modelId="{501F36B8-AEFB-4913-92AE-66958C29F983}" srcId="{459F2500-E64D-41B1-A1A1-574AADAA8BDF}" destId="{CEC0C22E-E347-4EE0-8566-D80558F67519}" srcOrd="0" destOrd="0" parTransId="{76252D3C-234D-44B8-95DA-B3A2694D2270}" sibTransId="{6E85F34F-FE6B-4F5E-9A6F-A73DF93AB0D7}"/>
    <dgm:cxn modelId="{F411A569-AD11-48A2-843B-7A30A310D38A}" type="presOf" srcId="{4C3F6F5B-49CA-4697-B369-B5D4A88B54AB}" destId="{3B1B3AEC-4A5A-4E59-8540-438315C2297A}" srcOrd="0" destOrd="0" presId="urn:microsoft.com/office/officeart/2005/8/layout/chevron2"/>
    <dgm:cxn modelId="{1F0D3C7F-9148-4623-B134-EE50CB1572B5}" type="presOf" srcId="{D930A95D-A10E-43B2-8669-FA07B16F5EC6}" destId="{DE5A77AA-DD46-4A2E-A58D-BB0F0C1EA31D}" srcOrd="0" destOrd="0" presId="urn:microsoft.com/office/officeart/2005/8/layout/chevron2"/>
    <dgm:cxn modelId="{E939EF12-0BA8-43E4-9946-9765E0C8D933}" srcId="{4C3F6F5B-49CA-4697-B369-B5D4A88B54AB}" destId="{E42D46EF-E7F3-4E26-A926-AD164C880DBA}" srcOrd="0" destOrd="0" parTransId="{8A60487A-CC42-4E61-97B2-DBB90926F7C6}" sibTransId="{BBBFE987-6F50-42D0-BA7E-3313824F1BB4}"/>
    <dgm:cxn modelId="{6A0BF0CB-11CD-49EE-A737-C4CB0D0B9343}" type="presOf" srcId="{564B80CB-8EC8-44A2-A744-CC5CBFCE1929}" destId="{A684B839-8B0F-490C-86F0-EECA77F9D8BF}" srcOrd="0" destOrd="0" presId="urn:microsoft.com/office/officeart/2005/8/layout/chevron2"/>
    <dgm:cxn modelId="{EBA3A278-BDC9-4AE9-8017-EA9814F2B9B3}" type="presOf" srcId="{D584CFB4-EB92-4DF5-B05A-92D0810457D5}" destId="{CB3BFF48-CAC2-4EB9-9326-15777A7D8392}" srcOrd="0" destOrd="0" presId="urn:microsoft.com/office/officeart/2005/8/layout/chevron2"/>
    <dgm:cxn modelId="{5D60F822-8B82-49C5-8699-38EE6F0E07B6}" type="presOf" srcId="{3CD208A6-8229-416A-ADCD-2DCDEF0194CF}" destId="{AB89A9E8-017B-4E0A-A45D-0E043E25B908}" srcOrd="0" destOrd="0" presId="urn:microsoft.com/office/officeart/2005/8/layout/chevron2"/>
    <dgm:cxn modelId="{47F37D4E-C8CE-4950-B96E-2C6EC12C0372}" srcId="{7CF504C4-CC56-4A39-A5E3-CAADD6085833}" destId="{D584CFB4-EB92-4DF5-B05A-92D0810457D5}" srcOrd="1" destOrd="0" parTransId="{DF69AACE-89AA-4155-A61E-7EAA11832618}" sibTransId="{A723706D-2EC0-4B95-A8A3-F3E12141BD7A}"/>
    <dgm:cxn modelId="{E3B1922A-0917-4E62-92C0-98B547319F1D}" type="presOf" srcId="{CEC0C22E-E347-4EE0-8566-D80558F67519}" destId="{3ABAE07C-5E42-4482-A7D9-78E397ABF745}" srcOrd="0" destOrd="0" presId="urn:microsoft.com/office/officeart/2005/8/layout/chevron2"/>
    <dgm:cxn modelId="{9416C447-9A7B-4176-A671-3FBFC82074B1}" srcId="{7CF504C4-CC56-4A39-A5E3-CAADD6085833}" destId="{4C3F6F5B-49CA-4697-B369-B5D4A88B54AB}" srcOrd="4" destOrd="0" parTransId="{5F58CF00-1843-4EF5-A09B-688898B367FF}" sibTransId="{31B0EC21-7BCC-4E6B-9DD6-641827460CCA}"/>
    <dgm:cxn modelId="{7C6E16C9-A75E-44B0-927F-43FA8C895C29}" srcId="{3CD208A6-8229-416A-ADCD-2DCDEF0194CF}" destId="{5CDEA451-60F3-4F27-9B03-2CC84F0AC283}" srcOrd="0" destOrd="0" parTransId="{3D365CC8-EE96-43E4-A9FB-A9E4C883F142}" sibTransId="{80DFC3BD-553B-450E-8EEA-145E5E8E7A55}"/>
    <dgm:cxn modelId="{58B9404A-DBDB-4327-8A57-5E6FCA8E42AC}" type="presOf" srcId="{7CF504C4-CC56-4A39-A5E3-CAADD6085833}" destId="{D4C4C871-C0AC-4CBB-8793-8AF5FA35884A}" srcOrd="0" destOrd="0" presId="urn:microsoft.com/office/officeart/2005/8/layout/chevron2"/>
    <dgm:cxn modelId="{793F5813-6C51-4C09-A328-DDF9D7133E3B}" type="presParOf" srcId="{D4C4C871-C0AC-4CBB-8793-8AF5FA35884A}" destId="{2E849359-8D23-4EB0-9E0B-55E8A31AE843}" srcOrd="0" destOrd="0" presId="urn:microsoft.com/office/officeart/2005/8/layout/chevron2"/>
    <dgm:cxn modelId="{616D0294-1AFB-4140-9003-3334698B04B8}" type="presParOf" srcId="{2E849359-8D23-4EB0-9E0B-55E8A31AE843}" destId="{73D5E82C-33F2-4EC9-96AC-414296BED287}" srcOrd="0" destOrd="0" presId="urn:microsoft.com/office/officeart/2005/8/layout/chevron2"/>
    <dgm:cxn modelId="{AEA8F7B3-999E-44DA-BF24-7FFCC41A6A06}" type="presParOf" srcId="{2E849359-8D23-4EB0-9E0B-55E8A31AE843}" destId="{3ABAE07C-5E42-4482-A7D9-78E397ABF745}" srcOrd="1" destOrd="0" presId="urn:microsoft.com/office/officeart/2005/8/layout/chevron2"/>
    <dgm:cxn modelId="{48CAFD3C-ED16-4A29-B69A-F306E9E3B2B7}" type="presParOf" srcId="{D4C4C871-C0AC-4CBB-8793-8AF5FA35884A}" destId="{BAE4BC93-A82B-4BC6-B5A3-AA05C7C65C97}" srcOrd="1" destOrd="0" presId="urn:microsoft.com/office/officeart/2005/8/layout/chevron2"/>
    <dgm:cxn modelId="{E70011DE-CEDA-490A-B41D-4890EA181D79}" type="presParOf" srcId="{D4C4C871-C0AC-4CBB-8793-8AF5FA35884A}" destId="{30EA065B-49B2-418A-A67B-9BCA25029E55}" srcOrd="2" destOrd="0" presId="urn:microsoft.com/office/officeart/2005/8/layout/chevron2"/>
    <dgm:cxn modelId="{AAE05F86-9CA3-4359-B828-A421F58BBF64}" type="presParOf" srcId="{30EA065B-49B2-418A-A67B-9BCA25029E55}" destId="{CB3BFF48-CAC2-4EB9-9326-15777A7D8392}" srcOrd="0" destOrd="0" presId="urn:microsoft.com/office/officeart/2005/8/layout/chevron2"/>
    <dgm:cxn modelId="{6578DD57-C861-4E88-AD24-6565AF2650B7}" type="presParOf" srcId="{30EA065B-49B2-418A-A67B-9BCA25029E55}" destId="{2132DFE9-E485-4A96-A59B-CE2AD98A70DF}" srcOrd="1" destOrd="0" presId="urn:microsoft.com/office/officeart/2005/8/layout/chevron2"/>
    <dgm:cxn modelId="{1F579E0B-FB4B-436B-84BF-D4DBB8983B79}" type="presParOf" srcId="{D4C4C871-C0AC-4CBB-8793-8AF5FA35884A}" destId="{9B8618FF-55DD-4901-ABC3-DE14D40C9346}" srcOrd="3" destOrd="0" presId="urn:microsoft.com/office/officeart/2005/8/layout/chevron2"/>
    <dgm:cxn modelId="{C67F3775-9C5C-4898-8E37-618728A38BDD}" type="presParOf" srcId="{D4C4C871-C0AC-4CBB-8793-8AF5FA35884A}" destId="{36F647F9-D149-4F4F-8DE2-600BDE6E98A2}" srcOrd="4" destOrd="0" presId="urn:microsoft.com/office/officeart/2005/8/layout/chevron2"/>
    <dgm:cxn modelId="{0B471208-FE17-4118-9854-AE9FDD47B456}" type="presParOf" srcId="{36F647F9-D149-4F4F-8DE2-600BDE6E98A2}" destId="{DE5A77AA-DD46-4A2E-A58D-BB0F0C1EA31D}" srcOrd="0" destOrd="0" presId="urn:microsoft.com/office/officeart/2005/8/layout/chevron2"/>
    <dgm:cxn modelId="{A2801909-215C-445F-BCF8-2A8BBA150CDB}" type="presParOf" srcId="{36F647F9-D149-4F4F-8DE2-600BDE6E98A2}" destId="{A684B839-8B0F-490C-86F0-EECA77F9D8BF}" srcOrd="1" destOrd="0" presId="urn:microsoft.com/office/officeart/2005/8/layout/chevron2"/>
    <dgm:cxn modelId="{9D60AFEB-357A-47DC-81D2-5C21C4B046E5}" type="presParOf" srcId="{D4C4C871-C0AC-4CBB-8793-8AF5FA35884A}" destId="{BBFAF5E0-C725-4FA1-80E1-D5D6E846967A}" srcOrd="5" destOrd="0" presId="urn:microsoft.com/office/officeart/2005/8/layout/chevron2"/>
    <dgm:cxn modelId="{CAC10452-092A-4568-9213-5ECBB9154721}" type="presParOf" srcId="{D4C4C871-C0AC-4CBB-8793-8AF5FA35884A}" destId="{0BC644BA-F00E-4B8F-ACFB-05AEC8F58B2B}" srcOrd="6" destOrd="0" presId="urn:microsoft.com/office/officeart/2005/8/layout/chevron2"/>
    <dgm:cxn modelId="{4FF29B73-6D5B-4E53-955E-A7709417C074}" type="presParOf" srcId="{0BC644BA-F00E-4B8F-ACFB-05AEC8F58B2B}" destId="{AB89A9E8-017B-4E0A-A45D-0E043E25B908}" srcOrd="0" destOrd="0" presId="urn:microsoft.com/office/officeart/2005/8/layout/chevron2"/>
    <dgm:cxn modelId="{65F17F70-96FB-413E-9CE0-F249F9467705}" type="presParOf" srcId="{0BC644BA-F00E-4B8F-ACFB-05AEC8F58B2B}" destId="{3B55AA27-9DEE-440A-BA3F-4DD2ABC62E58}" srcOrd="1" destOrd="0" presId="urn:microsoft.com/office/officeart/2005/8/layout/chevron2"/>
    <dgm:cxn modelId="{CE089B17-F023-4318-BFBF-0DAE92104EFF}" type="presParOf" srcId="{D4C4C871-C0AC-4CBB-8793-8AF5FA35884A}" destId="{D9ECF8CB-719D-4990-BDB5-AC7378CED8DC}" srcOrd="7" destOrd="0" presId="urn:microsoft.com/office/officeart/2005/8/layout/chevron2"/>
    <dgm:cxn modelId="{674D1934-752A-4C2C-A617-D9A755AF14B2}" type="presParOf" srcId="{D4C4C871-C0AC-4CBB-8793-8AF5FA35884A}" destId="{A8F5AC38-E81E-40D8-904E-35A17FD7CF46}" srcOrd="8" destOrd="0" presId="urn:microsoft.com/office/officeart/2005/8/layout/chevron2"/>
    <dgm:cxn modelId="{7A39D353-F7E8-474D-8B76-3120D03B0CA3}" type="presParOf" srcId="{A8F5AC38-E81E-40D8-904E-35A17FD7CF46}" destId="{3B1B3AEC-4A5A-4E59-8540-438315C2297A}" srcOrd="0" destOrd="0" presId="urn:microsoft.com/office/officeart/2005/8/layout/chevron2"/>
    <dgm:cxn modelId="{281E9AC1-8A28-4546-9991-22F22A8C4262}" type="presParOf" srcId="{A8F5AC38-E81E-40D8-904E-35A17FD7CF46}" destId="{C9AE057C-B039-499A-B706-0AAB7E3931A4}" srcOrd="1" destOrd="0" presId="urn:microsoft.com/office/officeart/2005/8/layout/chevron2"/>
  </dgm:cxnLst>
  <dgm:bg/>
  <dgm:whole/>
  <dgm:extLst>
    <a:ext uri="{C62137D5-CB1D-491B-B009-E17868A290BF}"/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743552-3DC1-4587-AFFB-98AF90BEFA4D}" type="datetimeFigureOut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EF4276-D30D-49DB-9CAB-FDB55C809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80 w 5184"/>
                  <a:gd name="T3" fmla="*/ 3159 h 3159"/>
                  <a:gd name="T4" fmla="*/ 528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8 w 556"/>
                  <a:gd name="T5" fmla="*/ 3159 h 3159"/>
                  <a:gd name="T6" fmla="*/ 56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7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7 w 251"/>
                <a:gd name="T7" fmla="*/ 12 h 12"/>
                <a:gd name="T8" fmla="*/ 257 w 251"/>
                <a:gd name="T9" fmla="*/ 0 h 12"/>
                <a:gd name="T10" fmla="*/ 257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879 w 251"/>
                <a:gd name="T5" fmla="*/ 12 h 12"/>
                <a:gd name="T6" fmla="*/ 187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D737-FEC8-4A4E-ADD8-C021243CC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2EE0-F18C-414B-AEFC-A1C26607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C07C-C5FC-40F2-8E61-7F8C66E27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7498F-7492-4CDD-AD2F-5E0CD6422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18EA-400D-4FE1-BD31-50D24E615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3D19-6AE5-49D1-907E-BBA27FC98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3850D-85D8-4FD2-B525-1057C6086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1F30C-D926-4C30-8BEC-6EED9331D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21623-0591-4254-98E6-B41850BE8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2EE27-8450-4102-914A-965C0903E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AA46E-983F-4B8E-B85E-D8F3786DF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8C02B-DBA7-4565-B180-17F42609E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80 w 5184"/>
                <a:gd name="T3" fmla="*/ 3159 h 3159"/>
                <a:gd name="T4" fmla="*/ 528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8 w 556"/>
                <a:gd name="T5" fmla="*/ 3159 h 3159"/>
                <a:gd name="T6" fmla="*/ 56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879 w 251"/>
                  <a:gd name="T5" fmla="*/ 12 h 12"/>
                  <a:gd name="T6" fmla="*/ 187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7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7 w 251"/>
                  <a:gd name="T7" fmla="*/ 12 h 12"/>
                  <a:gd name="T8" fmla="*/ 257 w 251"/>
                  <a:gd name="T9" fmla="*/ 0 h 12"/>
                  <a:gd name="T10" fmla="*/ 257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84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FA27F207-3ABD-4571-8D49-F0F88EEEB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476250"/>
            <a:ext cx="7561263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/>
              <a:t>Семинар</a:t>
            </a:r>
            <a:r>
              <a:rPr lang="ru-RU" sz="2000" dirty="0" smtClean="0">
                <a:effectLst/>
              </a:rPr>
              <a:t>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для </a:t>
            </a:r>
            <a:r>
              <a:rPr lang="ru-RU" sz="2000" dirty="0">
                <a:effectLst/>
              </a:rPr>
              <a:t>руководителей и педагогов дошкольных образовательных организаций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516563"/>
            <a:ext cx="6553200" cy="711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i="1" dirty="0" smtClean="0">
                <a:solidFill>
                  <a:srgbClr val="142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Подготовила: </a:t>
            </a:r>
            <a:r>
              <a:rPr lang="ru-RU" sz="2400" b="1" i="1" dirty="0" smtClean="0">
                <a:solidFill>
                  <a:srgbClr val="142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Краева Наталия Николаевна</a:t>
            </a:r>
          </a:p>
          <a:p>
            <a:pPr algn="ctr" eaLnBrk="1" hangingPunct="1">
              <a:defRPr/>
            </a:pPr>
            <a:r>
              <a:rPr lang="ru-RU" sz="1800" b="1" i="1" dirty="0" smtClean="0">
                <a:solidFill>
                  <a:srgbClr val="142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 МБДОУ </a:t>
            </a:r>
            <a:r>
              <a:rPr lang="ru-RU" sz="1800" b="1" i="1" dirty="0" err="1" smtClean="0">
                <a:solidFill>
                  <a:srgbClr val="142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  <a:r>
              <a:rPr lang="ru-RU" sz="1800" b="1" i="1" dirty="0" smtClean="0">
                <a:solidFill>
                  <a:srgbClr val="142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/с «Зорька» п. Абрикосовый</a:t>
            </a:r>
          </a:p>
          <a:p>
            <a:pPr algn="ctr" eaLnBrk="1" hangingPunct="1">
              <a:defRPr/>
            </a:pPr>
            <a:r>
              <a:rPr lang="ru-RU" sz="1800" b="1" i="1" dirty="0" smtClean="0">
                <a:solidFill>
                  <a:srgbClr val="142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Август 2014г.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250" y="1916113"/>
            <a:ext cx="6840538" cy="287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Взаимодействие педагогов и родителей в обеспечении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здоровьесберегающей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среды в ДОУ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Наглядные формы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628775"/>
            <a:ext cx="8424862" cy="4114800"/>
          </a:xfrm>
        </p:spPr>
        <p:txBody>
          <a:bodyPr/>
          <a:lstStyle/>
          <a:p>
            <a:pPr>
              <a:defRPr/>
            </a:pPr>
            <a:r>
              <a:rPr lang="ru-RU" sz="2700" b="1" dirty="0" smtClean="0">
                <a:effectLst/>
              </a:rPr>
              <a:t>Информационные </a:t>
            </a:r>
            <a:r>
              <a:rPr lang="ru-RU" sz="2700" b="1" dirty="0">
                <a:effectLst/>
              </a:rPr>
              <a:t>стенды с ежемесячно обновлённой информацией в родительских уголках, освещающих вопросы оздоровления;</a:t>
            </a:r>
          </a:p>
          <a:p>
            <a:pPr>
              <a:defRPr/>
            </a:pPr>
            <a:r>
              <a:rPr lang="ru-RU" sz="2700" b="1" dirty="0">
                <a:effectLst/>
              </a:rPr>
              <a:t>Информационная газета для родителей </a:t>
            </a:r>
            <a:r>
              <a:rPr lang="ru-RU" sz="2700" b="1" dirty="0" smtClean="0">
                <a:effectLst/>
              </a:rPr>
              <a:t>знакомит </a:t>
            </a:r>
            <a:r>
              <a:rPr lang="ru-RU" sz="2700" b="1" dirty="0">
                <a:effectLst/>
              </a:rPr>
              <a:t>с жизнью детского сада и системой оздоровительной работы;</a:t>
            </a:r>
          </a:p>
          <a:p>
            <a:pPr>
              <a:defRPr/>
            </a:pPr>
            <a:r>
              <a:rPr lang="ru-RU" sz="2700" b="1" dirty="0" err="1" smtClean="0">
                <a:effectLst/>
              </a:rPr>
              <a:t>Фотоотчет</a:t>
            </a:r>
            <a:r>
              <a:rPr lang="ru-RU" sz="2700" b="1" dirty="0" smtClean="0">
                <a:effectLst/>
              </a:rPr>
              <a:t> </a:t>
            </a:r>
            <a:r>
              <a:rPr lang="ru-RU" sz="2700" b="1" dirty="0">
                <a:effectLst/>
              </a:rPr>
              <a:t>о оздоровительных мероприятиях (конкурсах, проектах, акциях).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700" b="1" dirty="0" smtClean="0">
                <a:solidFill>
                  <a:schemeClr val="folHlink"/>
                </a:solidFill>
                <a:effectLst/>
              </a:rPr>
              <a:t/>
            </a:r>
            <a:br>
              <a:rPr lang="ru-RU" sz="2700" b="1" dirty="0" smtClean="0">
                <a:solidFill>
                  <a:schemeClr val="folHlink"/>
                </a:solidFill>
                <a:effectLst/>
              </a:rPr>
            </a:br>
            <a:endParaRPr lang="ru-RU" sz="27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Индивидуальные формы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628775"/>
            <a:ext cx="8424862" cy="4114800"/>
          </a:xfrm>
        </p:spPr>
        <p:txBody>
          <a:bodyPr/>
          <a:lstStyle/>
          <a:p>
            <a:r>
              <a:rPr lang="ru-RU" sz="2800" b="1" smtClean="0">
                <a:effectLst/>
              </a:rPr>
              <a:t>ведение «паспорта здоровья»;</a:t>
            </a:r>
          </a:p>
          <a:p>
            <a:r>
              <a:rPr lang="ru-RU" sz="2800" b="1" smtClean="0">
                <a:effectLst/>
              </a:rPr>
              <a:t>индивидуально составленные рекомендации для родителей, памятки «Значение ведения пищевого дневника», «Зарядка – это весело», «Подвижные игры оздоровительной направленности», «Закаляйтесь  с детства».</a:t>
            </a:r>
            <a:r>
              <a:rPr lang="ru-RU" sz="2700" b="1" smtClean="0">
                <a:solidFill>
                  <a:schemeClr val="folHlink"/>
                </a:solidFill>
                <a:effectLst/>
              </a:rPr>
              <a:t/>
            </a:r>
            <a:br>
              <a:rPr lang="ru-RU" sz="2700" b="1" smtClean="0">
                <a:solidFill>
                  <a:schemeClr val="folHlink"/>
                </a:solidFill>
                <a:effectLst/>
              </a:rPr>
            </a:br>
            <a:endParaRPr lang="ru-RU" sz="27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569325" cy="1395412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Участие родителей в проекте</a:t>
            </a:r>
            <a:br>
              <a:rPr lang="ru-RU" sz="4000" dirty="0" smtClean="0"/>
            </a:br>
            <a:r>
              <a:rPr lang="ru-RU" sz="4000" dirty="0" smtClean="0"/>
              <a:t>«Здоровье +»</a:t>
            </a:r>
            <a:endParaRPr lang="ru-RU" sz="4000" dirty="0"/>
          </a:p>
        </p:txBody>
      </p:sp>
      <p:pic>
        <p:nvPicPr>
          <p:cNvPr id="10" name="Рисунок 9" descr="O:\DSCN25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2362484" cy="1774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O:\DSCN2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2132856"/>
            <a:ext cx="2304256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O:\DSCN25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3296086" cy="2470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O:\фотопроекта\DSCN24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05064"/>
            <a:ext cx="3130010" cy="2420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88913"/>
            <a:ext cx="4464050" cy="936625"/>
          </a:xfrm>
        </p:spPr>
        <p:txBody>
          <a:bodyPr/>
          <a:lstStyle/>
          <a:p>
            <a:pPr algn="ctr">
              <a:defRPr/>
            </a:pPr>
            <a:r>
              <a:rPr lang="ru-RU" sz="2800" i="1" dirty="0" smtClean="0">
                <a:solidFill>
                  <a:srgbClr val="00B050"/>
                </a:solidFill>
              </a:rPr>
              <a:t>Участие в акции</a:t>
            </a:r>
            <a:endParaRPr lang="ru-RU" sz="2800" i="1" dirty="0">
              <a:solidFill>
                <a:srgbClr val="00B05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672013" y="3763963"/>
            <a:ext cx="4014787" cy="24511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000" b="1" dirty="0" smtClean="0"/>
              <a:t>     </a:t>
            </a:r>
          </a:p>
        </p:txBody>
      </p:sp>
      <p:pic>
        <p:nvPicPr>
          <p:cNvPr id="10" name="Рисунок 9" descr="O:\акция в фото-2\P1040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3" y="1124745"/>
            <a:ext cx="259228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O:\акция в фото\P10309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2808312" cy="1944216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O:\акция в фото-2\P10400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924944"/>
            <a:ext cx="5344003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Участие родителей в праздниках, досугах</a:t>
            </a:r>
            <a:endParaRPr lang="ru-RU" dirty="0"/>
          </a:p>
        </p:txBody>
      </p:sp>
      <p:pic>
        <p:nvPicPr>
          <p:cNvPr id="3" name="Рисунок 2" descr="D:\ФОТО\DSC026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223224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фото ноябрь\DSC027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93096"/>
            <a:ext cx="2901571" cy="217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Users\Колян\Documents\ПДД\P10201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20888"/>
            <a:ext cx="2307894" cy="173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Users\Колян\Documents\ПДД\P10201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3126759" cy="234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O:\фото пдд лето 2014\DSCN33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060848"/>
            <a:ext cx="2510705" cy="195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00B050"/>
                </a:solidFill>
                <a:effectLst/>
              </a:rPr>
              <a:t>Изучение результатов взаимодействия с родителями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142287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Тетрадь отзывов и предложений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defRPr/>
            </a:pPr>
            <a:r>
              <a:rPr lang="ru-RU" sz="2800" b="1" dirty="0" smtClean="0"/>
              <a:t>Анкетирование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04800"/>
            <a:ext cx="8208962" cy="14319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Показатели эффективности взаимодействия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981200"/>
            <a:ext cx="8424862" cy="41148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effectLst/>
              </a:rPr>
              <a:t>Обеспечение психологического благополучия ребенка в </a:t>
            </a:r>
            <a:r>
              <a:rPr lang="ru-RU" sz="2800" b="1" dirty="0" smtClean="0">
                <a:effectLst/>
              </a:rPr>
              <a:t>ДОУ </a:t>
            </a:r>
            <a:r>
              <a:rPr lang="ru-RU" sz="2800" b="1" dirty="0">
                <a:effectLst/>
              </a:rPr>
              <a:t>и в семье.</a:t>
            </a:r>
          </a:p>
          <a:p>
            <a:pPr>
              <a:defRPr/>
            </a:pPr>
            <a:r>
              <a:rPr lang="ru-RU" sz="2800" b="1" dirty="0">
                <a:effectLst/>
              </a:rPr>
              <a:t>Профилактика ранних заболеваний.</a:t>
            </a:r>
          </a:p>
          <a:p>
            <a:pPr>
              <a:defRPr/>
            </a:pPr>
            <a:r>
              <a:rPr lang="ru-RU" sz="2800" b="1" dirty="0">
                <a:effectLst/>
              </a:rPr>
              <a:t>Формирование у детей и родителей интереса к физической культуре. Привлечение внимания к здоровому образу жизни.</a:t>
            </a:r>
          </a:p>
          <a:p>
            <a:pPr>
              <a:defRPr/>
            </a:pPr>
            <a:r>
              <a:rPr lang="ru-RU" sz="2800" b="1" u="sng" dirty="0">
                <a:effectLst/>
              </a:rPr>
              <a:t>И как следствие</a:t>
            </a:r>
            <a:r>
              <a:rPr lang="ru-RU" sz="2800" b="1" dirty="0">
                <a:effectLst/>
              </a:rPr>
              <a:t> – укрепление здоровья детей, снижение уровня заболеваемости.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7E39"/>
                </a:solidFill>
              </a:rPr>
              <a:t>Сотрудничество с родителями  - важная составляющая образовательного процесса </a:t>
            </a:r>
            <a:br>
              <a:rPr lang="ru-RU" sz="2000" dirty="0" smtClean="0">
                <a:solidFill>
                  <a:srgbClr val="007E39"/>
                </a:solidFill>
              </a:rPr>
            </a:br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2636838"/>
            <a:ext cx="8064500" cy="1871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dirty="0">
                <a:solidFill>
                  <a:srgbClr val="007E39"/>
                </a:solidFill>
              </a:rPr>
              <a:t>Спасибо за внимание!</a:t>
            </a:r>
            <a:endParaRPr lang="ru-RU" sz="4800" b="1" i="1" dirty="0"/>
          </a:p>
        </p:txBody>
      </p:sp>
      <p:pic>
        <p:nvPicPr>
          <p:cNvPr id="10" name="Содержимое 9" descr="O:\DSCN251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196975"/>
            <a:ext cx="2806700" cy="21113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Содержимое 13" descr="O:\фотопроекта\DSCN250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196975"/>
            <a:ext cx="2697163" cy="20288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O:\фотопроекта\DSCN250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437063"/>
            <a:ext cx="2808288" cy="1944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O:\DSCN251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292600"/>
            <a:ext cx="2865438" cy="2149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9" descr="O:\DSCN2519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154" y="1196975"/>
            <a:ext cx="2806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13" descr="O:\фотопроекта\DSCN250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7966" y="1196975"/>
            <a:ext cx="269716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O:\фотопроекта\DSCN250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7516" y="4437063"/>
            <a:ext cx="2808288" cy="1944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O:\DSCN251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292600"/>
            <a:ext cx="2865438" cy="2149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ru-RU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437562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700" b="1" dirty="0" smtClean="0"/>
              <a:t>Одно из приоритетных направлений выбранных нашим ДОУ - это охрана жизни и укрепление физического и психического здоровья детей. Дошкольный возраст является важнейшим этапом в формировании здоровья ребенка, поэтому актуально значимым и востребованным сегодня для нас становится поиск средств и методов повышения эффективности оздоровительной работы в нашем ДОУ. </a:t>
            </a:r>
          </a:p>
        </p:txBody>
      </p:sp>
      <p:pic>
        <p:nvPicPr>
          <p:cNvPr id="4" name="Рисунок 3" descr="E:\Users\Колян\Desktop\леша\мото\здо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716338"/>
            <a:ext cx="525621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476250"/>
            <a:ext cx="8280400" cy="2952750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/>
              <a:t>Наметившаяся в последние годы устойчивая тенденция ухудшения здоровья детей, увеличение количества детей с нарушениями психического и речевого развития диктует необходимость поиска механизмов, позволяющих изменить эту ситуацию. </a:t>
            </a:r>
          </a:p>
          <a:p>
            <a:pPr>
              <a:defRPr/>
            </a:pPr>
            <a:endParaRPr lang="ru-RU" sz="16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600" b="1" dirty="0" smtClean="0"/>
          </a:p>
          <a:p>
            <a:pPr>
              <a:defRPr/>
            </a:pPr>
            <a:r>
              <a:rPr lang="ru-RU" sz="1600" b="1" dirty="0" smtClean="0"/>
              <a:t>Аналогичная ситуация с состоянием здоровья детей сложилась и в нашем детском саду. Часто встречаются дети с  нарушением здоровья. Возникла необходимость создания эффективной </a:t>
            </a:r>
            <a:r>
              <a:rPr lang="ru-RU" sz="1600" b="1" dirty="0" err="1" smtClean="0"/>
              <a:t>здоровьесберегающей</a:t>
            </a:r>
            <a:r>
              <a:rPr lang="ru-RU" sz="1600" b="1" dirty="0" smtClean="0"/>
              <a:t> системы в детском саду, так как период дошкольного детства наиболее важный в становлении двигательных функций ребенка, особенно его физических качеств. В целях укрепления здоровья воспитанников в ДОУ коллективом учреждения было принято решение о создании необходимых условий для  физического развития детей . </a:t>
            </a:r>
            <a:endParaRPr lang="ru-RU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sz="1800" smtClean="0"/>
              <a:t>Целью деятельности дошкольного учреждения является создание здоровьесберегающей среды в ДОУ для сохранения и укрепления здоровья детей. Для осуществления поставленной цели нами были предложены следующие задачи:</a:t>
            </a:r>
          </a:p>
          <a:p>
            <a:pPr>
              <a:buFont typeface="Wingdings" pitchFamily="2" charset="2"/>
              <a:buNone/>
            </a:pPr>
            <a:endParaRPr lang="ru-RU" sz="1800" smtClean="0"/>
          </a:p>
          <a:p>
            <a:r>
              <a:rPr lang="ru-RU" sz="1800" smtClean="0"/>
              <a:t>1. Создание  предметно-развивающей среды.</a:t>
            </a:r>
          </a:p>
          <a:p>
            <a:pPr>
              <a:buFont typeface="Wingdings" pitchFamily="2" charset="2"/>
              <a:buNone/>
            </a:pPr>
            <a:endParaRPr lang="ru-RU" sz="1800" smtClean="0"/>
          </a:p>
          <a:p>
            <a:r>
              <a:rPr lang="ru-RU" sz="1800" smtClean="0"/>
              <a:t>2. Включение родителей в воспитательно-образовательный процесс.</a:t>
            </a:r>
          </a:p>
          <a:p>
            <a:pPr>
              <a:buFont typeface="Wingdings" pitchFamily="2" charset="2"/>
              <a:buNone/>
            </a:pPr>
            <a:endParaRPr lang="ru-RU" sz="1800" smtClean="0"/>
          </a:p>
          <a:p>
            <a:r>
              <a:rPr lang="ru-RU" sz="1800" smtClean="0"/>
              <a:t>3. Воспитание у дошкольников потребности в здоровом образе жизни.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МАМАМАМА\ФОТО С АППАРАТА\СССС\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680520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E:\Users\Колян\Desktop\МАМАМАМА\ФОТО С АППАРАТА\DSC02223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3789040"/>
            <a:ext cx="3092335" cy="2319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12" descr="E:\Users\Колян\Desktop\МАМАМАМА\ФОТО С АППАРАТА\DSC03126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3789040"/>
            <a:ext cx="3240360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304800"/>
            <a:ext cx="7783512" cy="3873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Алгоритм взаимодействия с семьей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11560" y="1340768"/>
          <a:ext cx="8208912" cy="518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79513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chemeClr val="folHlink"/>
                </a:solidFill>
                <a:effectLst/>
              </a:rPr>
              <a:t>Подготовка семьи к сотрудничеству с детским садом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424863" cy="4114800"/>
          </a:xfrm>
        </p:spPr>
        <p:txBody>
          <a:bodyPr/>
          <a:lstStyle/>
          <a:p>
            <a:r>
              <a:rPr lang="ru-RU" sz="2000" b="1" smtClean="0">
                <a:effectLst/>
              </a:rPr>
              <a:t>собеседование заведующего с родителями по вопросам прав и обязанностей участников образовательного процесса в ДОУ;</a:t>
            </a:r>
          </a:p>
          <a:p>
            <a:r>
              <a:rPr lang="ru-RU" sz="2000" b="1" smtClean="0">
                <a:effectLst/>
              </a:rPr>
              <a:t>ознакомительная экскурсия по детскому саду, в ходе которой рассказывается о том, какие в ДОУ имеются условия для образования, воспитания, развития ребенка и сохранения его здоровья;</a:t>
            </a:r>
          </a:p>
          <a:p>
            <a:r>
              <a:rPr lang="ru-RU" sz="2000" b="1" smtClean="0">
                <a:effectLst/>
              </a:rPr>
              <a:t>информация  о том, какие мероприятия проводятся педагогами для сохранения и укрепления здоровья детей.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solidFill>
                  <a:schemeClr val="folHlink"/>
                </a:solidFill>
                <a:effectLst/>
              </a:rPr>
              <a:t>Изучение семьи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/>
              <a:t>Посещение семьи на </a:t>
            </a:r>
            <a:r>
              <a:rPr lang="ru-RU" sz="2400" b="1" dirty="0" smtClean="0"/>
              <a:t>дому с целью изучения условий семейного воспитания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dirty="0"/>
          </a:p>
          <a:p>
            <a:pPr eaLnBrk="1" hangingPunct="1">
              <a:defRPr/>
            </a:pPr>
            <a:r>
              <a:rPr lang="ru-RU" sz="2400" b="1" dirty="0" smtClean="0"/>
              <a:t>Анкетирование</a:t>
            </a:r>
          </a:p>
          <a:p>
            <a:pPr eaLnBrk="1" hangingPunct="1">
              <a:defRPr/>
            </a:pPr>
            <a:endParaRPr lang="ru-RU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Беседы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56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252538"/>
          </a:xfrm>
          <a:noFill/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folHlink"/>
                </a:solidFill>
                <a:effectLst/>
              </a:rPr>
              <a:t>Изучение наиболее эффективных форм работы с семьей 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50825" y="1700213"/>
            <a:ext cx="2087563" cy="4968875"/>
          </a:xfrm>
          <a:prstGeom prst="rect">
            <a:avLst/>
          </a:prstGeom>
          <a:solidFill>
            <a:schemeClr val="bg2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 u="sng">
                <a:solidFill>
                  <a:schemeClr val="folHlink"/>
                </a:solidFill>
              </a:rPr>
              <a:t>Индивидуальные</a:t>
            </a:r>
          </a:p>
          <a:p>
            <a:pPr algn="ctr"/>
            <a:r>
              <a:rPr lang="ru-RU" sz="1600" b="1" i="1" u="sng">
                <a:solidFill>
                  <a:schemeClr val="folHlink"/>
                </a:solidFill>
              </a:rPr>
              <a:t> подгрупповые</a:t>
            </a:r>
          </a:p>
          <a:p>
            <a:pPr algn="ctr"/>
            <a:endParaRPr lang="ru-RU" sz="1600" b="1" i="1" u="sng">
              <a:solidFill>
                <a:schemeClr val="folHlink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/>
              <a:t> </a:t>
            </a:r>
            <a:r>
              <a:rPr lang="ru-RU" sz="1400" b="1" i="1"/>
              <a:t>Ежедневное </a:t>
            </a:r>
          </a:p>
          <a:p>
            <a:pPr algn="ctr"/>
            <a:r>
              <a:rPr lang="ru-RU" sz="1400" b="1" i="1"/>
              <a:t>общение</a:t>
            </a:r>
          </a:p>
          <a:p>
            <a:pPr algn="ctr"/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Звуковой листок</a:t>
            </a:r>
          </a:p>
          <a:p>
            <a:pPr algn="ctr">
              <a:buFont typeface="Wingdings" pitchFamily="2" charset="2"/>
              <a:buChar char="Ø"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Дневники общения</a:t>
            </a:r>
          </a:p>
          <a:p>
            <a:pPr algn="ctr">
              <a:buFont typeface="Wingdings" pitchFamily="2" charset="2"/>
              <a:buChar char="Ø"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Телефон доверия</a:t>
            </a:r>
          </a:p>
          <a:p>
            <a:pPr algn="ctr">
              <a:buFont typeface="Wingdings" pitchFamily="2" charset="2"/>
              <a:buNone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Библиотечка </a:t>
            </a:r>
          </a:p>
          <a:p>
            <a:pPr algn="ctr">
              <a:buFont typeface="Wingdings" pitchFamily="2" charset="2"/>
              <a:buNone/>
            </a:pPr>
            <a:r>
              <a:rPr lang="ru-RU" sz="1400"/>
              <a:t>семейного чтения</a:t>
            </a:r>
          </a:p>
          <a:p>
            <a:pPr algn="ctr">
              <a:buFont typeface="Wingdings" pitchFamily="2" charset="2"/>
              <a:buNone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Тетрадь отзывов </a:t>
            </a:r>
          </a:p>
          <a:p>
            <a:pPr algn="ctr">
              <a:buFont typeface="Wingdings" pitchFamily="2" charset="2"/>
              <a:buNone/>
            </a:pPr>
            <a:r>
              <a:rPr lang="ru-RU" sz="1400"/>
              <a:t>Предложений</a:t>
            </a:r>
          </a:p>
          <a:p>
            <a:pPr algn="ctr">
              <a:buFont typeface="Wingdings" pitchFamily="2" charset="2"/>
              <a:buNone/>
            </a:pPr>
            <a:endParaRPr lang="ru-RU" sz="1600"/>
          </a:p>
          <a:p>
            <a:pPr algn="ctr">
              <a:buFont typeface="Wingdings" pitchFamily="2" charset="2"/>
              <a:buNone/>
            </a:pPr>
            <a:endParaRPr lang="ru-RU" sz="1600"/>
          </a:p>
          <a:p>
            <a:pPr algn="ctr">
              <a:buFont typeface="Wingdings" pitchFamily="2" charset="2"/>
              <a:buNone/>
            </a:pPr>
            <a:endParaRPr lang="ru-RU" sz="160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484438" y="1700213"/>
            <a:ext cx="2087562" cy="4968875"/>
          </a:xfrm>
          <a:prstGeom prst="rect">
            <a:avLst/>
          </a:prstGeom>
          <a:solidFill>
            <a:schemeClr val="bg2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 u="sng">
                <a:solidFill>
                  <a:schemeClr val="folHlink"/>
                </a:solidFill>
              </a:rPr>
              <a:t>Наглядно-</a:t>
            </a:r>
          </a:p>
          <a:p>
            <a:pPr algn="ctr"/>
            <a:r>
              <a:rPr lang="ru-RU" sz="1600" b="1" i="1" u="sng">
                <a:solidFill>
                  <a:schemeClr val="folHlink"/>
                </a:solidFill>
              </a:rPr>
              <a:t>информационные</a:t>
            </a:r>
          </a:p>
          <a:p>
            <a:pPr algn="ctr"/>
            <a:endParaRPr lang="ru-RU" sz="1600" b="1" i="1" u="sng">
              <a:solidFill>
                <a:schemeClr val="folHlink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/>
              <a:t> </a:t>
            </a:r>
            <a:r>
              <a:rPr lang="ru-RU" sz="1400"/>
              <a:t>Видеотека</a:t>
            </a:r>
          </a:p>
          <a:p>
            <a:pPr algn="ctr">
              <a:buFont typeface="Wingdings" pitchFamily="2" charset="2"/>
              <a:buNone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Газета</a:t>
            </a:r>
          </a:p>
          <a:p>
            <a:pPr algn="ctr">
              <a:buFont typeface="Wingdings" pitchFamily="2" charset="2"/>
              <a:buChar char="Ø"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</a:t>
            </a:r>
            <a:r>
              <a:rPr lang="ru-RU" sz="1400" b="1" i="1"/>
              <a:t>Тематические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/>
              <a:t>выставки</a:t>
            </a:r>
          </a:p>
          <a:p>
            <a:pPr algn="ctr"/>
            <a:endParaRPr lang="ru-RU" sz="1400" b="1" i="1"/>
          </a:p>
          <a:p>
            <a:pPr algn="ctr">
              <a:buFont typeface="Wingdings" pitchFamily="2" charset="2"/>
              <a:buChar char="Ø"/>
            </a:pPr>
            <a:r>
              <a:rPr lang="ru-RU" sz="1400" b="1" i="1"/>
              <a:t> Папки-передвижки</a:t>
            </a:r>
          </a:p>
          <a:p>
            <a:pPr algn="ctr">
              <a:buFont typeface="Wingdings" pitchFamily="2" charset="2"/>
              <a:buChar char="Ø"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Ширмы-раскладки</a:t>
            </a:r>
          </a:p>
          <a:p>
            <a:pPr algn="ctr">
              <a:buFont typeface="Wingdings" pitchFamily="2" charset="2"/>
              <a:buChar char="Ø"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</a:t>
            </a:r>
            <a:r>
              <a:rPr lang="ru-RU" sz="1400" b="1" i="1"/>
              <a:t>Фотостенды</a:t>
            </a:r>
          </a:p>
          <a:p>
            <a:pPr algn="ctr">
              <a:buFont typeface="Wingdings" pitchFamily="2" charset="2"/>
              <a:buChar char="Ø"/>
            </a:pPr>
            <a:endParaRPr lang="ru-RU" sz="1400" b="1" i="1"/>
          </a:p>
          <a:p>
            <a:pPr algn="ctr">
              <a:buFont typeface="Wingdings" pitchFamily="2" charset="2"/>
              <a:buChar char="Ø"/>
            </a:pPr>
            <a:r>
              <a:rPr lang="ru-RU" sz="1400" b="1" i="1"/>
              <a:t> Рекламные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/>
              <a:t>объявления</a:t>
            </a:r>
          </a:p>
          <a:p>
            <a:pPr algn="ctr">
              <a:buFont typeface="Wingdings" pitchFamily="2" charset="2"/>
              <a:buNone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endParaRPr lang="ru-RU" sz="1400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643438" y="1700213"/>
            <a:ext cx="2087562" cy="4968875"/>
          </a:xfrm>
          <a:prstGeom prst="rect">
            <a:avLst/>
          </a:prstGeom>
          <a:solidFill>
            <a:schemeClr val="bg2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i="1" u="sng">
                <a:solidFill>
                  <a:schemeClr val="folHlink"/>
                </a:solidFill>
              </a:rPr>
              <a:t>Общие </a:t>
            </a:r>
          </a:p>
          <a:p>
            <a:pPr algn="ctr"/>
            <a:r>
              <a:rPr lang="ru-RU" sz="1600" b="1" i="1" u="sng">
                <a:solidFill>
                  <a:schemeClr val="folHlink"/>
                </a:solidFill>
              </a:rPr>
              <a:t>(фронтальные)</a:t>
            </a:r>
          </a:p>
          <a:p>
            <a:pPr algn="ctr"/>
            <a:endParaRPr lang="ru-RU" sz="1600">
              <a:solidFill>
                <a:schemeClr val="folHlink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/>
              <a:t> </a:t>
            </a:r>
            <a:r>
              <a:rPr lang="ru-RU" sz="1400" b="1" i="1"/>
              <a:t>Родительские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/>
              <a:t>собрания</a:t>
            </a:r>
          </a:p>
          <a:p>
            <a:pPr algn="ctr">
              <a:buFont typeface="Wingdings" pitchFamily="2" charset="2"/>
              <a:buNone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Семейный клуб</a:t>
            </a:r>
          </a:p>
          <a:p>
            <a:pPr algn="ctr">
              <a:buFont typeface="Wingdings" pitchFamily="2" charset="2"/>
              <a:buChar char="Ø"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</a:t>
            </a:r>
            <a:r>
              <a:rPr lang="ru-RU" sz="1400" b="1" i="1"/>
              <a:t>Презентация ДОУ</a:t>
            </a:r>
          </a:p>
          <a:p>
            <a:pPr algn="ctr">
              <a:buFont typeface="Wingdings" pitchFamily="2" charset="2"/>
              <a:buChar char="Ø"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Рекламные дни</a:t>
            </a:r>
          </a:p>
          <a:p>
            <a:pPr algn="ctr">
              <a:buFont typeface="Wingdings" pitchFamily="2" charset="2"/>
              <a:buChar char="Ø"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Дни открытых </a:t>
            </a:r>
          </a:p>
          <a:p>
            <a:pPr algn="ctr">
              <a:buFont typeface="Wingdings" pitchFamily="2" charset="2"/>
              <a:buNone/>
            </a:pPr>
            <a:r>
              <a:rPr lang="ru-RU" sz="1400"/>
              <a:t>дверей</a:t>
            </a:r>
          </a:p>
          <a:p>
            <a:pPr algn="ctr">
              <a:buFont typeface="Wingdings" pitchFamily="2" charset="2"/>
              <a:buChar char="Ø"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Дни профессиональ-</a:t>
            </a:r>
          </a:p>
          <a:p>
            <a:pPr algn="ctr">
              <a:buFont typeface="Wingdings" pitchFamily="2" charset="2"/>
              <a:buNone/>
            </a:pPr>
            <a:r>
              <a:rPr lang="ru-RU" sz="1400"/>
              <a:t>ного мастерства</a:t>
            </a:r>
          </a:p>
          <a:p>
            <a:pPr algn="ctr">
              <a:buFont typeface="Wingdings" pitchFamily="2" charset="2"/>
              <a:buNone/>
            </a:pPr>
            <a:endParaRPr lang="ru-RU" sz="1400"/>
          </a:p>
          <a:p>
            <a:pPr algn="ctr">
              <a:buFont typeface="Wingdings" pitchFamily="2" charset="2"/>
              <a:buChar char="Ø"/>
            </a:pPr>
            <a:r>
              <a:rPr lang="ru-RU" sz="1400"/>
              <a:t>  Радиолекторий</a:t>
            </a:r>
          </a:p>
          <a:p>
            <a:pPr algn="ctr">
              <a:buFont typeface="Wingdings" pitchFamily="2" charset="2"/>
              <a:buNone/>
            </a:pPr>
            <a:endParaRPr lang="ru-RU" sz="14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6877050" y="1700213"/>
            <a:ext cx="2087563" cy="4968875"/>
          </a:xfrm>
          <a:prstGeom prst="rect">
            <a:avLst/>
          </a:prstGeom>
          <a:solidFill>
            <a:schemeClr val="bg2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 i="1" u="sng">
              <a:solidFill>
                <a:schemeClr val="folHlink"/>
              </a:solidFill>
            </a:endParaRPr>
          </a:p>
          <a:p>
            <a:pPr algn="ctr"/>
            <a:r>
              <a:rPr lang="ru-RU" sz="1600" b="1" i="1" u="sng">
                <a:solidFill>
                  <a:schemeClr val="folHlink"/>
                </a:solidFill>
              </a:rPr>
              <a:t>Совместная </a:t>
            </a:r>
          </a:p>
          <a:p>
            <a:pPr algn="ctr"/>
            <a:r>
              <a:rPr lang="ru-RU" sz="1600" b="1" i="1" u="sng">
                <a:solidFill>
                  <a:schemeClr val="folHlink"/>
                </a:solidFill>
              </a:rPr>
              <a:t>деятельность</a:t>
            </a:r>
          </a:p>
          <a:p>
            <a:pPr algn="ctr"/>
            <a:r>
              <a:rPr lang="ru-RU" sz="1600" b="1" i="1" u="sng">
                <a:solidFill>
                  <a:schemeClr val="folHlink"/>
                </a:solidFill>
              </a:rPr>
              <a:t>ДОО с родителями</a:t>
            </a:r>
          </a:p>
          <a:p>
            <a:pPr algn="ctr"/>
            <a:endParaRPr lang="ru-RU" sz="1600" b="1" i="1" u="sng">
              <a:solidFill>
                <a:schemeClr val="folHlink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/>
              <a:t> </a:t>
            </a:r>
            <a:r>
              <a:rPr lang="ru-RU" sz="1400" b="1" i="1"/>
              <a:t>Совместное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/>
              <a:t>проведение досугов,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/>
              <a:t>походов, праздников,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/>
              <a:t>экскурсий</a:t>
            </a:r>
          </a:p>
          <a:p>
            <a:pPr algn="ctr"/>
            <a:endParaRPr lang="ru-RU" sz="1400" b="1" i="1"/>
          </a:p>
          <a:p>
            <a:pPr algn="ctr">
              <a:buFont typeface="Wingdings" pitchFamily="2" charset="2"/>
              <a:buChar char="Ø"/>
            </a:pPr>
            <a:r>
              <a:rPr lang="ru-RU" sz="1400" b="1" i="1"/>
              <a:t> Проекты, акции</a:t>
            </a:r>
          </a:p>
          <a:p>
            <a:pPr algn="ctr">
              <a:buFont typeface="Wingdings" pitchFamily="2" charset="2"/>
              <a:buNone/>
            </a:pPr>
            <a:endParaRPr lang="ru-RU" sz="1400" b="1" i="1"/>
          </a:p>
          <a:p>
            <a:pPr algn="ctr">
              <a:buFont typeface="Wingdings" pitchFamily="2" charset="2"/>
              <a:buChar char="Ø"/>
            </a:pPr>
            <a:r>
              <a:rPr lang="ru-RU" sz="1400" b="1" i="1"/>
              <a:t> Распространение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/>
              <a:t>передового опыта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/>
              <a:t>семейного воспитания</a:t>
            </a:r>
          </a:p>
          <a:p>
            <a:pPr algn="ctr">
              <a:buFont typeface="Wingdings" pitchFamily="2" charset="2"/>
              <a:buNone/>
            </a:pPr>
            <a:endParaRPr lang="ru-RU" sz="1400" b="1" i="1"/>
          </a:p>
          <a:p>
            <a:pPr algn="ctr">
              <a:buFont typeface="Wingdings" pitchFamily="2" charset="2"/>
              <a:buChar char="Ø"/>
            </a:pPr>
            <a:r>
              <a:rPr lang="ru-RU" sz="1400" b="1" i="1"/>
              <a:t> Привлечение к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/>
              <a:t>деятельности по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/>
              <a:t>обогащению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i="1"/>
              <a:t>развивающей среды</a:t>
            </a:r>
          </a:p>
          <a:p>
            <a:pPr algn="ctr">
              <a:buFont typeface="Wingdings" pitchFamily="2" charset="2"/>
              <a:buNone/>
            </a:pPr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animBg="1"/>
      <p:bldP spid="11268" grpId="0" animBg="1"/>
      <p:bldP spid="11269" grpId="0" animBg="1"/>
      <p:bldP spid="11270" grpId="0" animBg="1"/>
    </p:bldLst>
  </p:timing>
</p:sld>
</file>

<file path=ppt/theme/theme1.xml><?xml version="1.0" encoding="utf-8"?>
<a:theme xmlns:a="http://schemas.openxmlformats.org/drawingml/2006/main" name="Сумерки">
  <a:themeElements>
    <a:clrScheme name="Сумерки 7">
      <a:dk1>
        <a:srgbClr val="000000"/>
      </a:dk1>
      <a:lt1>
        <a:srgbClr val="C4D6BE"/>
      </a:lt1>
      <a:dk2>
        <a:srgbClr val="339966"/>
      </a:dk2>
      <a:lt2>
        <a:srgbClr val="EFFBF0"/>
      </a:lt2>
      <a:accent1>
        <a:srgbClr val="DDDDDD"/>
      </a:accent1>
      <a:accent2>
        <a:srgbClr val="CCFF99"/>
      </a:accent2>
      <a:accent3>
        <a:srgbClr val="DEE8DB"/>
      </a:accent3>
      <a:accent4>
        <a:srgbClr val="000000"/>
      </a:accent4>
      <a:accent5>
        <a:srgbClr val="EBEBEB"/>
      </a:accent5>
      <a:accent6>
        <a:srgbClr val="B9E78A"/>
      </a:accent6>
      <a:hlink>
        <a:srgbClr val="009900"/>
      </a:hlink>
      <a:folHlink>
        <a:srgbClr val="3366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590</TotalTime>
  <Words>604</Words>
  <Application>Microsoft Office PowerPoint</Application>
  <PresentationFormat>Экран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Сумерки</vt:lpstr>
      <vt:lpstr>Семинар  для руководителей и педагогов дошкольных образовательных организаций  </vt:lpstr>
      <vt:lpstr>Слайд 2</vt:lpstr>
      <vt:lpstr>Слайд 3</vt:lpstr>
      <vt:lpstr>Слайд 4</vt:lpstr>
      <vt:lpstr>Слайд 5</vt:lpstr>
      <vt:lpstr>Алгоритм взаимодействия с семьей </vt:lpstr>
      <vt:lpstr>Подготовка семьи к сотрудничеству с детским садом</vt:lpstr>
      <vt:lpstr>Изучение семьи</vt:lpstr>
      <vt:lpstr>Изучение наиболее эффективных форм работы с семьей </vt:lpstr>
      <vt:lpstr>Наглядные формы</vt:lpstr>
      <vt:lpstr>Индивидуальные формы</vt:lpstr>
      <vt:lpstr>Участие родителей в проекте «Здоровье +»</vt:lpstr>
      <vt:lpstr>Участие в акции</vt:lpstr>
      <vt:lpstr>Участие родителей в праздниках, досугах</vt:lpstr>
      <vt:lpstr>Изучение результатов взаимодействия с родителями</vt:lpstr>
      <vt:lpstr>Показатели эффективности взаимодействия</vt:lpstr>
      <vt:lpstr>Сотрудничество с родителями  - важная составляющая образовательного процесса  </vt:lpstr>
    </vt:vector>
  </TitlesOfParts>
  <Company>MyHome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Админ</cp:lastModifiedBy>
  <cp:revision>59</cp:revision>
  <dcterms:created xsi:type="dcterms:W3CDTF">2008-02-17T16:32:17Z</dcterms:created>
  <dcterms:modified xsi:type="dcterms:W3CDTF">2014-09-05T06:17:35Z</dcterms:modified>
</cp:coreProperties>
</file>