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9E0E-5A32-49AB-8506-8EF325C1299B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C642A-7D05-4701-AA9D-FE50C0BA4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9E0E-5A32-49AB-8506-8EF325C1299B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C642A-7D05-4701-AA9D-FE50C0BA4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9E0E-5A32-49AB-8506-8EF325C1299B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C642A-7D05-4701-AA9D-FE50C0BA4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9E0E-5A32-49AB-8506-8EF325C1299B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C642A-7D05-4701-AA9D-FE50C0BA4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9E0E-5A32-49AB-8506-8EF325C1299B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C642A-7D05-4701-AA9D-FE50C0BA4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9E0E-5A32-49AB-8506-8EF325C1299B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C642A-7D05-4701-AA9D-FE50C0BA4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9E0E-5A32-49AB-8506-8EF325C1299B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C642A-7D05-4701-AA9D-FE50C0BA4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9E0E-5A32-49AB-8506-8EF325C1299B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C642A-7D05-4701-AA9D-FE50C0BA4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9E0E-5A32-49AB-8506-8EF325C1299B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C642A-7D05-4701-AA9D-FE50C0BA4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9E0E-5A32-49AB-8506-8EF325C1299B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C642A-7D05-4701-AA9D-FE50C0BA4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9E0E-5A32-49AB-8506-8EF325C1299B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C642A-7D05-4701-AA9D-FE50C0BA4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19E0E-5A32-49AB-8506-8EF325C1299B}" type="datetimeFigureOut">
              <a:rPr lang="ru-RU" smtClean="0"/>
              <a:pPr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642A-7D05-4701-AA9D-FE50C0BA43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7572428" cy="3571899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Обобщение темы </a:t>
            </a:r>
            <a:br>
              <a:rPr lang="ru-RU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6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Подцарство</a:t>
            </a:r>
            <a:r>
              <a:rPr lang="ru-RU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простейшие»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5157192"/>
            <a:ext cx="6804248" cy="2564904"/>
          </a:xfrm>
        </p:spPr>
        <p:txBody>
          <a:bodyPr>
            <a:normAutofit/>
          </a:bodyPr>
          <a:lstStyle/>
          <a:p>
            <a:pPr marL="3060700" algn="just">
              <a:lnSpc>
                <a:spcPct val="115000"/>
              </a:lnSpc>
              <a:spcAft>
                <a:spcPts val="1000"/>
              </a:spcAft>
            </a:pPr>
            <a:r>
              <a:rPr lang="ru-RU" sz="18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Выполнила учитель биологии МБОУ "СОШ" пст. Чиньяворык              С.С. Кузьмина</a:t>
            </a:r>
            <a:endParaRPr lang="ru-RU" sz="18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0650" y="0"/>
            <a:ext cx="8880475" cy="1971675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16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dirty="0"/>
              <a:t> </a:t>
            </a:r>
            <a:endParaRPr lang="ru-RU" sz="3200" dirty="0" smtClean="0"/>
          </a:p>
          <a:p>
            <a:pPr algn="ctr">
              <a:defRPr/>
            </a:pPr>
            <a:r>
              <a:rPr lang="ru-RU" sz="3200" dirty="0" err="1" smtClean="0"/>
              <a:t>Система,обеспечивает</a:t>
            </a:r>
            <a:r>
              <a:rPr lang="ru-RU" sz="3200" dirty="0" smtClean="0"/>
              <a:t> выведение из организма избытка воды, вредных продуктов обмена веществ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0175" y="2219325"/>
            <a:ext cx="8880475" cy="1489075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17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dirty="0"/>
              <a:t> </a:t>
            </a:r>
          </a:p>
          <a:p>
            <a:pPr algn="ctr">
              <a:defRPr/>
            </a:pPr>
            <a:r>
              <a:rPr lang="ru-RU" sz="3200" dirty="0" smtClean="0"/>
              <a:t>Орган, выполняющий роль насоса и обеспечивающий движения крови по сосудам.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9700" y="4257674"/>
            <a:ext cx="8880475" cy="1990725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18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состав этой системы входит: рот, глотка, пищевод и т.д.</a:t>
            </a:r>
            <a:r>
              <a:rPr lang="ru-RU" sz="3200" dirty="0" smtClean="0"/>
              <a:t> </a:t>
            </a:r>
            <a:endParaRPr lang="ru-RU" sz="3200" dirty="0"/>
          </a:p>
          <a:p>
            <a:pPr algn="ctr">
              <a:defRPr/>
            </a:pPr>
            <a:endParaRPr lang="ru-RU" sz="3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96000" y="3581400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Сердце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050" y="6038850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Пищеварительная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86475" y="1562100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 делительная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0650" y="0"/>
            <a:ext cx="8880475" cy="230505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19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dirty="0"/>
              <a:t> </a:t>
            </a:r>
            <a:endParaRPr lang="ru-RU" sz="3200" dirty="0" smtClean="0"/>
          </a:p>
          <a:p>
            <a:pPr algn="ctr">
              <a:defRPr/>
            </a:pP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9700" y="2409825"/>
            <a:ext cx="8880475" cy="148907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0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r>
              <a:rPr lang="ru-RU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  <a:r>
              <a:rPr lang="ru-RU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000" dirty="0"/>
              <a:t> </a:t>
            </a:r>
            <a:endParaRPr lang="ru-RU" sz="3000" dirty="0" smtClean="0"/>
          </a:p>
          <a:p>
            <a:pPr lvl="0" algn="ctr">
              <a:defRPr/>
            </a:pPr>
            <a:r>
              <a:rPr lang="ru-RU" sz="3200" dirty="0"/>
              <a:t>Назовите органоиды, с помощью которых </a:t>
            </a:r>
            <a:r>
              <a:rPr lang="ru-RU" sz="3200" dirty="0" smtClean="0"/>
              <a:t>осуществляются</a:t>
            </a:r>
            <a:r>
              <a:rPr lang="ru-RU" sz="3200" dirty="0"/>
              <a:t> </a:t>
            </a:r>
            <a:r>
              <a:rPr lang="ru-RU" sz="3200" dirty="0" smtClean="0"/>
              <a:t>движение амебы</a:t>
            </a:r>
            <a:endParaRPr lang="ru-RU" sz="3200" dirty="0"/>
          </a:p>
          <a:p>
            <a:pPr algn="ctr">
              <a:defRPr/>
            </a:pP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9700" y="4257674"/>
            <a:ext cx="8880475" cy="1990725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r>
              <a:rPr lang="ru-RU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	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dirty="0" smtClean="0"/>
              <a:t> </a:t>
            </a:r>
            <a:endParaRPr lang="ru-RU" sz="3200" dirty="0"/>
          </a:p>
          <a:p>
            <a:pPr algn="ctr">
              <a:defRPr/>
            </a:pPr>
            <a:r>
              <a:rPr lang="ru-RU" sz="3200" dirty="0" smtClean="0"/>
              <a:t>служат </a:t>
            </a:r>
            <a:r>
              <a:rPr lang="ru-RU" sz="3200" dirty="0"/>
              <a:t>для защиты инфузорий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72198" y="3857628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Ложноножки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050" y="6038850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Трихоцисты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57884" y="1643050"/>
            <a:ext cx="3095616" cy="65247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Пищеварительная вакуоль 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928670"/>
            <a:ext cx="864396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28600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Органоид, участвующий в переваривании пищи у простейших.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0650" y="0"/>
            <a:ext cx="8880475" cy="2028825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22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dirty="0"/>
              <a:t> </a:t>
            </a:r>
            <a:r>
              <a:rPr lang="ru-RU" sz="3200" dirty="0" smtClean="0"/>
              <a:t>  </a:t>
            </a:r>
          </a:p>
          <a:p>
            <a:pPr algn="ctr">
              <a:defRPr/>
            </a:pPr>
            <a:r>
              <a:rPr lang="ru-RU" sz="3200" dirty="0"/>
              <a:t>О</a:t>
            </a:r>
            <a:r>
              <a:rPr lang="ru-RU" sz="3200" dirty="0" smtClean="0"/>
              <a:t>рганоиды </a:t>
            </a:r>
            <a:r>
              <a:rPr lang="ru-RU" sz="3200" dirty="0"/>
              <a:t>движения инфузорий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200" dirty="0" smtClean="0"/>
              <a:t> </a:t>
            </a:r>
          </a:p>
          <a:p>
            <a:pPr algn="ctr">
              <a:defRPr/>
            </a:pP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9700" y="2390775"/>
            <a:ext cx="8880475" cy="1489075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32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ru-RU" sz="32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endParaRPr lang="ru-RU" sz="32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23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0" algn="ctr">
              <a:defRPr/>
            </a:pPr>
            <a:r>
              <a:rPr lang="ru-RU" sz="3200" dirty="0"/>
              <a:t>Органоид, позволяющий эвглене различать изменения освещённости.</a:t>
            </a:r>
          </a:p>
          <a:p>
            <a:pPr algn="ctr">
              <a:defRPr/>
            </a:pP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3200" dirty="0" smtClean="0"/>
              <a:t> </a:t>
            </a:r>
          </a:p>
          <a:p>
            <a:pPr algn="ctr">
              <a:defRPr/>
            </a:pP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63525" y="4562475"/>
            <a:ext cx="8880475" cy="1489075"/>
          </a:xfrm>
          <a:prstGeom prst="roundRect">
            <a:avLst/>
          </a:prstGeom>
          <a:solidFill>
            <a:schemeClr val="tx1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24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dirty="0"/>
              <a:t> </a:t>
            </a:r>
            <a:endParaRPr lang="ru-RU" sz="3200" dirty="0" smtClean="0"/>
          </a:p>
          <a:p>
            <a:pPr algn="ctr">
              <a:defRPr/>
            </a:pPr>
            <a:r>
              <a:rPr lang="ru-RU" sz="3200" dirty="0"/>
              <a:t>Как называется половой процесс инфузорий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48375" y="1933575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Ресничеки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96000" y="3876675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глазок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05525" y="5972175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коньюгация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28600" algn="l"/>
              </a:tabLst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Органоид, позволяющий эвглене различать изменения освещённости.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28600" algn="l"/>
              </a:tabLst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Органоид, позволяющий эвглене различать изменения освещённости.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28600" algn="l"/>
              </a:tabLst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Органоид, позволяющий эвглене различать изменения освещённости.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28600" algn="l"/>
              </a:tabLst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Органоид, позволяющий эвглене различать изменения освещённости.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0650" y="0"/>
            <a:ext cx="8880475" cy="202882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r>
              <a:rPr lang="ru-RU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dirty="0" smtClean="0"/>
              <a:t> </a:t>
            </a:r>
            <a:endParaRPr lang="ru-RU" sz="3200" dirty="0"/>
          </a:p>
          <a:p>
            <a:pPr algn="ctr">
              <a:defRPr/>
            </a:pPr>
            <a:r>
              <a:rPr lang="ru-RU" sz="3200" dirty="0" smtClean="0"/>
              <a:t>Какой </a:t>
            </a:r>
            <a:r>
              <a:rPr lang="ru-RU" sz="3200" dirty="0"/>
              <a:t>способ размножения у амёбы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0175" y="2219325"/>
            <a:ext cx="8880475" cy="148907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26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dirty="0"/>
              <a:t> </a:t>
            </a:r>
          </a:p>
          <a:p>
            <a:pPr algn="ctr">
              <a:defRPr/>
            </a:pPr>
            <a:r>
              <a:rPr lang="ru-RU" sz="3200" dirty="0"/>
              <a:t>Опорой для жгутика служит …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9700" y="4257675"/>
            <a:ext cx="8880475" cy="148907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r>
              <a:rPr lang="ru-RU" sz="3200" u="sng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</a:t>
            </a:r>
            <a:r>
              <a:rPr lang="ru-RU" sz="32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smtClean="0"/>
              <a:t> </a:t>
            </a:r>
            <a:endParaRPr lang="ru-RU" sz="3200" dirty="0"/>
          </a:p>
          <a:p>
            <a:pPr algn="ctr">
              <a:defRPr/>
            </a:pPr>
            <a:r>
              <a:rPr lang="ru-RU" sz="3200" dirty="0" smtClean="0"/>
              <a:t>В </a:t>
            </a:r>
            <a:r>
              <a:rPr lang="ru-RU" sz="3200" dirty="0"/>
              <a:t>темноте эвглена питается….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67425" y="1790700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бесполое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96000" y="3581400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Базальное тельце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05525" y="5553075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гетеротрофно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61975" y="133350"/>
          <a:ext cx="8458200" cy="62769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  <a:gridCol w="422910"/>
              </a:tblGrid>
              <a:tr h="627698">
                <a:tc gridSpan="5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7698">
                <a:tc gridSpan="7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7698">
                <a:tc gridSpan="8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7698">
                <a:tc gridSpan="7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7698">
                <a:tc gridSpan="9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7698">
                <a:tc gridSpan="8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769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7698">
                <a:tc gridSpan="5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7698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627698">
                <a:tc gridSpan="6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3143250" y="1905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81450" y="142875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552825" y="8001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81450" y="80962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210550" y="8001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781925" y="80962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362825" y="80962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953250" y="81915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524625" y="80962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096000" y="80962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686425" y="80962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267325" y="80962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838700" y="81915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96000" y="18097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667375" y="1905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257800" y="18097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829175" y="1905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981450" y="17145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562350" y="18097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639175" y="27051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8220075" y="27051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800975" y="269557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362825" y="27051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552825" y="206692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990975" y="207645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4829175" y="206692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43725" y="27051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515100" y="27051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6096000" y="27051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5676900" y="269557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248275" y="269557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838700" y="27051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5248275" y="20574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962775" y="141922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534150" y="143827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096000" y="142875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676900" y="143827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5248275" y="143827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838700" y="143827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286380" y="3929066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4857752" y="3929066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714625" y="393382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3133725" y="394335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3562350" y="394335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990975" y="394335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7372350" y="333375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6953250" y="332422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6534150" y="332422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6105525" y="333375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5686425" y="333375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5257800" y="332422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4829175" y="33147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990975" y="332422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5643570" y="521495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4" name="Скругленный прямоугольник 63"/>
          <p:cNvSpPr/>
          <p:nvPr/>
        </p:nvSpPr>
        <p:spPr>
          <a:xfrm>
            <a:off x="5214942" y="521495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5" name="Скругленный прямоугольник 64"/>
          <p:cNvSpPr/>
          <p:nvPr/>
        </p:nvSpPr>
        <p:spPr>
          <a:xfrm>
            <a:off x="2705100" y="520065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3133725" y="520065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3562350" y="520065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3981450" y="521017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9" name="Скругленный прямоугольник 68"/>
          <p:cNvSpPr/>
          <p:nvPr/>
        </p:nvSpPr>
        <p:spPr>
          <a:xfrm>
            <a:off x="4829175" y="521017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0" name="Скругленный прямоугольник 69"/>
          <p:cNvSpPr/>
          <p:nvPr/>
        </p:nvSpPr>
        <p:spPr>
          <a:xfrm>
            <a:off x="5676900" y="456247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" name="Скругленный прямоугольник 70"/>
          <p:cNvSpPr/>
          <p:nvPr/>
        </p:nvSpPr>
        <p:spPr>
          <a:xfrm>
            <a:off x="5257800" y="458152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2" name="Скругленный прямоугольник 71"/>
          <p:cNvSpPr/>
          <p:nvPr/>
        </p:nvSpPr>
        <p:spPr>
          <a:xfrm>
            <a:off x="4829175" y="458152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3981450" y="458152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3571875" y="45720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5" name="Скругленный прямоугольник 74"/>
          <p:cNvSpPr/>
          <p:nvPr/>
        </p:nvSpPr>
        <p:spPr>
          <a:xfrm>
            <a:off x="3152775" y="45720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6" name="Скругленный прямоугольник 75"/>
          <p:cNvSpPr/>
          <p:nvPr/>
        </p:nvSpPr>
        <p:spPr>
          <a:xfrm>
            <a:off x="2724150" y="456247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4419600" y="3943350"/>
            <a:ext cx="352425" cy="542925"/>
          </a:xfrm>
          <a:prstGeom prst="roundRect">
            <a:avLst/>
          </a:prstGeom>
          <a:solidFill>
            <a:srgbClr val="0070C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Й</a:t>
            </a: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4410075" y="3314700"/>
            <a:ext cx="352425" cy="542925"/>
          </a:xfrm>
          <a:prstGeom prst="roundRect">
            <a:avLst/>
          </a:prstGeom>
          <a:solidFill>
            <a:srgbClr val="0070C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Е</a:t>
            </a:r>
          </a:p>
        </p:txBody>
      </p:sp>
      <p:sp>
        <p:nvSpPr>
          <p:cNvPr id="82" name="Скругленный прямоугольник 81"/>
          <p:cNvSpPr/>
          <p:nvPr/>
        </p:nvSpPr>
        <p:spPr>
          <a:xfrm>
            <a:off x="4419600" y="2705100"/>
            <a:ext cx="352425" cy="542925"/>
          </a:xfrm>
          <a:prstGeom prst="roundRect">
            <a:avLst/>
          </a:prstGeom>
          <a:solidFill>
            <a:srgbClr val="0070C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Т</a:t>
            </a:r>
          </a:p>
        </p:txBody>
      </p:sp>
      <p:sp>
        <p:nvSpPr>
          <p:cNvPr id="83" name="Скругленный прямоугольник 82"/>
          <p:cNvSpPr/>
          <p:nvPr/>
        </p:nvSpPr>
        <p:spPr>
          <a:xfrm>
            <a:off x="4410075" y="2066925"/>
            <a:ext cx="352425" cy="542925"/>
          </a:xfrm>
          <a:prstGeom prst="roundRect">
            <a:avLst/>
          </a:prstGeom>
          <a:solidFill>
            <a:srgbClr val="0070C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С</a:t>
            </a: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4410075" y="1447800"/>
            <a:ext cx="352425" cy="542925"/>
          </a:xfrm>
          <a:prstGeom prst="roundRect">
            <a:avLst/>
          </a:prstGeom>
          <a:solidFill>
            <a:srgbClr val="0070C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О</a:t>
            </a: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4410075" y="819150"/>
            <a:ext cx="352425" cy="542925"/>
          </a:xfrm>
          <a:prstGeom prst="roundRect">
            <a:avLst/>
          </a:prstGeom>
          <a:solidFill>
            <a:srgbClr val="0070C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Р</a:t>
            </a:r>
          </a:p>
        </p:txBody>
      </p:sp>
      <p:sp>
        <p:nvSpPr>
          <p:cNvPr id="86" name="Скругленный прямоугольник 85"/>
          <p:cNvSpPr/>
          <p:nvPr/>
        </p:nvSpPr>
        <p:spPr>
          <a:xfrm>
            <a:off x="4400550" y="180975"/>
            <a:ext cx="352425" cy="542925"/>
          </a:xfrm>
          <a:prstGeom prst="roundRect">
            <a:avLst/>
          </a:prstGeom>
          <a:solidFill>
            <a:srgbClr val="0070C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</a:t>
            </a:r>
          </a:p>
        </p:txBody>
      </p:sp>
      <p:sp>
        <p:nvSpPr>
          <p:cNvPr id="87" name="Скругленный прямоугольник 86"/>
          <p:cNvSpPr/>
          <p:nvPr/>
        </p:nvSpPr>
        <p:spPr>
          <a:xfrm>
            <a:off x="3143250" y="58293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8" name="Скругленный прямоугольник 87"/>
          <p:cNvSpPr/>
          <p:nvPr/>
        </p:nvSpPr>
        <p:spPr>
          <a:xfrm>
            <a:off x="3562350" y="58293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9" name="Скругленный прямоугольник 88"/>
          <p:cNvSpPr/>
          <p:nvPr/>
        </p:nvSpPr>
        <p:spPr>
          <a:xfrm>
            <a:off x="3990975" y="58293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0" name="Скругленный прямоугольник 89"/>
          <p:cNvSpPr/>
          <p:nvPr/>
        </p:nvSpPr>
        <p:spPr>
          <a:xfrm>
            <a:off x="4838700" y="58293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1" name="Скругленный прямоугольник 90"/>
          <p:cNvSpPr/>
          <p:nvPr/>
        </p:nvSpPr>
        <p:spPr>
          <a:xfrm>
            <a:off x="5248275" y="58293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5" name="Скругленный прямоугольник 94"/>
          <p:cNvSpPr/>
          <p:nvPr/>
        </p:nvSpPr>
        <p:spPr>
          <a:xfrm>
            <a:off x="2714612" y="5857892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6" name="Скругленный прямоугольник 95"/>
          <p:cNvSpPr/>
          <p:nvPr/>
        </p:nvSpPr>
        <p:spPr>
          <a:xfrm>
            <a:off x="8643966" y="3357562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7" name="Скругленный прямоугольник 96"/>
          <p:cNvSpPr/>
          <p:nvPr/>
        </p:nvSpPr>
        <p:spPr>
          <a:xfrm>
            <a:off x="7786710" y="3357562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8" name="Скругленный прямоугольник 97"/>
          <p:cNvSpPr/>
          <p:nvPr/>
        </p:nvSpPr>
        <p:spPr>
          <a:xfrm>
            <a:off x="8215338" y="3357562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0" name="Скругленный прямоугольник 99"/>
          <p:cNvSpPr/>
          <p:nvPr/>
        </p:nvSpPr>
        <p:spPr>
          <a:xfrm>
            <a:off x="4410075" y="5829300"/>
            <a:ext cx="352425" cy="542925"/>
          </a:xfrm>
          <a:prstGeom prst="roundRect">
            <a:avLst/>
          </a:prstGeom>
          <a:solidFill>
            <a:srgbClr val="0070C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Е</a:t>
            </a:r>
          </a:p>
        </p:txBody>
      </p:sp>
      <p:sp>
        <p:nvSpPr>
          <p:cNvPr id="101" name="Скругленный прямоугольник 100"/>
          <p:cNvSpPr/>
          <p:nvPr/>
        </p:nvSpPr>
        <p:spPr>
          <a:xfrm>
            <a:off x="4400550" y="5219700"/>
            <a:ext cx="352425" cy="542925"/>
          </a:xfrm>
          <a:prstGeom prst="roundRect">
            <a:avLst/>
          </a:prstGeom>
          <a:solidFill>
            <a:srgbClr val="0070C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И</a:t>
            </a:r>
          </a:p>
        </p:txBody>
      </p:sp>
      <p:sp>
        <p:nvSpPr>
          <p:cNvPr id="102" name="Скругленный прямоугольник 101"/>
          <p:cNvSpPr/>
          <p:nvPr/>
        </p:nvSpPr>
        <p:spPr>
          <a:xfrm>
            <a:off x="4410075" y="4581525"/>
            <a:ext cx="352425" cy="542925"/>
          </a:xfrm>
          <a:prstGeom prst="roundRect">
            <a:avLst/>
          </a:prstGeom>
          <a:solidFill>
            <a:srgbClr val="0070C0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Ш</a:t>
            </a:r>
          </a:p>
        </p:txBody>
      </p:sp>
      <p:sp>
        <p:nvSpPr>
          <p:cNvPr id="103" name="Скругленный прямоугольник 102"/>
          <p:cNvSpPr/>
          <p:nvPr/>
        </p:nvSpPr>
        <p:spPr>
          <a:xfrm>
            <a:off x="2714612" y="21429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3143250" y="81915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3571875" y="143827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3133725" y="20574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4</a:t>
            </a: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3990975" y="268605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5</a:t>
            </a:r>
          </a:p>
        </p:txBody>
      </p:sp>
      <p:sp>
        <p:nvSpPr>
          <p:cNvPr id="118" name="Скругленный прямоугольник 117"/>
          <p:cNvSpPr/>
          <p:nvPr/>
        </p:nvSpPr>
        <p:spPr>
          <a:xfrm>
            <a:off x="3581400" y="3324225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19" name="Скругленный прямоугольник 118"/>
          <p:cNvSpPr/>
          <p:nvPr/>
        </p:nvSpPr>
        <p:spPr>
          <a:xfrm>
            <a:off x="2285984" y="3929066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7</a:t>
            </a:r>
          </a:p>
        </p:txBody>
      </p:sp>
      <p:sp>
        <p:nvSpPr>
          <p:cNvPr id="120" name="Скругленный прямоугольник 119"/>
          <p:cNvSpPr/>
          <p:nvPr/>
        </p:nvSpPr>
        <p:spPr>
          <a:xfrm>
            <a:off x="2324100" y="457200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8</a:t>
            </a:r>
          </a:p>
        </p:txBody>
      </p:sp>
      <p:sp>
        <p:nvSpPr>
          <p:cNvPr id="121" name="Скругленный прямоугольник 120"/>
          <p:cNvSpPr/>
          <p:nvPr/>
        </p:nvSpPr>
        <p:spPr>
          <a:xfrm>
            <a:off x="2285984" y="5214950"/>
            <a:ext cx="352425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9</a:t>
            </a:r>
          </a:p>
        </p:txBody>
      </p:sp>
      <p:sp>
        <p:nvSpPr>
          <p:cNvPr id="122" name="Скругленный прямоугольник 121"/>
          <p:cNvSpPr/>
          <p:nvPr/>
        </p:nvSpPr>
        <p:spPr>
          <a:xfrm>
            <a:off x="2000232" y="5857892"/>
            <a:ext cx="666750" cy="542925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0" y="0"/>
          <a:ext cx="9144000" cy="7340283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9144000"/>
              </a:tblGrid>
              <a:tr h="489238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effectLst/>
                        </a:rPr>
                        <a:t>.</a:t>
                      </a:r>
                      <a:r>
                        <a:rPr lang="ru-RU" sz="2400" b="1" dirty="0" err="1" smtClean="0">
                          <a:effectLst/>
                        </a:rPr>
                        <a:t>РРазмножение</a:t>
                      </a:r>
                      <a:r>
                        <a:rPr lang="ru-RU" sz="2400" b="1" dirty="0" smtClean="0">
                          <a:effectLst/>
                        </a:rPr>
                        <a:t> у амебы.</a:t>
                      </a:r>
                      <a:endParaRPr lang="ru-RU" sz="2400" b="1" dirty="0"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990707">
                <a:tc>
                  <a:txBody>
                    <a:bodyPr/>
                    <a:lstStyle/>
                    <a:p>
                      <a:pPr algn="just"/>
                      <a:r>
                        <a:rPr lang="ru-RU" sz="2000" b="1" dirty="0" smtClean="0">
                          <a:effectLst/>
                        </a:rPr>
                        <a:t>        </a:t>
                      </a:r>
                      <a:r>
                        <a:rPr lang="ru-RU" sz="2400" b="1" dirty="0" smtClean="0">
                          <a:effectLst/>
                        </a:rPr>
                        <a:t>Их наружный скелет – раковинки, бывают известковыми, или из</a:t>
                      </a:r>
                      <a:r>
                        <a:rPr lang="ru-RU" sz="2400" b="1" baseline="0" dirty="0" smtClean="0">
                          <a:effectLst/>
                        </a:rPr>
                        <a:t> хитиноподобного вещества. Раковинки бывают однокамерными и многокамерными.</a:t>
                      </a:r>
                      <a:endParaRPr lang="ru-RU" sz="2400" b="1" dirty="0">
                        <a:effectLst/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452998">
                <a:tc>
                  <a:txBody>
                    <a:bodyPr/>
                    <a:lstStyle/>
                    <a:p>
                      <a:pPr algn="just"/>
                      <a:r>
                        <a:rPr lang="ru-RU" sz="2000" b="1" baseline="0" dirty="0" smtClean="0">
                          <a:effectLst/>
                        </a:rPr>
                        <a:t>        </a:t>
                      </a:r>
                      <a:r>
                        <a:rPr lang="ru-RU" sz="2800" b="1" dirty="0" smtClean="0">
                          <a:effectLst/>
                        </a:rPr>
                        <a:t>Шарообразная колония жгутиконосцев.</a:t>
                      </a:r>
                      <a:endParaRPr lang="ru-RU" sz="2800" b="1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43938">
                <a:tc>
                  <a:txBody>
                    <a:bodyPr/>
                    <a:lstStyle/>
                    <a:p>
                      <a:pPr algn="just"/>
                      <a:r>
                        <a:rPr lang="ru-RU" sz="2000" b="1" baseline="0" dirty="0" smtClean="0">
                          <a:effectLst/>
                        </a:rPr>
                        <a:t>        </a:t>
                      </a:r>
                      <a:r>
                        <a:rPr lang="ru-RU" sz="2400" b="1" dirty="0" smtClean="0">
                          <a:effectLst/>
                        </a:rPr>
                        <a:t>Амёба образует ее для перенесения неблагоприятных условий.</a:t>
                      </a:r>
                      <a:endParaRPr lang="ru-RU" sz="2400" b="1" dirty="0">
                        <a:effectLst/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990707">
                <a:tc>
                  <a:txBody>
                    <a:bodyPr/>
                    <a:lstStyle/>
                    <a:p>
                      <a:pPr algn="just"/>
                      <a:r>
                        <a:rPr lang="ru-RU" sz="2000" b="1" baseline="0" dirty="0" smtClean="0">
                          <a:effectLst/>
                        </a:rPr>
                        <a:t>       </a:t>
                      </a:r>
                      <a:r>
                        <a:rPr lang="ru-RU" sz="2400" b="1" dirty="0" smtClean="0">
                          <a:effectLst/>
                        </a:rPr>
                        <a:t>Она паразитирует в крови и спинно-мозговой жидкости. Заражение происходит через переносчиков (муха «цеце»), вызывает «сонную болезнь» человека.</a:t>
                      </a:r>
                      <a:endParaRPr lang="ru-RU" sz="2400" b="1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50245">
                <a:tc>
                  <a:txBody>
                    <a:bodyPr/>
                    <a:lstStyle/>
                    <a:p>
                      <a:pPr algn="just"/>
                      <a:r>
                        <a:rPr lang="ru-RU" sz="2200" b="1" dirty="0" smtClean="0">
                          <a:effectLst/>
                        </a:rPr>
                        <a:t>В</a:t>
                      </a:r>
                      <a:r>
                        <a:rPr lang="ru-RU" sz="2200" b="1" baseline="0" dirty="0" smtClean="0">
                          <a:effectLst/>
                        </a:rPr>
                        <a:t>  В темноте эвглена питается….</a:t>
                      </a:r>
                      <a:endParaRPr lang="ru-RU" sz="2200" b="1" dirty="0">
                        <a:effectLst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  <a:tr h="690493">
                <a:tc>
                  <a:txBody>
                    <a:bodyPr/>
                    <a:lstStyle/>
                    <a:p>
                      <a:pPr algn="just"/>
                      <a:r>
                        <a:rPr lang="ru-RU" sz="2000" b="1" baseline="0" dirty="0" smtClean="0">
                          <a:effectLst/>
                        </a:rPr>
                        <a:t>       </a:t>
                      </a:r>
                      <a:r>
                        <a:rPr lang="ru-RU" sz="2200" b="1" dirty="0" smtClean="0">
                          <a:effectLst/>
                        </a:rPr>
                        <a:t>инфузория, прикрепляются</a:t>
                      </a:r>
                      <a:r>
                        <a:rPr lang="ru-RU" sz="2200" b="1" baseline="0" dirty="0" smtClean="0">
                          <a:effectLst/>
                        </a:rPr>
                        <a:t> ко дну или к растениям длинными стебельками</a:t>
                      </a:r>
                      <a:endParaRPr lang="ru-RU" sz="2200" b="1" dirty="0">
                        <a:effectLst/>
                      </a:endParaRPr>
                    </a:p>
                  </a:txBody>
                  <a:tcPr anchor="ctr">
                    <a:solidFill>
                      <a:schemeClr val="tx2">
                        <a:lumMod val="25000"/>
                      </a:schemeClr>
                    </a:solidFill>
                  </a:tcPr>
                </a:tc>
              </a:tr>
              <a:tr h="690493">
                <a:tc>
                  <a:txBody>
                    <a:bodyPr/>
                    <a:lstStyle/>
                    <a:p>
                      <a:pPr algn="just"/>
                      <a:r>
                        <a:rPr lang="ru-RU" sz="2000" b="1" baseline="0" dirty="0" smtClean="0">
                          <a:effectLst/>
                        </a:rPr>
                        <a:t>       </a:t>
                      </a:r>
                      <a:r>
                        <a:rPr lang="ru-RU" sz="2200" b="1" dirty="0" smtClean="0">
                          <a:effectLst/>
                        </a:rPr>
                        <a:t>Специальная структура, с помощью которой, инфузории выводят непереваренные остатки пищи. </a:t>
                      </a:r>
                      <a:endParaRPr lang="ru-RU" sz="2200" b="1" dirty="0">
                        <a:effectLst/>
                      </a:endParaRPr>
                    </a:p>
                  </a:txBody>
                  <a:tcPr anchor="ctr"/>
                </a:tc>
              </a:tr>
              <a:tr h="690493">
                <a:tc>
                  <a:txBody>
                    <a:bodyPr/>
                    <a:lstStyle/>
                    <a:p>
                      <a:pPr algn="just"/>
                      <a:r>
                        <a:rPr lang="ru-RU" sz="2000" b="1" baseline="0" dirty="0" smtClean="0">
                          <a:effectLst/>
                        </a:rPr>
                        <a:t>    </a:t>
                      </a:r>
                      <a:r>
                        <a:rPr lang="ru-RU" sz="2200" b="1" baseline="0" dirty="0" smtClean="0">
                          <a:effectLst/>
                        </a:rPr>
                        <a:t>   На поверхности тела инфузорий расположено около  15 тыс. колеблющихся…</a:t>
                      </a:r>
                      <a:endParaRPr lang="ru-RU" sz="2200" b="1" dirty="0">
                        <a:effectLst/>
                      </a:endParaRP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652317">
                <a:tc>
                  <a:txBody>
                    <a:bodyPr/>
                    <a:lstStyle/>
                    <a:p>
                      <a:pPr algn="just"/>
                      <a:r>
                        <a:rPr lang="ru-RU" sz="2000" b="1" baseline="0" dirty="0" smtClean="0">
                          <a:effectLst/>
                        </a:rPr>
                        <a:t>            </a:t>
                      </a:r>
                      <a:r>
                        <a:rPr lang="ru-RU" sz="2200" b="1" baseline="0" dirty="0" smtClean="0">
                          <a:effectLst/>
                        </a:rPr>
                        <a:t>На переднем конце тела этого простейшего расположен ярко-красный глазок</a:t>
                      </a:r>
                      <a:r>
                        <a:rPr lang="en-US" sz="2200" b="1" baseline="0" dirty="0" smtClean="0">
                          <a:effectLst/>
                        </a:rPr>
                        <a:t>   </a:t>
                      </a:r>
                      <a:r>
                        <a:rPr lang="ru-RU" sz="2200" b="1" baseline="0" dirty="0" smtClean="0">
                          <a:effectLst/>
                        </a:rPr>
                        <a:t>Относится к классу жгутиконосцев.</a:t>
                      </a:r>
                      <a:endParaRPr lang="ru-RU" sz="2200" b="1" dirty="0">
                        <a:effectLst/>
                      </a:endParaRPr>
                    </a:p>
                  </a:txBody>
                  <a:tcPr anchor="ctr"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0" y="0"/>
            <a:ext cx="323850" cy="428625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1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0" y="571480"/>
            <a:ext cx="323850" cy="381000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2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0" y="1714488"/>
            <a:ext cx="323850" cy="390525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3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0" y="2214554"/>
            <a:ext cx="314325" cy="419100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4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0" y="2714620"/>
            <a:ext cx="323850" cy="390525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5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0" y="3857628"/>
            <a:ext cx="285750" cy="438150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6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0" y="4357694"/>
            <a:ext cx="285750" cy="371475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7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0" y="6643674"/>
            <a:ext cx="642975" cy="428651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10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0" y="5143512"/>
            <a:ext cx="304800" cy="400050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8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0" y="5857892"/>
            <a:ext cx="314325" cy="409575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981075"/>
            <a:ext cx="9144000" cy="16002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Викторина «Обобщение всего пройденного материала»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38175" y="2800350"/>
            <a:ext cx="8039099" cy="329565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правильный ответ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плюс 10 баллов;</a:t>
            </a:r>
          </a:p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НЕправильный ответ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минус 10 баллов;</a:t>
            </a:r>
          </a:p>
          <a:p>
            <a:pPr algn="ctr"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Первые 5 человек с наибольшим количеством баллов получат оценку «5», остальным, кто правильно отвечал – «4»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0650" y="209550"/>
            <a:ext cx="8880475" cy="1489075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1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dirty="0"/>
              <a:t> </a:t>
            </a:r>
          </a:p>
          <a:p>
            <a:pPr algn="ctr">
              <a:defRPr/>
            </a:pPr>
            <a:r>
              <a:rPr lang="ru-RU" sz="3200" dirty="0" smtClean="0"/>
              <a:t>Наука о животных...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0175" y="2219325"/>
            <a:ext cx="8880475" cy="1489075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2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ctr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Животные населяющие одно и тоже место обитания</a:t>
            </a:r>
            <a:r>
              <a:rPr lang="ru-RU" sz="2800" dirty="0" smtClean="0"/>
              <a:t>  или питающиеся сходной пищей, вступают……</a:t>
            </a:r>
            <a:endParaRPr lang="ru-RU" sz="2800" dirty="0"/>
          </a:p>
          <a:p>
            <a:pPr algn="ctr">
              <a:defRPr/>
            </a:pP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9700" y="4257675"/>
            <a:ext cx="8880475" cy="1489075"/>
          </a:xfrm>
          <a:prstGeom prst="roundRect">
            <a:avLst/>
          </a:prstGeom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3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dirty="0"/>
              <a:t> </a:t>
            </a:r>
          </a:p>
          <a:p>
            <a:pPr algn="ctr">
              <a:defRPr/>
            </a:pPr>
            <a:r>
              <a:rPr lang="ru-RU" sz="3200" dirty="0"/>
              <a:t>Место распространение вида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57900" y="1504950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зоология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96000" y="3581400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конкуренция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05525" y="5553075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ареал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0650" y="209550"/>
            <a:ext cx="8880475" cy="1489075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4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dirty="0"/>
              <a:t> </a:t>
            </a:r>
          </a:p>
          <a:p>
            <a:pPr algn="ctr">
              <a:defRPr/>
            </a:pPr>
            <a:r>
              <a:rPr lang="ru-RU" sz="3200" dirty="0"/>
              <a:t>Близкие семейства объединяют в …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0175" y="2219325"/>
            <a:ext cx="8880475" cy="1489075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5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dirty="0"/>
              <a:t> </a:t>
            </a:r>
          </a:p>
          <a:p>
            <a:pPr algn="ctr">
              <a:defRPr/>
            </a:pPr>
            <a:r>
              <a:rPr lang="ru-RU" sz="3200" dirty="0"/>
              <a:t>В 1966 г. всемирным союзом охраны природы была издана …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9700" y="4257675"/>
            <a:ext cx="8880475" cy="1489075"/>
          </a:xfrm>
          <a:prstGeom prst="roundRect">
            <a:avLst/>
          </a:prstGeom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6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dirty="0"/>
              <a:t> </a:t>
            </a:r>
          </a:p>
          <a:p>
            <a:pPr algn="ctr">
              <a:defRPr/>
            </a:pPr>
            <a:r>
              <a:rPr lang="ru-RU" sz="3200" dirty="0"/>
              <a:t>Отцом зоологии считают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57900" y="1504950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отряд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96000" y="3581400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Красная книга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05525" y="5553075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Аристотель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0650" y="209550"/>
            <a:ext cx="8880475" cy="1489075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7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dirty="0"/>
              <a:t> </a:t>
            </a:r>
          </a:p>
          <a:p>
            <a:pPr algn="ctr">
              <a:defRPr/>
            </a:pPr>
            <a:r>
              <a:rPr lang="ru-RU" sz="2400" dirty="0" smtClean="0"/>
              <a:t>Основное содержимое клетки, заполняющее весь её </a:t>
            </a:r>
            <a:r>
              <a:rPr lang="ru-RU" sz="2400" dirty="0" err="1" smtClean="0"/>
              <a:t>обьём.Она</a:t>
            </a:r>
            <a:r>
              <a:rPr lang="ru-RU" sz="2400" dirty="0" smtClean="0"/>
              <a:t> постоянно в движении, в ней протекают все жизненные процессы клетки.</a:t>
            </a:r>
            <a:endParaRPr lang="ru-RU" sz="24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0175" y="2219325"/>
            <a:ext cx="8880475" cy="1489075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8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dirty="0"/>
              <a:t> </a:t>
            </a:r>
          </a:p>
          <a:p>
            <a:pPr algn="ctr">
              <a:defRPr/>
            </a:pPr>
            <a:r>
              <a:rPr lang="ru-RU" sz="3200" dirty="0"/>
              <a:t>Положил начало современной классификации и ввел бинарную номенклатуру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9700" y="4257675"/>
            <a:ext cx="8880475" cy="1489075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9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dirty="0"/>
              <a:t> </a:t>
            </a:r>
          </a:p>
          <a:p>
            <a:pPr algn="ctr">
              <a:defRPr/>
            </a:pPr>
            <a:r>
              <a:rPr lang="ru-RU" sz="3200" dirty="0" smtClean="0"/>
              <a:t>Изучением строения, развития и деятельности клеток занимается наука…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57900" y="1504950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Цитоплазма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96000" y="3581400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Карл Линней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05525" y="5553075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цитология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0650" y="209550"/>
            <a:ext cx="8880475" cy="1489075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r>
              <a:rPr lang="ru-RU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dirty="0" smtClean="0"/>
              <a:t> </a:t>
            </a:r>
            <a:endParaRPr lang="ru-RU" sz="3200" dirty="0"/>
          </a:p>
          <a:p>
            <a:pPr algn="ctr">
              <a:defRPr/>
            </a:pPr>
            <a:r>
              <a:rPr lang="ru-RU" sz="2800" dirty="0" smtClean="0"/>
              <a:t>Это </a:t>
            </a:r>
            <a:r>
              <a:rPr lang="ru-RU" sz="2800" dirty="0"/>
              <a:t>группа сходных по строению и функциям клеток и межклеточное вещество, выделяемое этими клетками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0175" y="2219325"/>
            <a:ext cx="8880475" cy="1489075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11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dirty="0"/>
              <a:t> </a:t>
            </a:r>
          </a:p>
          <a:p>
            <a:pPr algn="ctr">
              <a:defRPr/>
            </a:pPr>
            <a:r>
              <a:rPr lang="ru-RU" sz="3200" dirty="0" smtClean="0"/>
              <a:t>Образует покровы животных, выстилают полости тела и внутренних органов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9700" y="4257675"/>
            <a:ext cx="8880475" cy="1866900"/>
          </a:xfrm>
          <a:prstGeom prst="round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12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dirty="0"/>
              <a:t> </a:t>
            </a:r>
            <a:endParaRPr lang="ru-RU" sz="3200" dirty="0" smtClean="0"/>
          </a:p>
          <a:p>
            <a:pPr algn="ctr">
              <a:defRPr/>
            </a:pPr>
            <a:r>
              <a:rPr lang="ru-RU" sz="3200" dirty="0" smtClean="0"/>
              <a:t>Из этих тканей состоят хрящи, кости, связки и т.д.</a:t>
            </a:r>
            <a:endParaRPr lang="ru-RU" sz="3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072198" y="1643050"/>
            <a:ext cx="2900352" cy="557225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ткань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96000" y="3581400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эпителии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050" y="5867400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соединительная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20650" y="209550"/>
            <a:ext cx="8880475" cy="148907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13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dirty="0"/>
              <a:t> </a:t>
            </a:r>
          </a:p>
          <a:p>
            <a:pPr algn="ctr">
              <a:defRPr/>
            </a:pPr>
            <a:r>
              <a:rPr lang="ru-RU" sz="3200" dirty="0" smtClean="0"/>
              <a:t>Образует нервную систему ткань, состоит из нервных клеток - нейронов </a:t>
            </a:r>
            <a:endParaRPr lang="ru-RU" sz="32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30175" y="2219325"/>
            <a:ext cx="8880475" cy="1489075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14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dirty="0"/>
              <a:t> </a:t>
            </a:r>
          </a:p>
          <a:p>
            <a:pPr algn="ctr">
              <a:defRPr/>
            </a:pPr>
            <a:r>
              <a:rPr lang="ru-RU" sz="2400" dirty="0" smtClean="0"/>
              <a:t>Ткань состоит из вытянутых клеток, которые принимают раздражения от  нервной системы и отвечают на него сокращением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9700" y="4257675"/>
            <a:ext cx="8880475" cy="18669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 </a:t>
            </a:r>
            <a:r>
              <a:rPr lang="ru-RU" sz="32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sz="3200" dirty="0" smtClean="0"/>
              <a:t> </a:t>
            </a:r>
            <a:endParaRPr lang="ru-RU" sz="3200" dirty="0"/>
          </a:p>
          <a:p>
            <a:pPr algn="ctr">
              <a:defRPr/>
            </a:pPr>
            <a:r>
              <a:rPr lang="ru-RU" sz="3200" dirty="0" smtClean="0"/>
              <a:t>Жабры, трахеи, легкие – составляют эту систему органов</a:t>
            </a:r>
            <a:endParaRPr lang="ru-RU" sz="3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96000" y="3581400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мышечная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050" y="6038850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дыхательная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86475" y="1562100"/>
            <a:ext cx="2914650" cy="457200"/>
          </a:xfrm>
          <a:prstGeom prst="round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нервная 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597</Words>
  <Application>Microsoft Office PowerPoint</Application>
  <PresentationFormat>Экран (4:3)</PresentationFormat>
  <Paragraphs>138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Обобщение темы  «Подцарство простейшие»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Админ</cp:lastModifiedBy>
  <cp:revision>34</cp:revision>
  <dcterms:created xsi:type="dcterms:W3CDTF">2013-10-17T13:08:26Z</dcterms:created>
  <dcterms:modified xsi:type="dcterms:W3CDTF">2015-03-31T20:30:34Z</dcterms:modified>
</cp:coreProperties>
</file>