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7" r:id="rId5"/>
    <p:sldId id="260" r:id="rId6"/>
    <p:sldId id="259" r:id="rId7"/>
    <p:sldId id="268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Новаицкая Людмила Мечеславовна" initials="Л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43" autoAdjust="0"/>
    <p:restoredTop sz="98779" autoAdjust="0"/>
  </p:normalViewPr>
  <p:slideViewPr>
    <p:cSldViewPr>
      <p:cViewPr varScale="1">
        <p:scale>
          <a:sx n="97" d="100"/>
          <a:sy n="97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6-01T11:22:25.722" idx="1">
    <p:pos x="1604" y="1313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1FAC-3550-46BF-A3DB-37B827098D65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41E2C6-EFEE-43F9-9FEB-3D88D4EDF43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1FAC-3550-46BF-A3DB-37B827098D65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E2C6-EFEE-43F9-9FEB-3D88D4EDF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1FAC-3550-46BF-A3DB-37B827098D65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E2C6-EFEE-43F9-9FEB-3D88D4EDF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081FAC-3550-46BF-A3DB-37B827098D65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741E2C6-EFEE-43F9-9FEB-3D88D4EDF43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1FAC-3550-46BF-A3DB-37B827098D65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E2C6-EFEE-43F9-9FEB-3D88D4EDF43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1FAC-3550-46BF-A3DB-37B827098D65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E2C6-EFEE-43F9-9FEB-3D88D4EDF43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E2C6-EFEE-43F9-9FEB-3D88D4EDF43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1FAC-3550-46BF-A3DB-37B827098D65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1FAC-3550-46BF-A3DB-37B827098D65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E2C6-EFEE-43F9-9FEB-3D88D4EDF43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1FAC-3550-46BF-A3DB-37B827098D65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E2C6-EFEE-43F9-9FEB-3D88D4EDF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081FAC-3550-46BF-A3DB-37B827098D65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41E2C6-EFEE-43F9-9FEB-3D88D4EDF43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1FAC-3550-46BF-A3DB-37B827098D65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41E2C6-EFEE-43F9-9FEB-3D88D4EDF43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081FAC-3550-46BF-A3DB-37B827098D65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741E2C6-EFEE-43F9-9FEB-3D88D4EDF43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666936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300" dirty="0"/>
              <a:t>Муниципальное Бюджетное Дошкольное  Образовательное Учреждение детский сад  КВ №6 «Незабудка» г. Пущино Московской области</a:t>
            </a:r>
          </a:p>
          <a:p>
            <a:endParaRPr lang="ru-RU" sz="2300" dirty="0"/>
          </a:p>
          <a:p>
            <a:r>
              <a:rPr lang="ru-RU" sz="2300" dirty="0"/>
              <a:t>Итоговый практико-значимый проект</a:t>
            </a:r>
          </a:p>
          <a:p>
            <a:r>
              <a:rPr lang="ru-RU" sz="2300" dirty="0"/>
              <a:t>Тема: «Развитие познавательного интереса у старших дошкольников через экспериментально-исследовательскую деятельность»</a:t>
            </a:r>
          </a:p>
          <a:p>
            <a:endParaRPr lang="ru-RU" sz="2300" dirty="0"/>
          </a:p>
          <a:p>
            <a:r>
              <a:rPr lang="ru-RU" sz="2300" dirty="0"/>
              <a:t>                 </a:t>
            </a:r>
            <a:r>
              <a:rPr lang="ru-RU" sz="2300" dirty="0" smtClean="0"/>
              <a:t>                 </a:t>
            </a:r>
            <a:r>
              <a:rPr lang="ru-RU" sz="2300" dirty="0" smtClean="0"/>
              <a:t>Выполнила воспитатель </a:t>
            </a:r>
            <a:r>
              <a:rPr lang="ru-RU" sz="2300" dirty="0"/>
              <a:t>группы №4 </a:t>
            </a:r>
            <a:r>
              <a:rPr lang="ru-RU" sz="2300" dirty="0" smtClean="0"/>
              <a:t>                 Новицкая </a:t>
            </a:r>
            <a:r>
              <a:rPr lang="ru-RU" sz="2300" dirty="0"/>
              <a:t>Л.М.</a:t>
            </a:r>
          </a:p>
          <a:p>
            <a:endParaRPr lang="ru-RU" sz="2300" dirty="0"/>
          </a:p>
          <a:p>
            <a:endParaRPr lang="ru-RU" sz="2300" dirty="0"/>
          </a:p>
          <a:p>
            <a:r>
              <a:rPr lang="ru-RU" sz="2300" dirty="0" smtClean="0"/>
              <a:t>Пущино</a:t>
            </a:r>
            <a:r>
              <a:rPr lang="ru-RU" sz="2300" dirty="0" smtClean="0"/>
              <a:t> </a:t>
            </a:r>
            <a:r>
              <a:rPr lang="ru-RU" sz="2300" dirty="0" smtClean="0"/>
              <a:t>2014</a:t>
            </a:r>
            <a:endParaRPr lang="ru-RU" sz="2300" dirty="0"/>
          </a:p>
          <a:p>
            <a:r>
              <a:rPr lang="ru-RU" sz="2300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2995141" cy="198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305800" cy="115212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Практическая значимость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542426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l"/>
            <a:r>
              <a:rPr lang="ru-RU" sz="2400" dirty="0" smtClean="0"/>
              <a:t>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В результате реализации данного проекта у воспитанников сформируется бережное и экономное отношение к водным ресурсам, овладеют несложными способами экспериментирования с водой.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У </a:t>
            </a:r>
            <a:r>
              <a:rPr lang="ru-RU" sz="2400" dirty="0"/>
              <a:t>детей появляются исследовательские умения, соответствующие возрасту (дети учатся задавать вопросы природоведческого характера, устанавливать причинно-следственные связи, появляется потребность получить экспериментальным путем). Повышается воспитательная компетентность родителей в экологическом образовании дошкольников.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229600" y="616530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21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305800" cy="720080"/>
          </a:xfrm>
        </p:spPr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305800" cy="4896544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Дыбина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О.В. Неизведанное рядом: занимательные опыты и эксперименты для дошкольников[Текст]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Дыбина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,О.В.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.,2005г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3.Зубкова, Н. М. Воз и маленькая тележка чудес. Опыты и эксперименты для детей  от 3 до 7 лет.[Текст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]/Зубкова, Н.М.-2007г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Иванова, А.И. «Естественно - научные наблюдения и эксперименты в детском    саду. Человек».[Текст] /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Иванова, А.И.-М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2004г.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Иванова А.И. Программа экологического образования дошкольников «Живая экология». [Текст] /  Иванова, А.И. - М., 2006г.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 Иванова А.И. Экологические наблюдения и эксперименты в детском саду. [Текст] / Иванова, А.И.  - М., 2004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7.Скоропулова, О. А.  Занятия с детьми старшего дошкольного возраста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потеме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«Вода» . [Текст]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/Иванова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А.И.   М., 2008г.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8.Тугумева, Г.Г., Чистякова, А.Е. Экспериментальная деятельность детей среднего старшего дошкольного возраста.  [Текст] /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Тугумева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Г.Г.,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Чистякова.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СПБ.2011г.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173051" y="599613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40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75856" y="332656"/>
            <a:ext cx="1800200" cy="50405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ru-RU" sz="3200" dirty="0" smtClean="0"/>
              <a:t>Выводы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4371532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l"/>
            <a:r>
              <a:rPr lang="ru-RU" sz="2400" dirty="0"/>
              <a:t>Организация развивающей среды и экспериментально- исследовательской деятельности дошкольников </a:t>
            </a:r>
            <a:r>
              <a:rPr lang="ru-RU" sz="2400" dirty="0" smtClean="0"/>
              <a:t>способствует: 1</a:t>
            </a:r>
            <a:r>
              <a:rPr lang="ru-RU" sz="2400" dirty="0"/>
              <a:t>.     у детей - развитию познавательной  и учебной деятельности, психических процессов, активизации мышлений, умственных умений анализа, синтеза, сравнения и классификации, обобщения и экстраполяции, развитию речи, умению формулировать свои мысли;</a:t>
            </a:r>
            <a:br>
              <a:rPr lang="ru-RU" sz="2400" dirty="0"/>
            </a:br>
            <a:r>
              <a:rPr lang="ru-RU" sz="2400" dirty="0"/>
              <a:t>2.     у педагогов – изучению и внедрению новых технологий, повышению профессионального мастерства;</a:t>
            </a:r>
            <a:br>
              <a:rPr lang="ru-RU" sz="2400" dirty="0"/>
            </a:br>
            <a:r>
              <a:rPr lang="ru-RU" sz="2400" dirty="0"/>
              <a:t>3.     повышению статуса </a:t>
            </a:r>
            <a:r>
              <a:rPr lang="ru-RU" sz="2400" dirty="0" smtClean="0"/>
              <a:t>ДОО </a:t>
            </a:r>
            <a:r>
              <a:rPr lang="ru-RU" sz="2400" dirty="0"/>
              <a:t>и качества </a:t>
            </a:r>
            <a:r>
              <a:rPr lang="ru-RU" sz="2400" dirty="0" err="1"/>
              <a:t>воспитательно</a:t>
            </a:r>
            <a:r>
              <a:rPr lang="ru-RU" sz="2400" dirty="0"/>
              <a:t>-образовательной работы, соответствию современным требованиям дошкольного образования.</a:t>
            </a:r>
          </a:p>
        </p:txBody>
      </p:sp>
      <p:sp>
        <p:nvSpPr>
          <p:cNvPr id="4" name="Овал 3"/>
          <p:cNvSpPr/>
          <p:nvPr/>
        </p:nvSpPr>
        <p:spPr>
          <a:xfrm>
            <a:off x="8100392" y="58772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8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  <a:solidFill>
            <a:schemeClr val="bg2">
              <a:lumMod val="75000"/>
            </a:schemeClr>
          </a:solidFill>
        </p:spPr>
        <p:txBody>
          <a:bodyPr>
            <a:normAutofit fontScale="92500"/>
          </a:bodyPr>
          <a:lstStyle/>
          <a:p>
            <a:pPr algn="ctr"/>
            <a:r>
              <a:rPr lang="ru-RU" dirty="0"/>
              <a:t>Проект разработан в силу особой актуальности проблемы воспитания экологической культуры дошкольников.                                                  </a:t>
            </a:r>
            <a:r>
              <a:rPr lang="ru-RU" dirty="0" smtClean="0"/>
              <a:t> Современное </a:t>
            </a:r>
            <a:r>
              <a:rPr lang="ru-RU" dirty="0"/>
              <a:t>содержание </a:t>
            </a:r>
            <a:r>
              <a:rPr lang="ru-RU" dirty="0" err="1"/>
              <a:t>воспитательно</a:t>
            </a:r>
            <a:r>
              <a:rPr lang="ru-RU" dirty="0"/>
              <a:t>-образовательной работы с детьми дошкольного возраста предполагает </a:t>
            </a:r>
            <a:r>
              <a:rPr lang="ru-RU" dirty="0" err="1"/>
              <a:t>гуманизацию</a:t>
            </a:r>
            <a:r>
              <a:rPr lang="ru-RU" dirty="0"/>
              <a:t> всего педагогического процесса. </a:t>
            </a:r>
            <a:r>
              <a:rPr lang="ru-RU" dirty="0" smtClean="0"/>
              <a:t>                                                Организация  </a:t>
            </a:r>
            <a:r>
              <a:rPr lang="ru-RU" dirty="0"/>
              <a:t>опытно-экспериментальной деятельности в детском саду проходит в форме партнерства взрослого и ребенка, что способствует развитию у ребенка активности, самостоятельности, умению принять решение, пробовать делать что-то, не боясь, что получится неправильно, вызывает стремление к достижению, способствует эмоциональному комфорту, развитию социальной и познавательной деятельности.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152400"/>
            <a:ext cx="3816424" cy="684312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884368" y="601079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3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58846"/>
            <a:ext cx="8305800" cy="417826"/>
          </a:xfrm>
          <a:solidFill>
            <a:schemeClr val="accent1"/>
          </a:solidFill>
        </p:spPr>
        <p:txBody>
          <a:bodyPr/>
          <a:lstStyle/>
          <a:p>
            <a:pPr algn="just"/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305800" cy="216024"/>
          </a:xfrm>
        </p:spPr>
        <p:txBody>
          <a:bodyPr/>
          <a:lstStyle/>
          <a:p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33901" y="58846"/>
            <a:ext cx="8496944" cy="63709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Цель: Развивать познавательный интерес у дошкольников к  экспериментально-исследовательской деятельности. Воспитание экологического сознания. </a:t>
            </a:r>
          </a:p>
          <a:p>
            <a:r>
              <a:rPr lang="ru-RU" sz="2400" dirty="0"/>
              <a:t>Задачи проекта: </a:t>
            </a:r>
          </a:p>
          <a:p>
            <a:r>
              <a:rPr lang="ru-RU" sz="2400" dirty="0"/>
              <a:t>- Изучение и анализ научной и методической литературы по экспериментально-исследовательской деятельности в детском саду; </a:t>
            </a:r>
          </a:p>
          <a:p>
            <a:r>
              <a:rPr lang="ru-RU" sz="2400" dirty="0"/>
              <a:t>- Создание педагогических, оптимальных условий в группе для экспериментально-исследовательской деятельности; </a:t>
            </a:r>
          </a:p>
          <a:p>
            <a:r>
              <a:rPr lang="ru-RU" sz="2400" dirty="0"/>
              <a:t>- Разработать технологию экспериментальной деятельности для работы с детьми старшего дошкольного возраста;</a:t>
            </a:r>
          </a:p>
          <a:p>
            <a:r>
              <a:rPr lang="ru-RU" sz="2400" dirty="0"/>
              <a:t>- Определить эффективные формы взаимодействия детей с педагогами, родителями и социумом;                                                                                        </a:t>
            </a:r>
          </a:p>
          <a:p>
            <a:r>
              <a:rPr lang="ru-RU" sz="2400" dirty="0"/>
              <a:t>- Анализ, результативность и перспективы работы  по экспериментально-исследовательской деятельности в детском саду</a:t>
            </a:r>
            <a:r>
              <a:rPr lang="ru-RU" sz="2400" dirty="0" smtClean="0"/>
              <a:t>.                                                                                   </a:t>
            </a:r>
            <a:endParaRPr lang="ru-RU" sz="2400" dirty="0"/>
          </a:p>
        </p:txBody>
      </p:sp>
      <p:sp>
        <p:nvSpPr>
          <p:cNvPr id="3" name="Овал 2"/>
          <p:cNvSpPr/>
          <p:nvPr/>
        </p:nvSpPr>
        <p:spPr>
          <a:xfrm>
            <a:off x="7740352" y="566124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6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IIII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7131" y="332656"/>
            <a:ext cx="3456384" cy="715144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Этапы проекта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1550275"/>
            <a:ext cx="3857753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Содержательный (3 недели).</a:t>
            </a:r>
            <a:endParaRPr lang="en-US" dirty="0" smtClean="0"/>
          </a:p>
          <a:p>
            <a:pPr algn="ctr"/>
            <a:r>
              <a:rPr lang="ru-RU" dirty="0" smtClean="0"/>
              <a:t>Внедрение </a:t>
            </a:r>
            <a:r>
              <a:rPr lang="ru-RU" dirty="0"/>
              <a:t>в практическую деятельность знаний, полученных  в НОД, беседах, экскурсиях, играх и т.д.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7915"/>
            <a:ext cx="384673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Организационный (1 неделя). Изучение научно-методической литературы, создание педагогических условий, предметно-пространственной развивающей </a:t>
            </a:r>
            <a:r>
              <a:rPr lang="ru-RU" dirty="0" smtClean="0"/>
              <a:t>среды.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4221088"/>
            <a:ext cx="3869013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Заключительный (1 неделя)                                                                                        </a:t>
            </a:r>
          </a:p>
          <a:p>
            <a:pPr algn="ctr"/>
            <a:r>
              <a:rPr lang="ru-RU" dirty="0"/>
              <a:t>анализ достижения целей и полученных результатов;                                              определение дальнейших направлений реализации рассматриваемой в проекте проблемы в </a:t>
            </a:r>
            <a:r>
              <a:rPr lang="ru-RU" dirty="0" err="1"/>
              <a:t>воспитательно</a:t>
            </a:r>
            <a:r>
              <a:rPr lang="ru-RU" dirty="0"/>
              <a:t>-образовательном процессе ДОУ.</a:t>
            </a:r>
          </a:p>
        </p:txBody>
      </p:sp>
      <p:sp>
        <p:nvSpPr>
          <p:cNvPr id="7" name="Овал 6"/>
          <p:cNvSpPr/>
          <p:nvPr/>
        </p:nvSpPr>
        <p:spPr>
          <a:xfrm>
            <a:off x="8100392" y="575496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980728"/>
            <a:ext cx="8305800" cy="5472608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0"/>
            <a:ext cx="8352928" cy="1052736"/>
          </a:xfrm>
          <a:ln>
            <a:solidFill>
              <a:srgbClr val="FFC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ru-RU" sz="3200" b="1" dirty="0" smtClean="0"/>
              <a:t>Модель взаимодействия участников проекта</a:t>
            </a:r>
            <a:endParaRPr lang="ru-RU" sz="3200" b="1" dirty="0"/>
          </a:p>
        </p:txBody>
      </p:sp>
      <p:sp>
        <p:nvSpPr>
          <p:cNvPr id="5" name="Овал 4"/>
          <p:cNvSpPr/>
          <p:nvPr/>
        </p:nvSpPr>
        <p:spPr>
          <a:xfrm>
            <a:off x="3779295" y="2914974"/>
            <a:ext cx="1728192" cy="1728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Ребёнок</a:t>
            </a:r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1331640" y="2055264"/>
            <a:ext cx="2086306" cy="1252795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Экологический музей</a:t>
            </a:r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5796136" y="2164485"/>
            <a:ext cx="2304256" cy="1145727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медперсонал</a:t>
            </a:r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3563888" y="1393434"/>
            <a:ext cx="2232248" cy="1255785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1259632" y="3933056"/>
            <a:ext cx="2016224" cy="1368152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методист</a:t>
            </a:r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5826244" y="3933056"/>
            <a:ext cx="2304256" cy="1369876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психолог</a:t>
            </a:r>
            <a:endParaRPr lang="ru-RU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3417946" y="5013176"/>
            <a:ext cx="2234174" cy="1296144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воспитатели</a:t>
            </a:r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2928742" y="3065743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3074684" y="4158534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4367825" y="2246222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верх 43"/>
          <p:cNvSpPr/>
          <p:nvPr/>
        </p:nvSpPr>
        <p:spPr>
          <a:xfrm>
            <a:off x="4401075" y="4523972"/>
            <a:ext cx="484632" cy="97840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лево 44"/>
          <p:cNvSpPr/>
          <p:nvPr/>
        </p:nvSpPr>
        <p:spPr>
          <a:xfrm>
            <a:off x="5337040" y="3067896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лево 45"/>
          <p:cNvSpPr/>
          <p:nvPr/>
        </p:nvSpPr>
        <p:spPr>
          <a:xfrm>
            <a:off x="5337040" y="4012183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8207690" y="5943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3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32656"/>
            <a:ext cx="8305800" cy="1440160"/>
          </a:xfrm>
        </p:spPr>
        <p:txBody>
          <a:bodyPr/>
          <a:lstStyle/>
          <a:p>
            <a:r>
              <a:rPr lang="ru-RU" dirty="0" smtClean="0"/>
              <a:t>Модель интеграции образовательных областей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79712" y="-891480"/>
            <a:ext cx="14689632" cy="13321480"/>
          </a:xfrm>
        </p:spPr>
        <p:txBody>
          <a:bodyPr/>
          <a:lstStyle/>
          <a:p>
            <a:r>
              <a:rPr lang="ru-RU" sz="2000" dirty="0"/>
              <a:t>I этап – </a:t>
            </a:r>
            <a:r>
              <a:rPr lang="ru-RU" sz="2000" dirty="0" smtClean="0"/>
              <a:t>организационно-подготовительный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84687" y="3356992"/>
            <a:ext cx="2732270" cy="936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Экспериментально-исследовательская деятельность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980728"/>
            <a:ext cx="3330771" cy="20162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Познавательное,  речевое развитие</a:t>
            </a:r>
          </a:p>
          <a:p>
            <a:pPr algn="ctr"/>
            <a:r>
              <a:rPr lang="ru-RU" dirty="0" smtClean="0"/>
              <a:t>(Развитие интересов детей, любознательности и познавательной мотивации)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980728"/>
            <a:ext cx="3344682" cy="20162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 – коммуникативное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 algn="ctr"/>
            <a:r>
              <a:rPr lang="ru-RU" dirty="0" smtClean="0"/>
              <a:t>(Развитие общения и              взаимодействия ребёнка со взрослыми и сверстниками)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326770"/>
            <a:ext cx="3344682" cy="20608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Художественно – эстетическое</a:t>
            </a:r>
          </a:p>
          <a:p>
            <a:pPr algn="ctr"/>
            <a:r>
              <a:rPr lang="ru-RU" dirty="0" smtClean="0"/>
              <a:t>Развитие</a:t>
            </a:r>
          </a:p>
          <a:p>
            <a:pPr algn="ctr"/>
            <a:r>
              <a:rPr lang="ru-RU" dirty="0"/>
              <a:t>(становление эстетического отношения к окружающему </a:t>
            </a:r>
            <a:r>
              <a:rPr lang="ru-RU" dirty="0" smtClean="0"/>
              <a:t>миру</a:t>
            </a:r>
            <a:r>
              <a:rPr lang="ru-RU" dirty="0"/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26507" y="4321603"/>
            <a:ext cx="3384376" cy="20608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Физическое</a:t>
            </a:r>
          </a:p>
          <a:p>
            <a:pPr algn="ctr"/>
            <a:r>
              <a:rPr lang="ru-RU" dirty="0" smtClean="0"/>
              <a:t>Развитие</a:t>
            </a:r>
          </a:p>
          <a:p>
            <a:pPr algn="ctr"/>
            <a:r>
              <a:rPr lang="ru-RU" dirty="0" smtClean="0"/>
              <a:t>(</a:t>
            </a:r>
            <a:r>
              <a:rPr lang="ru-RU" dirty="0"/>
              <a:t>становление ценностей здорового образа жизни, овладение его элементарными нормами и </a:t>
            </a:r>
            <a:r>
              <a:rPr lang="ru-RU" dirty="0" smtClean="0"/>
              <a:t>правилами)</a:t>
            </a:r>
            <a:endParaRPr lang="ru-RU" dirty="0"/>
          </a:p>
        </p:txBody>
      </p:sp>
      <p:sp>
        <p:nvSpPr>
          <p:cNvPr id="11" name="Стрелка вверх 10"/>
          <p:cNvSpPr/>
          <p:nvPr/>
        </p:nvSpPr>
        <p:spPr>
          <a:xfrm>
            <a:off x="5580112" y="2917881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3068174" y="295464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580112" y="393305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068174" y="393305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8291264" y="5943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77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шаг-</a:t>
            </a:r>
          </a:p>
          <a:p>
            <a:r>
              <a:rPr lang="ru-RU" dirty="0"/>
              <a:t>2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ru-RU" dirty="0" smtClean="0"/>
              <a:t>Технология работы НОД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44000" cy="71877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496" y="-11759"/>
            <a:ext cx="2699792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Экскурсии, беседы, наблюдения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492896"/>
            <a:ext cx="2699792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Посещения экологического музея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496" y="3789040"/>
            <a:ext cx="2699792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опытов в детском саду и  дома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52" y="1268760"/>
            <a:ext cx="2699792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Чтение художественной литературы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496" y="6093296"/>
            <a:ext cx="2678048" cy="109432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итоговой НОД по экспериментальной деятельности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18503" y="0"/>
            <a:ext cx="6263680" cy="9488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Технология </a:t>
            </a:r>
            <a:r>
              <a:rPr lang="ru-RU" sz="2800" dirty="0" smtClean="0"/>
              <a:t>работы по теме проекта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496" y="5013176"/>
            <a:ext cx="2664296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Введение сказочных героев в совместную деятельность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8367783" y="6400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5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627784" y="476672"/>
            <a:ext cx="4032448" cy="421149"/>
          </a:xfrm>
          <a:solidFill>
            <a:schemeClr val="bg2"/>
          </a:solidFill>
        </p:spPr>
        <p:txBody>
          <a:bodyPr/>
          <a:lstStyle/>
          <a:p>
            <a:r>
              <a:rPr lang="ru-RU" dirty="0" smtClean="0"/>
              <a:t>Работа с детьми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052736"/>
            <a:ext cx="8305800" cy="56886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46" y="2123920"/>
            <a:ext cx="2634696" cy="176419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21088"/>
            <a:ext cx="2634696" cy="176419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3" y="4218384"/>
            <a:ext cx="2648242" cy="17669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246" y="4221088"/>
            <a:ext cx="1932069" cy="27615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068462"/>
            <a:ext cx="2648242" cy="178599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33261"/>
            <a:ext cx="1942676" cy="272119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Овал 8"/>
          <p:cNvSpPr/>
          <p:nvPr/>
        </p:nvSpPr>
        <p:spPr>
          <a:xfrm>
            <a:off x="8460432" y="619422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79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35696" y="476672"/>
            <a:ext cx="4752528" cy="8640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ru-RU" sz="2800" dirty="0" smtClean="0"/>
              <a:t>Целевые ориентиры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305800" cy="482453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•Ребёнок интересуется окружающими предметами и активно действует с ними, овладевает основными культурными способами деятельности, проявляет инициативу и самостоятельность  в игре, познавательно-исследовательской деятельности;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•ребенок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способен к волевым усилиям, может следовать социальным нормам поведения и правилам в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экспериментальной  деятельности;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•ребенок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экспериментировать;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•Ребёнок способен к принятию собственных решений, опираясь на свои знания и умения в исследовательской деятельности.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028384" y="589443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6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407</TotalTime>
  <Words>523</Words>
  <Application>Microsoft Office PowerPoint</Application>
  <PresentationFormat>Экран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Презентация PowerPoint</vt:lpstr>
      <vt:lpstr>Актуальность</vt:lpstr>
      <vt:lpstr>Презентация PowerPoint</vt:lpstr>
      <vt:lpstr>Этапы проекта</vt:lpstr>
      <vt:lpstr>Модель взаимодействия участников проекта</vt:lpstr>
      <vt:lpstr>I этап – организационно-подготовительный</vt:lpstr>
      <vt:lpstr>Технология работы НОД</vt:lpstr>
      <vt:lpstr>Презентация PowerPoint</vt:lpstr>
      <vt:lpstr>•Ребёнок интересуется окружающими предметами и активно действует с ними, овладевает основными культурными способами деятельности, проявляет инициативу и самостоятельность  в игре, познавательно-исследовательской деятельности;  •ребенок способен к волевым усилиям, может следовать социальным нормам поведения и правилам в  экспериментальной  деятельности;  •ребенок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экспериментировать; •Ребёнок способен к принятию собственных решений, опираясь на свои знания и умения в исследовательской деятельности. </vt:lpstr>
      <vt:lpstr>  В результате реализации данного проекта у воспитанников сформируется бережное и экономное отношение к водным ресурсам, овладеют несложными способами экспериментирования с водой.   У детей появляются исследовательские умения, соответствующие возрасту (дети учатся задавать вопросы природоведческого характера, устанавливать причинно-следственные связи, появляется потребность получить экспериментальным путем). Повышается воспитательная компетентность родителей в экологическом образовании дошкольников. </vt:lpstr>
      <vt:lpstr>1. Дыбина, О.В. Неизведанное рядом: занимательные опыты и эксперименты для дошкольников[Текст] /Дыбина ,О.В.  - М.,2005г. 3.Зубкова, Н. М. Воз и маленькая тележка чудес. Опыты и эксперименты для детей  от 3 до 7 лет.[Текст]/Зубкова, Н.М.-2007г. 4. Иванова, А.И. «Естественно - научные наблюдения и эксперименты в детском    саду. Человек».[Текст] / Иванова, А.И.-М. , 2004г. 5. Иванова А.И. Программа экологического образования дошкольников «Живая экология». [Текст] /  Иванова, А.И. - М., 2006г. 6. Иванова А.И. Экологические наблюдения и эксперименты в детском саду. [Текст] / Иванова, А.И.  - М., 2004 7.Скоропулова, О. А.  Занятия с детьми старшего дошкольного возраста потеме «Вода» . [Текст] /Иванова, А.И.   М., 2008г. 8.Тугумева, Г.Г., Чистякова, А.Е. Экспериментальная деятельность детей среднего старшего дошкольного возраста.  [Текст] / Тугумева, Г.Г., Чистякова.  СПБ.2011г. </vt:lpstr>
      <vt:lpstr>Организация развивающей среды и экспериментально- исследовательской деятельности дошкольников способствует: 1.     у детей - развитию познавательной  и учебной деятельности, психических процессов, активизации мышлений, умственных умений анализа, синтеза, сравнения и классификации, обобщения и экстраполяции, развитию речи, умению формулировать свои мысли; 2.     у педагогов – изучению и внедрению новых технологий, повышению профессионального мастерства; 3.     повышению статуса ДОО и качества воспитательно-образовательной работы, соответствию современным требованиям дошкольного образования.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Московской области Региональная система повышения квалификации ГАОУ СПО МО «ГПК»                                                                Серпухов, 2014 г.</dc:title>
  <dc:creator>Новаицкая Людмила Мечеславовна</dc:creator>
  <cp:lastModifiedBy>Людмила</cp:lastModifiedBy>
  <cp:revision>34</cp:revision>
  <dcterms:created xsi:type="dcterms:W3CDTF">2014-05-27T15:34:09Z</dcterms:created>
  <dcterms:modified xsi:type="dcterms:W3CDTF">2015-04-10T16:08:09Z</dcterms:modified>
</cp:coreProperties>
</file>