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12"/>
  </p:handout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4FD0E5-52E0-454F-A80F-DED6BF488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3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3784ED65-F555-4F27-8215-8F93A0833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C2BE3-72C7-4882-9356-D14CE8169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1C4A-C8D6-41EA-ABEC-B77DAC681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E61C5-6F15-495D-9F2B-596812F61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D5E20-6BDD-4D48-922D-E132F00DA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82087-4093-47CF-B5D3-52612EA22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4F726-7DE0-4605-ABD1-247747BC8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FF7EF-FE58-43DC-8917-5BE33344B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8CF7A-1397-4A31-B3DB-D792CA458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BB3B2-D6CB-484D-9C87-D19506C01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AC127-8262-4130-8E47-7D2D99467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C0571-74D4-4D46-9652-AEE3AB57F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229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229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8E604CB-6BFE-42BC-9CBA-D4FC13CF5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000" u="sng" smtClean="0"/>
              <a:t>Тема занятия: </a:t>
            </a:r>
            <a:r>
              <a:rPr lang="ru-RU" smtClean="0"/>
              <a:t>Логарифмическая функция, её свойства и график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1400" dirty="0" smtClean="0"/>
              <a:t>Презентация к уроку алгебры 11 класс. Учебник А.Г.Мордкович (базовый уровень)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Итоги занятия:</a:t>
            </a:r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2886075"/>
            <a:ext cx="3770313" cy="26765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Домашнее задание: §42,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№№ 42.11(</a:t>
            </a:r>
            <a:r>
              <a:rPr lang="ru-RU" dirty="0" err="1" smtClean="0"/>
              <a:t>а,б</a:t>
            </a:r>
            <a:r>
              <a:rPr lang="ru-RU" dirty="0" smtClean="0"/>
              <a:t>),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42.18 (</a:t>
            </a:r>
            <a:r>
              <a:rPr lang="ru-RU" dirty="0" err="1" smtClean="0"/>
              <a:t>в,г</a:t>
            </a:r>
            <a:r>
              <a:rPr lang="ru-RU" dirty="0" smtClean="0"/>
              <a:t>), 42.20(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5715016"/>
            <a:ext cx="5786478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активную 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занятия: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2400" smtClean="0"/>
              <a:t>Развивать умение построения графика логарифмической функции </a:t>
            </a:r>
            <a:r>
              <a:rPr lang="ru-RU" sz="2400" i="1" smtClean="0">
                <a:solidFill>
                  <a:srgbClr val="FF0000"/>
                </a:solidFill>
              </a:rPr>
              <a:t>у= </a:t>
            </a:r>
            <a:r>
              <a:rPr lang="en-US" sz="2400" i="1" smtClean="0">
                <a:solidFill>
                  <a:srgbClr val="FF0000"/>
                </a:solidFill>
              </a:rPr>
              <a:t>log</a:t>
            </a:r>
            <a:r>
              <a:rPr lang="en-US" sz="1800" i="1" smtClean="0">
                <a:solidFill>
                  <a:srgbClr val="FF0000"/>
                </a:solidFill>
              </a:rPr>
              <a:t>a </a:t>
            </a:r>
            <a:r>
              <a:rPr lang="en-US" sz="2400" i="1" smtClean="0">
                <a:solidFill>
                  <a:srgbClr val="FF0000"/>
                </a:solidFill>
              </a:rPr>
              <a:t>x</a:t>
            </a:r>
            <a:r>
              <a:rPr lang="ru-RU" sz="2400" smtClean="0"/>
              <a:t> по разным основаниям.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400" smtClean="0"/>
              <a:t>Формировать умения решения уравнений  и неравенств графически.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400" smtClean="0"/>
              <a:t>Развивать умение  находить область определения логарифмической  функции.</a:t>
            </a:r>
          </a:p>
          <a:p>
            <a:pPr marL="514350" indent="-514350"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№</a:t>
            </a:r>
            <a:r>
              <a:rPr lang="en-US" sz="2400" dirty="0" smtClean="0"/>
              <a:t>1</a:t>
            </a:r>
            <a:r>
              <a:rPr lang="ru-RU" sz="2400" dirty="0" smtClean="0"/>
              <a:t> На одном из рисунков изображен график логарифмической функции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2400" dirty="0" smtClean="0"/>
              <a:t> Укажите этот рисунок.</a:t>
            </a:r>
          </a:p>
        </p:txBody>
      </p:sp>
      <p:pic>
        <p:nvPicPr>
          <p:cNvPr id="7171" name="Содержимое 11" descr="Изображение 151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53100" y="2362200"/>
            <a:ext cx="1785938" cy="1785938"/>
          </a:xfrm>
        </p:spPr>
      </p:pic>
      <p:pic>
        <p:nvPicPr>
          <p:cNvPr id="7172" name="Picture 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0388" y="2362200"/>
            <a:ext cx="1785937" cy="1785938"/>
          </a:xfrm>
          <a:noFill/>
        </p:spPr>
      </p:pic>
      <p:pic>
        <p:nvPicPr>
          <p:cNvPr id="7173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785938" y="4300538"/>
            <a:ext cx="2071687" cy="1843087"/>
          </a:xfrm>
          <a:noFill/>
        </p:spPr>
      </p:pic>
      <p:pic>
        <p:nvPicPr>
          <p:cNvPr id="7174" name="Picture 1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929313" y="4300538"/>
            <a:ext cx="1928812" cy="1785937"/>
          </a:xfrm>
          <a:noFill/>
        </p:spPr>
      </p:pic>
      <p:sp>
        <p:nvSpPr>
          <p:cNvPr id="7175" name="Прямоугольник 6"/>
          <p:cNvSpPr>
            <a:spLocks noChangeArrowheads="1"/>
          </p:cNvSpPr>
          <p:nvPr/>
        </p:nvSpPr>
        <p:spPr bwMode="auto">
          <a:xfrm>
            <a:off x="7408863" y="0"/>
            <a:ext cx="1811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FF0000"/>
                </a:solidFill>
              </a:rPr>
              <a:t>у= </a:t>
            </a:r>
            <a:r>
              <a:rPr lang="en-US" i="1">
                <a:solidFill>
                  <a:srgbClr val="FF0000"/>
                </a:solidFill>
              </a:rPr>
              <a:t>log</a:t>
            </a:r>
            <a:r>
              <a:rPr lang="en-US" sz="1400" i="1">
                <a:solidFill>
                  <a:srgbClr val="FF0000"/>
                </a:solidFill>
              </a:rPr>
              <a:t>a </a:t>
            </a:r>
            <a:r>
              <a:rPr lang="en-US" i="1">
                <a:solidFill>
                  <a:srgbClr val="FF0000"/>
                </a:solidFill>
              </a:rPr>
              <a:t>x</a:t>
            </a:r>
            <a:endParaRPr lang="ru-RU" i="1">
              <a:solidFill>
                <a:srgbClr val="FF0000"/>
              </a:solidFill>
            </a:endParaRPr>
          </a:p>
          <a:p>
            <a:r>
              <a:rPr lang="ru-RU" i="1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a&gt;0, a≠1, x&gt;0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)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7176" name="Прямоугольник 7"/>
          <p:cNvSpPr>
            <a:spLocks noChangeArrowheads="1"/>
          </p:cNvSpPr>
          <p:nvPr/>
        </p:nvSpPr>
        <p:spPr bwMode="auto">
          <a:xfrm>
            <a:off x="1428750" y="2428875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1</a:t>
            </a:r>
            <a:endParaRPr lang="ru-RU" b="1"/>
          </a:p>
        </p:txBody>
      </p:sp>
      <p:sp>
        <p:nvSpPr>
          <p:cNvPr id="7177" name="Прямоугольник 8"/>
          <p:cNvSpPr>
            <a:spLocks noChangeArrowheads="1"/>
          </p:cNvSpPr>
          <p:nvPr/>
        </p:nvSpPr>
        <p:spPr bwMode="auto">
          <a:xfrm>
            <a:off x="5429250" y="2500313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2</a:t>
            </a:r>
            <a:endParaRPr lang="ru-RU" b="1"/>
          </a:p>
        </p:txBody>
      </p:sp>
      <p:sp>
        <p:nvSpPr>
          <p:cNvPr id="7178" name="Прямоугольник 9"/>
          <p:cNvSpPr>
            <a:spLocks noChangeArrowheads="1"/>
          </p:cNvSpPr>
          <p:nvPr/>
        </p:nvSpPr>
        <p:spPr bwMode="auto">
          <a:xfrm>
            <a:off x="1357313" y="4071938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3</a:t>
            </a:r>
            <a:endParaRPr lang="ru-RU" b="1"/>
          </a:p>
        </p:txBody>
      </p:sp>
      <p:sp>
        <p:nvSpPr>
          <p:cNvPr id="7179" name="Прямоугольник 10"/>
          <p:cNvSpPr>
            <a:spLocks noChangeArrowheads="1"/>
          </p:cNvSpPr>
          <p:nvPr/>
        </p:nvSpPr>
        <p:spPr bwMode="auto">
          <a:xfrm>
            <a:off x="5072063" y="4143375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4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 sz="quarter"/>
          </p:nvPr>
        </p:nvSpPr>
        <p:spPr>
          <a:prstGeom prst="roundRect">
            <a:avLst>
              <a:gd name="adj" fmla="val 20455"/>
            </a:avLst>
          </a:prstGeo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№2 На одном из рисунков изображен график функции </a:t>
            </a:r>
            <a:r>
              <a:rPr lang="ru-RU" sz="2400" i="1" dirty="0" err="1" smtClean="0">
                <a:solidFill>
                  <a:srgbClr val="FF0000"/>
                </a:solidFill>
              </a:rPr>
              <a:t>у=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log</a:t>
            </a:r>
            <a:r>
              <a:rPr lang="ru-RU" sz="1200" i="1" dirty="0" smtClean="0">
                <a:solidFill>
                  <a:srgbClr val="FF0000"/>
                </a:solidFill>
              </a:rPr>
              <a:t>2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2400" dirty="0" smtClean="0"/>
              <a:t> Укажите этот рисунок.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764088" y="2362200"/>
          <a:ext cx="3762375" cy="1785938"/>
        </p:xfrm>
        <a:graphic>
          <a:graphicData uri="http://schemas.openxmlformats.org/presentationml/2006/ole">
            <p:oleObj spid="_x0000_s1026" name="Диаграмма" r:id="rId3" imgW="3771900" imgH="1790700" progId="MSGraph.Chart.8">
              <p:embed followColorScheme="full"/>
            </p:oleObj>
          </a:graphicData>
        </a:graphic>
      </p:graphicFrame>
      <p:sp>
        <p:nvSpPr>
          <p:cNvPr id="1028" name="Прямоугольник 6"/>
          <p:cNvSpPr>
            <a:spLocks noChangeArrowheads="1"/>
          </p:cNvSpPr>
          <p:nvPr/>
        </p:nvSpPr>
        <p:spPr bwMode="auto">
          <a:xfrm>
            <a:off x="7500938" y="214313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solidFill>
                  <a:srgbClr val="FF0000"/>
                </a:solidFill>
              </a:rPr>
              <a:t>у= </a:t>
            </a:r>
            <a:r>
              <a:rPr lang="en-US" sz="1400" i="1">
                <a:solidFill>
                  <a:srgbClr val="FF0000"/>
                </a:solidFill>
              </a:rPr>
              <a:t>loga x</a:t>
            </a:r>
            <a:endParaRPr lang="ru-RU" sz="1400" i="1">
              <a:solidFill>
                <a:srgbClr val="FF0000"/>
              </a:solidFill>
            </a:endParaRPr>
          </a:p>
          <a:p>
            <a:r>
              <a:rPr lang="ru-RU" sz="1400" i="1">
                <a:solidFill>
                  <a:srgbClr val="FF0000"/>
                </a:solidFill>
              </a:rPr>
              <a:t>(</a:t>
            </a:r>
            <a:r>
              <a:rPr lang="en-US" sz="1400" i="1">
                <a:solidFill>
                  <a:srgbClr val="FF0000"/>
                </a:solidFill>
              </a:rPr>
              <a:t>a&gt;0, a≠1, x&gt;0</a:t>
            </a:r>
            <a:r>
              <a:rPr lang="en-US" sz="1400">
                <a:solidFill>
                  <a:srgbClr val="FF0000"/>
                </a:solidFill>
              </a:rPr>
              <a:t>)</a:t>
            </a:r>
            <a:endParaRPr lang="ru-RU" sz="1400">
              <a:solidFill>
                <a:srgbClr val="FF0000"/>
              </a:solidFill>
            </a:endParaRPr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sz="quarter" idx="4"/>
          </p:nvPr>
        </p:nvGraphicFramePr>
        <p:xfrm>
          <a:off x="5675313" y="4300538"/>
          <a:ext cx="1941828" cy="1785940"/>
        </p:xfrm>
        <a:graphic>
          <a:graphicData uri="http://schemas.openxmlformats.org/drawingml/2006/table">
            <a:tbl>
              <a:tblPr/>
              <a:tblGrid>
                <a:gridCol w="194124"/>
                <a:gridCol w="194124"/>
                <a:gridCol w="194712"/>
                <a:gridCol w="194124"/>
                <a:gridCol w="194124"/>
                <a:gridCol w="194124"/>
                <a:gridCol w="194124"/>
                <a:gridCol w="194124"/>
                <a:gridCol w="194124"/>
                <a:gridCol w="194124"/>
              </a:tblGrid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Содержимое 25"/>
          <p:cNvGraphicFramePr>
            <a:graphicFrameLocks noGrp="1"/>
          </p:cNvGraphicFramePr>
          <p:nvPr>
            <p:ph sz="quarter" idx="3"/>
          </p:nvPr>
        </p:nvGraphicFramePr>
        <p:xfrm>
          <a:off x="1143000" y="2500313"/>
          <a:ext cx="2000266" cy="1785940"/>
        </p:xfrm>
        <a:graphic>
          <a:graphicData uri="http://schemas.openxmlformats.org/drawingml/2006/table">
            <a:tbl>
              <a:tblPr/>
              <a:tblGrid>
                <a:gridCol w="199966"/>
                <a:gridCol w="199966"/>
                <a:gridCol w="200572"/>
                <a:gridCol w="199966"/>
                <a:gridCol w="199966"/>
                <a:gridCol w="199966"/>
                <a:gridCol w="199966"/>
                <a:gridCol w="199966"/>
                <a:gridCol w="199966"/>
                <a:gridCol w="199966"/>
              </a:tblGrid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071563" y="4500563"/>
          <a:ext cx="2096135" cy="1927860"/>
        </p:xfrm>
        <a:graphic>
          <a:graphicData uri="http://schemas.openxmlformats.org/drawingml/2006/table">
            <a:tbl>
              <a:tblPr/>
              <a:tblGrid>
                <a:gridCol w="209550"/>
                <a:gridCol w="209550"/>
                <a:gridCol w="210185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>
            <a:off x="1143000" y="5857875"/>
            <a:ext cx="20002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534194" y="5464969"/>
            <a:ext cx="1930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5144294" y="5215732"/>
            <a:ext cx="18573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643563" y="5572125"/>
            <a:ext cx="20002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143000" y="3786188"/>
            <a:ext cx="20002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677862" y="3394076"/>
            <a:ext cx="17875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Полилиния 46"/>
          <p:cNvSpPr/>
          <p:nvPr/>
        </p:nvSpPr>
        <p:spPr>
          <a:xfrm>
            <a:off x="6122988" y="5033963"/>
            <a:ext cx="1609725" cy="1062037"/>
          </a:xfrm>
          <a:custGeom>
            <a:avLst/>
            <a:gdLst>
              <a:gd name="connsiteX0" fmla="*/ 0 w 1609436"/>
              <a:gd name="connsiteY0" fmla="*/ 1062182 h 1062182"/>
              <a:gd name="connsiteX1" fmla="*/ 138546 w 1609436"/>
              <a:gd name="connsiteY1" fmla="*/ 535709 h 1062182"/>
              <a:gd name="connsiteX2" fmla="*/ 318655 w 1609436"/>
              <a:gd name="connsiteY2" fmla="*/ 341746 h 1062182"/>
              <a:gd name="connsiteX3" fmla="*/ 734291 w 1609436"/>
              <a:gd name="connsiteY3" fmla="*/ 161637 h 1062182"/>
              <a:gd name="connsiteX4" fmla="*/ 1482436 w 1609436"/>
              <a:gd name="connsiteY4" fmla="*/ 23091 h 1062182"/>
              <a:gd name="connsiteX5" fmla="*/ 1496291 w 1609436"/>
              <a:gd name="connsiteY5" fmla="*/ 23091 h 106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436" h="1062182">
                <a:moveTo>
                  <a:pt x="0" y="1062182"/>
                </a:moveTo>
                <a:cubicBezTo>
                  <a:pt x="42718" y="858982"/>
                  <a:pt x="85437" y="655782"/>
                  <a:pt x="138546" y="535709"/>
                </a:cubicBezTo>
                <a:cubicBezTo>
                  <a:pt x="191655" y="415636"/>
                  <a:pt x="219364" y="404091"/>
                  <a:pt x="318655" y="341746"/>
                </a:cubicBezTo>
                <a:cubicBezTo>
                  <a:pt x="417946" y="279401"/>
                  <a:pt x="540328" y="214746"/>
                  <a:pt x="734291" y="161637"/>
                </a:cubicBezTo>
                <a:cubicBezTo>
                  <a:pt x="928254" y="108528"/>
                  <a:pt x="1355436" y="46182"/>
                  <a:pt x="1482436" y="23091"/>
                </a:cubicBezTo>
                <a:cubicBezTo>
                  <a:pt x="1609436" y="0"/>
                  <a:pt x="1552863" y="11545"/>
                  <a:pt x="1496291" y="2309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606550" y="3408363"/>
            <a:ext cx="1566863" cy="900112"/>
          </a:xfrm>
          <a:custGeom>
            <a:avLst/>
            <a:gdLst>
              <a:gd name="connsiteX0" fmla="*/ 0 w 1565564"/>
              <a:gd name="connsiteY0" fmla="*/ 0 h 900546"/>
              <a:gd name="connsiteX1" fmla="*/ 138546 w 1565564"/>
              <a:gd name="connsiteY1" fmla="*/ 387927 h 900546"/>
              <a:gd name="connsiteX2" fmla="*/ 332509 w 1565564"/>
              <a:gd name="connsiteY2" fmla="*/ 512618 h 900546"/>
              <a:gd name="connsiteX3" fmla="*/ 762000 w 1565564"/>
              <a:gd name="connsiteY3" fmla="*/ 706582 h 900546"/>
              <a:gd name="connsiteX4" fmla="*/ 1565564 w 1565564"/>
              <a:gd name="connsiteY4" fmla="*/ 900546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5564" h="900546">
                <a:moveTo>
                  <a:pt x="0" y="0"/>
                </a:moveTo>
                <a:cubicBezTo>
                  <a:pt x="41564" y="151245"/>
                  <a:pt x="83128" y="302491"/>
                  <a:pt x="138546" y="387927"/>
                </a:cubicBezTo>
                <a:cubicBezTo>
                  <a:pt x="193964" y="473363"/>
                  <a:pt x="228600" y="459509"/>
                  <a:pt x="332509" y="512618"/>
                </a:cubicBezTo>
                <a:cubicBezTo>
                  <a:pt x="436418" y="565727"/>
                  <a:pt x="556491" y="641927"/>
                  <a:pt x="762000" y="706582"/>
                </a:cubicBezTo>
                <a:cubicBezTo>
                  <a:pt x="967509" y="771237"/>
                  <a:pt x="1266536" y="835891"/>
                  <a:pt x="1565564" y="900546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192213" y="5126038"/>
            <a:ext cx="1468437" cy="639762"/>
          </a:xfrm>
          <a:custGeom>
            <a:avLst/>
            <a:gdLst>
              <a:gd name="connsiteX0" fmla="*/ 0 w 1468582"/>
              <a:gd name="connsiteY0" fmla="*/ 0 h 639618"/>
              <a:gd name="connsiteX1" fmla="*/ 263236 w 1468582"/>
              <a:gd name="connsiteY1" fmla="*/ 540327 h 639618"/>
              <a:gd name="connsiteX2" fmla="*/ 1468582 w 1468582"/>
              <a:gd name="connsiteY2" fmla="*/ 595745 h 639618"/>
              <a:gd name="connsiteX3" fmla="*/ 1468582 w 1468582"/>
              <a:gd name="connsiteY3" fmla="*/ 595745 h 63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8582" h="639618">
                <a:moveTo>
                  <a:pt x="0" y="0"/>
                </a:moveTo>
                <a:cubicBezTo>
                  <a:pt x="9236" y="220518"/>
                  <a:pt x="18473" y="441036"/>
                  <a:pt x="263236" y="540327"/>
                </a:cubicBezTo>
                <a:cubicBezTo>
                  <a:pt x="507999" y="639618"/>
                  <a:pt x="1468582" y="595745"/>
                  <a:pt x="1468582" y="595745"/>
                </a:cubicBezTo>
                <a:lnTo>
                  <a:pt x="1468582" y="595745"/>
                </a:lnTo>
              </a:path>
            </a:pathLst>
          </a:cu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4" name="Содержимое 53"/>
          <p:cNvGraphicFramePr>
            <a:graphicFrameLocks noGrp="1"/>
          </p:cNvGraphicFramePr>
          <p:nvPr>
            <p:ph sz="quarter" idx="1"/>
          </p:nvPr>
        </p:nvGraphicFramePr>
        <p:xfrm>
          <a:off x="5786438" y="2428875"/>
          <a:ext cx="1941828" cy="1785940"/>
        </p:xfrm>
        <a:graphic>
          <a:graphicData uri="http://schemas.openxmlformats.org/drawingml/2006/table">
            <a:tbl>
              <a:tblPr/>
              <a:tblGrid>
                <a:gridCol w="194124"/>
                <a:gridCol w="194124"/>
                <a:gridCol w="194712"/>
                <a:gridCol w="194124"/>
                <a:gridCol w="194124"/>
                <a:gridCol w="194124"/>
                <a:gridCol w="194124"/>
                <a:gridCol w="194124"/>
                <a:gridCol w="194124"/>
                <a:gridCol w="194124"/>
              </a:tblGrid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3" name="Прямая со стрелкой 52"/>
          <p:cNvCxnSpPr/>
          <p:nvPr/>
        </p:nvCxnSpPr>
        <p:spPr>
          <a:xfrm>
            <a:off x="5715000" y="3857625"/>
            <a:ext cx="20002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 flipH="1" flipV="1">
            <a:off x="5536407" y="3250406"/>
            <a:ext cx="16446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Полилиния 58"/>
          <p:cNvSpPr/>
          <p:nvPr/>
        </p:nvSpPr>
        <p:spPr>
          <a:xfrm>
            <a:off x="5846763" y="2549525"/>
            <a:ext cx="969962" cy="1233488"/>
          </a:xfrm>
          <a:custGeom>
            <a:avLst/>
            <a:gdLst>
              <a:gd name="connsiteX0" fmla="*/ 0 w 969818"/>
              <a:gd name="connsiteY0" fmla="*/ 1233055 h 1233055"/>
              <a:gd name="connsiteX1" fmla="*/ 540327 w 969818"/>
              <a:gd name="connsiteY1" fmla="*/ 1149928 h 1233055"/>
              <a:gd name="connsiteX2" fmla="*/ 803564 w 969818"/>
              <a:gd name="connsiteY2" fmla="*/ 762000 h 1233055"/>
              <a:gd name="connsiteX3" fmla="*/ 955964 w 969818"/>
              <a:gd name="connsiteY3" fmla="*/ 41564 h 1233055"/>
              <a:gd name="connsiteX4" fmla="*/ 955964 w 969818"/>
              <a:gd name="connsiteY4" fmla="*/ 41564 h 1233055"/>
              <a:gd name="connsiteX5" fmla="*/ 969818 w 969818"/>
              <a:gd name="connsiteY5" fmla="*/ 0 h 123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818" h="1233055">
                <a:moveTo>
                  <a:pt x="0" y="1233055"/>
                </a:moveTo>
                <a:cubicBezTo>
                  <a:pt x="203200" y="1230746"/>
                  <a:pt x="406400" y="1228437"/>
                  <a:pt x="540327" y="1149928"/>
                </a:cubicBezTo>
                <a:cubicBezTo>
                  <a:pt x="674254" y="1071419"/>
                  <a:pt x="734291" y="946727"/>
                  <a:pt x="803564" y="762000"/>
                </a:cubicBezTo>
                <a:cubicBezTo>
                  <a:pt x="872837" y="577273"/>
                  <a:pt x="955964" y="41564"/>
                  <a:pt x="955964" y="41564"/>
                </a:cubicBezTo>
                <a:lnTo>
                  <a:pt x="955964" y="41564"/>
                </a:lnTo>
                <a:lnTo>
                  <a:pt x="969818" y="0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3" name="Прямоугольник 59"/>
          <p:cNvSpPr>
            <a:spLocks noChangeArrowheads="1"/>
          </p:cNvSpPr>
          <p:nvPr/>
        </p:nvSpPr>
        <p:spPr bwMode="auto">
          <a:xfrm>
            <a:off x="3357563" y="25003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1</a:t>
            </a:r>
            <a:endParaRPr lang="ru-RU" b="1"/>
          </a:p>
        </p:txBody>
      </p:sp>
      <p:sp>
        <p:nvSpPr>
          <p:cNvPr id="1534" name="Прямоугольник 60"/>
          <p:cNvSpPr>
            <a:spLocks noChangeArrowheads="1"/>
          </p:cNvSpPr>
          <p:nvPr/>
        </p:nvSpPr>
        <p:spPr bwMode="auto">
          <a:xfrm>
            <a:off x="3286125" y="4500563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3</a:t>
            </a:r>
            <a:endParaRPr lang="ru-RU" b="1"/>
          </a:p>
        </p:txBody>
      </p:sp>
      <p:sp>
        <p:nvSpPr>
          <p:cNvPr id="1535" name="Прямоугольник 61"/>
          <p:cNvSpPr>
            <a:spLocks noChangeArrowheads="1"/>
          </p:cNvSpPr>
          <p:nvPr/>
        </p:nvSpPr>
        <p:spPr bwMode="auto">
          <a:xfrm>
            <a:off x="5143500" y="2500313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2</a:t>
            </a:r>
            <a:endParaRPr lang="ru-RU" b="1"/>
          </a:p>
        </p:txBody>
      </p:sp>
      <p:sp>
        <p:nvSpPr>
          <p:cNvPr id="1536" name="Прямоугольник 62"/>
          <p:cNvSpPr>
            <a:spLocks noChangeArrowheads="1"/>
          </p:cNvSpPr>
          <p:nvPr/>
        </p:nvSpPr>
        <p:spPr bwMode="auto">
          <a:xfrm>
            <a:off x="5072063" y="4286250"/>
            <a:ext cx="400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4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№3 На одном из рисунков изображен график функции </a:t>
            </a:r>
            <a:r>
              <a:rPr lang="ru-RU" sz="2400" i="1" dirty="0" err="1" smtClean="0">
                <a:solidFill>
                  <a:srgbClr val="FF0000"/>
                </a:solidFill>
              </a:rPr>
              <a:t>у=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log</a:t>
            </a:r>
            <a:r>
              <a:rPr lang="ru-RU" sz="1050" i="1" dirty="0" smtClean="0">
                <a:solidFill>
                  <a:srgbClr val="FF0000"/>
                </a:solidFill>
              </a:rPr>
              <a:t>1</a:t>
            </a:r>
            <a:r>
              <a:rPr lang="ru-RU" sz="1200" i="1" dirty="0" smtClean="0">
                <a:solidFill>
                  <a:srgbClr val="FF0000"/>
                </a:solidFill>
              </a:rPr>
              <a:t>/</a:t>
            </a:r>
            <a:r>
              <a:rPr lang="ru-RU" sz="800" i="1" dirty="0" smtClean="0">
                <a:solidFill>
                  <a:srgbClr val="FF0000"/>
                </a:solidFill>
              </a:rPr>
              <a:t>3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ru-RU" sz="2400" i="1" dirty="0" smtClean="0">
                <a:solidFill>
                  <a:srgbClr val="FF0000"/>
                </a:solidFill>
              </a:rPr>
              <a:t>+3)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2400" dirty="0" smtClean="0"/>
              <a:t> Укажите этот рисунок.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5675313" y="2362200"/>
          <a:ext cx="1941828" cy="1785940"/>
        </p:xfrm>
        <a:graphic>
          <a:graphicData uri="http://schemas.openxmlformats.org/drawingml/2006/table">
            <a:tbl>
              <a:tblPr/>
              <a:tblGrid>
                <a:gridCol w="194124"/>
                <a:gridCol w="194124"/>
                <a:gridCol w="194712"/>
                <a:gridCol w="194124"/>
                <a:gridCol w="194124"/>
                <a:gridCol w="194124"/>
                <a:gridCol w="194124"/>
                <a:gridCol w="194124"/>
                <a:gridCol w="194124"/>
                <a:gridCol w="194124"/>
              </a:tblGrid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3"/>
          </p:nvPr>
        </p:nvGraphicFramePr>
        <p:xfrm>
          <a:off x="1752600" y="4300538"/>
          <a:ext cx="1941828" cy="1785940"/>
        </p:xfrm>
        <a:graphic>
          <a:graphicData uri="http://schemas.openxmlformats.org/drawingml/2006/table">
            <a:tbl>
              <a:tblPr/>
              <a:tblGrid>
                <a:gridCol w="194124"/>
                <a:gridCol w="194124"/>
                <a:gridCol w="194712"/>
                <a:gridCol w="194124"/>
                <a:gridCol w="194124"/>
                <a:gridCol w="194124"/>
                <a:gridCol w="194124"/>
                <a:gridCol w="194124"/>
                <a:gridCol w="194124"/>
                <a:gridCol w="194124"/>
              </a:tblGrid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5675313" y="4300538"/>
          <a:ext cx="1941828" cy="1785940"/>
        </p:xfrm>
        <a:graphic>
          <a:graphicData uri="http://schemas.openxmlformats.org/drawingml/2006/table">
            <a:tbl>
              <a:tblPr/>
              <a:tblGrid>
                <a:gridCol w="194124"/>
                <a:gridCol w="194124"/>
                <a:gridCol w="194712"/>
                <a:gridCol w="194124"/>
                <a:gridCol w="194124"/>
                <a:gridCol w="194124"/>
                <a:gridCol w="194124"/>
                <a:gridCol w="194124"/>
                <a:gridCol w="194124"/>
                <a:gridCol w="194124"/>
              </a:tblGrid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1752600" y="2362200"/>
          <a:ext cx="1941828" cy="1785940"/>
        </p:xfrm>
        <a:graphic>
          <a:graphicData uri="http://schemas.openxmlformats.org/drawingml/2006/table">
            <a:tbl>
              <a:tblPr/>
              <a:tblGrid>
                <a:gridCol w="194124"/>
                <a:gridCol w="194124"/>
                <a:gridCol w="194712"/>
                <a:gridCol w="194124"/>
                <a:gridCol w="194124"/>
                <a:gridCol w="194124"/>
                <a:gridCol w="194124"/>
                <a:gridCol w="194124"/>
                <a:gridCol w="194124"/>
                <a:gridCol w="194124"/>
              </a:tblGrid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687" name="Прямоугольник 12"/>
          <p:cNvSpPr>
            <a:spLocks noChangeArrowheads="1"/>
          </p:cNvSpPr>
          <p:nvPr/>
        </p:nvSpPr>
        <p:spPr bwMode="auto">
          <a:xfrm>
            <a:off x="3786188" y="25003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1</a:t>
            </a:r>
            <a:endParaRPr lang="ru-RU" b="1"/>
          </a:p>
        </p:txBody>
      </p:sp>
      <p:sp>
        <p:nvSpPr>
          <p:cNvPr id="8688" name="Прямоугольник 13"/>
          <p:cNvSpPr>
            <a:spLocks noChangeArrowheads="1"/>
          </p:cNvSpPr>
          <p:nvPr/>
        </p:nvSpPr>
        <p:spPr bwMode="auto">
          <a:xfrm>
            <a:off x="5214938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2</a:t>
            </a:r>
            <a:endParaRPr lang="ru-RU" b="1"/>
          </a:p>
        </p:txBody>
      </p:sp>
      <p:sp>
        <p:nvSpPr>
          <p:cNvPr id="8689" name="Прямоугольник 14"/>
          <p:cNvSpPr>
            <a:spLocks noChangeArrowheads="1"/>
          </p:cNvSpPr>
          <p:nvPr/>
        </p:nvSpPr>
        <p:spPr bwMode="auto">
          <a:xfrm>
            <a:off x="3857625" y="450056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3</a:t>
            </a:r>
            <a:endParaRPr lang="ru-RU" b="1"/>
          </a:p>
        </p:txBody>
      </p:sp>
      <p:sp>
        <p:nvSpPr>
          <p:cNvPr id="8690" name="Прямоугольник 15"/>
          <p:cNvSpPr>
            <a:spLocks noChangeArrowheads="1"/>
          </p:cNvSpPr>
          <p:nvPr/>
        </p:nvSpPr>
        <p:spPr bwMode="auto">
          <a:xfrm>
            <a:off x="5143500" y="45720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4</a:t>
            </a:r>
            <a:endParaRPr lang="ru-RU" b="1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000250" y="3786188"/>
            <a:ext cx="1500188" cy="158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V="1">
            <a:off x="1393031" y="3178969"/>
            <a:ext cx="1509713" cy="952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1427957" y="5215731"/>
            <a:ext cx="1428750" cy="158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5286375" y="3214688"/>
            <a:ext cx="1573213" cy="158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00250" y="5572125"/>
            <a:ext cx="1500188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86438" y="5572125"/>
            <a:ext cx="1500187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929313" y="3214688"/>
            <a:ext cx="1500187" cy="158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5680075" y="5178425"/>
            <a:ext cx="1500188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2203450" y="3241675"/>
            <a:ext cx="1524000" cy="887413"/>
          </a:xfrm>
          <a:custGeom>
            <a:avLst/>
            <a:gdLst>
              <a:gd name="connsiteX0" fmla="*/ 0 w 1524000"/>
              <a:gd name="connsiteY0" fmla="*/ 0 h 886691"/>
              <a:gd name="connsiteX1" fmla="*/ 138545 w 1524000"/>
              <a:gd name="connsiteY1" fmla="*/ 554181 h 886691"/>
              <a:gd name="connsiteX2" fmla="*/ 568036 w 1524000"/>
              <a:gd name="connsiteY2" fmla="*/ 720436 h 886691"/>
              <a:gd name="connsiteX3" fmla="*/ 1524000 w 1524000"/>
              <a:gd name="connsiteY3" fmla="*/ 886691 h 886691"/>
              <a:gd name="connsiteX4" fmla="*/ 1524000 w 1524000"/>
              <a:gd name="connsiteY4" fmla="*/ 886691 h 88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886691">
                <a:moveTo>
                  <a:pt x="0" y="0"/>
                </a:moveTo>
                <a:cubicBezTo>
                  <a:pt x="21936" y="217054"/>
                  <a:pt x="43872" y="434108"/>
                  <a:pt x="138545" y="554181"/>
                </a:cubicBezTo>
                <a:cubicBezTo>
                  <a:pt x="233218" y="674254"/>
                  <a:pt x="337127" y="665018"/>
                  <a:pt x="568036" y="720436"/>
                </a:cubicBezTo>
                <a:cubicBezTo>
                  <a:pt x="798945" y="775854"/>
                  <a:pt x="1524000" y="886691"/>
                  <a:pt x="1524000" y="886691"/>
                </a:cubicBezTo>
                <a:lnTo>
                  <a:pt x="1524000" y="886691"/>
                </a:lnTo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5929313" y="5000625"/>
            <a:ext cx="1524000" cy="887413"/>
          </a:xfrm>
          <a:custGeom>
            <a:avLst/>
            <a:gdLst>
              <a:gd name="connsiteX0" fmla="*/ 0 w 1524000"/>
              <a:gd name="connsiteY0" fmla="*/ 0 h 886691"/>
              <a:gd name="connsiteX1" fmla="*/ 138545 w 1524000"/>
              <a:gd name="connsiteY1" fmla="*/ 554181 h 886691"/>
              <a:gd name="connsiteX2" fmla="*/ 568036 w 1524000"/>
              <a:gd name="connsiteY2" fmla="*/ 720436 h 886691"/>
              <a:gd name="connsiteX3" fmla="*/ 1524000 w 1524000"/>
              <a:gd name="connsiteY3" fmla="*/ 886691 h 886691"/>
              <a:gd name="connsiteX4" fmla="*/ 1524000 w 1524000"/>
              <a:gd name="connsiteY4" fmla="*/ 886691 h 88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886691">
                <a:moveTo>
                  <a:pt x="0" y="0"/>
                </a:moveTo>
                <a:cubicBezTo>
                  <a:pt x="21936" y="217054"/>
                  <a:pt x="43872" y="434108"/>
                  <a:pt x="138545" y="554181"/>
                </a:cubicBezTo>
                <a:cubicBezTo>
                  <a:pt x="233218" y="674254"/>
                  <a:pt x="337127" y="665018"/>
                  <a:pt x="568036" y="720436"/>
                </a:cubicBezTo>
                <a:cubicBezTo>
                  <a:pt x="798945" y="775854"/>
                  <a:pt x="1524000" y="886691"/>
                  <a:pt x="1524000" y="886691"/>
                </a:cubicBezTo>
                <a:lnTo>
                  <a:pt x="1524000" y="886691"/>
                </a:lnTo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6143636" y="3143248"/>
            <a:ext cx="1500198" cy="714380"/>
          </a:xfrm>
          <a:custGeom>
            <a:avLst/>
            <a:gdLst>
              <a:gd name="connsiteX0" fmla="*/ 0 w 1524000"/>
              <a:gd name="connsiteY0" fmla="*/ 0 h 886691"/>
              <a:gd name="connsiteX1" fmla="*/ 138545 w 1524000"/>
              <a:gd name="connsiteY1" fmla="*/ 554181 h 886691"/>
              <a:gd name="connsiteX2" fmla="*/ 568036 w 1524000"/>
              <a:gd name="connsiteY2" fmla="*/ 720436 h 886691"/>
              <a:gd name="connsiteX3" fmla="*/ 1524000 w 1524000"/>
              <a:gd name="connsiteY3" fmla="*/ 886691 h 886691"/>
              <a:gd name="connsiteX4" fmla="*/ 1524000 w 1524000"/>
              <a:gd name="connsiteY4" fmla="*/ 886691 h 88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886691">
                <a:moveTo>
                  <a:pt x="0" y="0"/>
                </a:moveTo>
                <a:cubicBezTo>
                  <a:pt x="21936" y="217054"/>
                  <a:pt x="43872" y="434108"/>
                  <a:pt x="138545" y="554181"/>
                </a:cubicBezTo>
                <a:cubicBezTo>
                  <a:pt x="233218" y="674254"/>
                  <a:pt x="337127" y="665018"/>
                  <a:pt x="568036" y="720436"/>
                </a:cubicBezTo>
                <a:cubicBezTo>
                  <a:pt x="798945" y="775854"/>
                  <a:pt x="1524000" y="886691"/>
                  <a:pt x="1524000" y="886691"/>
                </a:cubicBezTo>
                <a:lnTo>
                  <a:pt x="1524000" y="886691"/>
                </a:lnTo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214563" y="4643438"/>
            <a:ext cx="1524000" cy="887412"/>
          </a:xfrm>
          <a:custGeom>
            <a:avLst/>
            <a:gdLst>
              <a:gd name="connsiteX0" fmla="*/ 0 w 1524000"/>
              <a:gd name="connsiteY0" fmla="*/ 0 h 886691"/>
              <a:gd name="connsiteX1" fmla="*/ 138545 w 1524000"/>
              <a:gd name="connsiteY1" fmla="*/ 554181 h 886691"/>
              <a:gd name="connsiteX2" fmla="*/ 568036 w 1524000"/>
              <a:gd name="connsiteY2" fmla="*/ 720436 h 886691"/>
              <a:gd name="connsiteX3" fmla="*/ 1524000 w 1524000"/>
              <a:gd name="connsiteY3" fmla="*/ 886691 h 886691"/>
              <a:gd name="connsiteX4" fmla="*/ 1524000 w 1524000"/>
              <a:gd name="connsiteY4" fmla="*/ 886691 h 88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886691">
                <a:moveTo>
                  <a:pt x="0" y="0"/>
                </a:moveTo>
                <a:cubicBezTo>
                  <a:pt x="21936" y="217054"/>
                  <a:pt x="43872" y="434108"/>
                  <a:pt x="138545" y="554181"/>
                </a:cubicBezTo>
                <a:cubicBezTo>
                  <a:pt x="233218" y="674254"/>
                  <a:pt x="337127" y="665018"/>
                  <a:pt x="568036" y="720436"/>
                </a:cubicBezTo>
                <a:cubicBezTo>
                  <a:pt x="798945" y="775854"/>
                  <a:pt x="1524000" y="886691"/>
                  <a:pt x="1524000" y="886691"/>
                </a:cubicBezTo>
                <a:lnTo>
                  <a:pt x="1524000" y="886691"/>
                </a:lnTo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05" name="Прямоугольник 36"/>
          <p:cNvSpPr>
            <a:spLocks noChangeArrowheads="1"/>
          </p:cNvSpPr>
          <p:nvPr/>
        </p:nvSpPr>
        <p:spPr bwMode="auto">
          <a:xfrm>
            <a:off x="7643813" y="285750"/>
            <a:ext cx="144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i="1">
                <a:solidFill>
                  <a:srgbClr val="FF0000"/>
                </a:solidFill>
              </a:rPr>
              <a:t>у= </a:t>
            </a:r>
            <a:r>
              <a:rPr lang="en-US" sz="1400" i="1">
                <a:solidFill>
                  <a:srgbClr val="FF0000"/>
                </a:solidFill>
              </a:rPr>
              <a:t>log</a:t>
            </a:r>
            <a:r>
              <a:rPr lang="en-US" sz="1100" i="1">
                <a:solidFill>
                  <a:srgbClr val="FF0000"/>
                </a:solidFill>
              </a:rPr>
              <a:t>a</a:t>
            </a:r>
            <a:r>
              <a:rPr lang="en-US" sz="1400" i="1">
                <a:solidFill>
                  <a:srgbClr val="FF0000"/>
                </a:solidFill>
              </a:rPr>
              <a:t> x</a:t>
            </a:r>
            <a:endParaRPr lang="ru-RU" sz="1400" i="1">
              <a:solidFill>
                <a:srgbClr val="FF0000"/>
              </a:solidFill>
            </a:endParaRPr>
          </a:p>
          <a:p>
            <a:r>
              <a:rPr lang="ru-RU" sz="1400" i="1">
                <a:solidFill>
                  <a:srgbClr val="FF0000"/>
                </a:solidFill>
              </a:rPr>
              <a:t>(</a:t>
            </a:r>
            <a:r>
              <a:rPr lang="en-US" sz="1400" i="1">
                <a:solidFill>
                  <a:srgbClr val="FF0000"/>
                </a:solidFill>
              </a:rPr>
              <a:t>a&gt;0, a≠1, x&gt;0</a:t>
            </a:r>
            <a:r>
              <a:rPr lang="ru-RU" sz="1400">
                <a:solidFill>
                  <a:srgbClr val="FF0000"/>
                </a:solidFill>
              </a:rPr>
              <a:t> </a:t>
            </a:r>
            <a:r>
              <a:rPr lang="en-US" sz="1400">
                <a:solidFill>
                  <a:srgbClr val="FF0000"/>
                </a:solidFill>
              </a:rPr>
              <a:t>)</a:t>
            </a:r>
            <a:endParaRPr lang="ru-RU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/>
              <a:t>План занятия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7662863" cy="392430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mtClean="0"/>
              <a:t>Решить уравнения ( № 42.11 (б,в) ):</a:t>
            </a:r>
          </a:p>
          <a:p>
            <a:pPr marL="514350" indent="-514350">
              <a:buFont typeface="Wingdings" pitchFamily="2" charset="2"/>
              <a:buNone/>
            </a:pPr>
            <a:r>
              <a:rPr lang="ru-RU" smtClean="0"/>
              <a:t>б</a:t>
            </a:r>
            <a:r>
              <a:rPr lang="ru-RU" smtClean="0">
                <a:hlinkClick r:id="rId2" action="ppaction://hlinksldjump"/>
              </a:rPr>
              <a:t>) </a:t>
            </a:r>
            <a:r>
              <a:rPr lang="en-US" smtClean="0">
                <a:hlinkClick r:id="rId2" action="ppaction://hlinksldjump"/>
              </a:rPr>
              <a:t>log</a:t>
            </a:r>
            <a:r>
              <a:rPr lang="ru-RU" sz="1100" smtClean="0">
                <a:hlinkClick r:id="rId2" action="ppaction://hlinksldjump"/>
              </a:rPr>
              <a:t>1/2 </a:t>
            </a:r>
            <a:r>
              <a:rPr lang="ru-RU" smtClean="0">
                <a:hlinkClick r:id="rId2" action="ppaction://hlinksldjump"/>
              </a:rPr>
              <a:t>х = х+ ½ </a:t>
            </a:r>
            <a:r>
              <a:rPr lang="ru-RU" smtClean="0"/>
              <a:t>;  в) </a:t>
            </a:r>
            <a:r>
              <a:rPr lang="en-US" smtClean="0"/>
              <a:t>log</a:t>
            </a:r>
            <a:r>
              <a:rPr lang="ru-RU" sz="1600" smtClean="0"/>
              <a:t>5</a:t>
            </a:r>
            <a:r>
              <a:rPr lang="ru-RU" smtClean="0"/>
              <a:t> х = 6-х</a:t>
            </a:r>
          </a:p>
          <a:p>
            <a:pPr marL="514350" indent="-514350">
              <a:buFont typeface="Arial" charset="0"/>
              <a:buAutoNum type="arabicPeriod" startAt="2"/>
            </a:pPr>
            <a:r>
              <a:rPr lang="ru-RU" smtClean="0"/>
              <a:t>Определить  область определения функций ( № 42.18 ( а,б)):</a:t>
            </a:r>
          </a:p>
          <a:p>
            <a:pPr marL="514350" indent="-514350">
              <a:buFont typeface="Wingdings" pitchFamily="2" charset="2"/>
              <a:buNone/>
            </a:pPr>
            <a:r>
              <a:rPr lang="ru-RU" smtClean="0"/>
              <a:t>а) </a:t>
            </a:r>
            <a:r>
              <a:rPr lang="ru-RU" smtClean="0">
                <a:hlinkClick r:id="rId3" action="ppaction://hlinksldjump"/>
              </a:rPr>
              <a:t>у= </a:t>
            </a:r>
            <a:r>
              <a:rPr lang="en-US" smtClean="0">
                <a:hlinkClick r:id="rId3" action="ppaction://hlinksldjump"/>
              </a:rPr>
              <a:t>log</a:t>
            </a:r>
            <a:r>
              <a:rPr lang="ru-RU" smtClean="0">
                <a:hlinkClick r:id="rId3" action="ppaction://hlinksldjump"/>
              </a:rPr>
              <a:t> </a:t>
            </a:r>
            <a:r>
              <a:rPr lang="ru-RU" sz="1800" smtClean="0">
                <a:hlinkClick r:id="rId3" action="ppaction://hlinksldjump"/>
              </a:rPr>
              <a:t>6</a:t>
            </a:r>
            <a:r>
              <a:rPr lang="ru-RU" smtClean="0">
                <a:hlinkClick r:id="rId3" action="ppaction://hlinksldjump"/>
              </a:rPr>
              <a:t> (4х-1); </a:t>
            </a:r>
            <a:r>
              <a:rPr lang="ru-RU" smtClean="0"/>
              <a:t>б) </a:t>
            </a:r>
            <a:r>
              <a:rPr lang="ru-RU" i="1" smtClean="0"/>
              <a:t>у= </a:t>
            </a:r>
            <a:r>
              <a:rPr lang="en-US" i="1" smtClean="0"/>
              <a:t>log</a:t>
            </a:r>
            <a:r>
              <a:rPr lang="ru-RU" sz="1200" i="1" smtClean="0"/>
              <a:t>1/9</a:t>
            </a:r>
            <a:r>
              <a:rPr lang="ru-RU" i="1" smtClean="0"/>
              <a:t> (7-2х)</a:t>
            </a:r>
          </a:p>
          <a:p>
            <a:pPr marL="514350" indent="-514350">
              <a:buFont typeface="Arial" charset="0"/>
              <a:buAutoNum type="arabicPeriod" startAt="3"/>
            </a:pPr>
            <a:r>
              <a:rPr lang="ru-RU" smtClean="0"/>
              <a:t>Решите графически неравенство (№42.19 (а)) : </a:t>
            </a:r>
            <a:r>
              <a:rPr lang="en-US" smtClean="0"/>
              <a:t>log</a:t>
            </a:r>
            <a:r>
              <a:rPr lang="ru-RU" sz="1600" smtClean="0"/>
              <a:t>2</a:t>
            </a:r>
            <a:r>
              <a:rPr lang="ru-RU" smtClean="0"/>
              <a:t>х ≥ -х+1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072313" y="214313"/>
            <a:ext cx="1857375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643313" y="4572000"/>
          <a:ext cx="2096135" cy="1927860"/>
        </p:xfrm>
        <a:graphic>
          <a:graphicData uri="http://schemas.openxmlformats.org/drawingml/2006/table">
            <a:tbl>
              <a:tblPr/>
              <a:tblGrid>
                <a:gridCol w="209550"/>
                <a:gridCol w="209550"/>
                <a:gridCol w="210185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Рассмотрим решение уравнения: </a:t>
            </a:r>
            <a:r>
              <a:rPr lang="en-US" smtClean="0">
                <a:hlinkClick r:id="rId3" action="ppaction://hlinksldjump"/>
              </a:rPr>
              <a:t>log</a:t>
            </a:r>
            <a:r>
              <a:rPr lang="ru-RU" sz="1400" smtClean="0">
                <a:hlinkClick r:id="rId3" action="ppaction://hlinksldjump"/>
              </a:rPr>
              <a:t>1/2 </a:t>
            </a:r>
            <a:r>
              <a:rPr lang="ru-RU" smtClean="0">
                <a:hlinkClick r:id="rId3" action="ppaction://hlinksldjump"/>
              </a:rPr>
              <a:t>х = х+ ½ </a:t>
            </a:r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2428875"/>
            <a:ext cx="3770312" cy="3724275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y</a:t>
            </a:r>
            <a:r>
              <a:rPr lang="ru-RU" sz="1400" smtClean="0"/>
              <a:t>1</a:t>
            </a:r>
            <a:r>
              <a:rPr lang="ru-RU" smtClean="0"/>
              <a:t>= </a:t>
            </a:r>
            <a:r>
              <a:rPr lang="en-US" smtClean="0"/>
              <a:t>log </a:t>
            </a:r>
            <a:r>
              <a:rPr lang="en-US" sz="1800" smtClean="0"/>
              <a:t>½</a:t>
            </a:r>
            <a:r>
              <a:rPr lang="en-US" smtClean="0"/>
              <a:t> x</a:t>
            </a:r>
          </a:p>
          <a:p>
            <a:pPr marL="514350" indent="-514350">
              <a:buFont typeface="Wingdings" pitchFamily="2" charset="2"/>
              <a:buNone/>
            </a:pPr>
            <a:r>
              <a:rPr lang="en-US" smtClean="0"/>
              <a:t>D (f) : x&gt;0</a:t>
            </a:r>
          </a:p>
          <a:p>
            <a:pPr marL="514350" indent="-514350">
              <a:buFont typeface="Wingdings" pitchFamily="2" charset="2"/>
              <a:buNone/>
            </a:pPr>
            <a:endParaRPr lang="en-US" smtClean="0"/>
          </a:p>
          <a:p>
            <a:pPr marL="514350" indent="-514350">
              <a:buFont typeface="Wingdings" pitchFamily="2" charset="2"/>
              <a:buNone/>
            </a:pPr>
            <a:endParaRPr lang="en-US" smtClean="0"/>
          </a:p>
          <a:p>
            <a:pPr marL="514350" indent="-514350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00563" y="2286000"/>
            <a:ext cx="3770312" cy="3724275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2"/>
            </a:pPr>
            <a:r>
              <a:rPr lang="en-US" smtClean="0"/>
              <a:t>y= x+ ½</a:t>
            </a:r>
          </a:p>
          <a:p>
            <a:pPr marL="514350" indent="-514350"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813" y="3571875"/>
          <a:ext cx="2928960" cy="103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392909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3643313" y="5929313"/>
            <a:ext cx="2071687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2999581" y="5572919"/>
            <a:ext cx="2143125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4122738" y="5572125"/>
            <a:ext cx="1639887" cy="914400"/>
          </a:xfrm>
          <a:custGeom>
            <a:avLst/>
            <a:gdLst>
              <a:gd name="connsiteX0" fmla="*/ 0 w 1639019"/>
              <a:gd name="connsiteY0" fmla="*/ 0 h 914400"/>
              <a:gd name="connsiteX1" fmla="*/ 51759 w 1639019"/>
              <a:gd name="connsiteY1" fmla="*/ 155276 h 914400"/>
              <a:gd name="connsiteX2" fmla="*/ 138023 w 1639019"/>
              <a:gd name="connsiteY2" fmla="*/ 362310 h 914400"/>
              <a:gd name="connsiteX3" fmla="*/ 362310 w 1639019"/>
              <a:gd name="connsiteY3" fmla="*/ 534838 h 914400"/>
              <a:gd name="connsiteX4" fmla="*/ 810883 w 1639019"/>
              <a:gd name="connsiteY4" fmla="*/ 707366 h 914400"/>
              <a:gd name="connsiteX5" fmla="*/ 1639019 w 1639019"/>
              <a:gd name="connsiteY5" fmla="*/ 914400 h 914400"/>
              <a:gd name="connsiteX6" fmla="*/ 1639019 w 1639019"/>
              <a:gd name="connsiteY6" fmla="*/ 914400 h 914400"/>
              <a:gd name="connsiteX7" fmla="*/ 1639019 w 1639019"/>
              <a:gd name="connsiteY7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9019" h="914400">
                <a:moveTo>
                  <a:pt x="0" y="0"/>
                </a:moveTo>
                <a:cubicBezTo>
                  <a:pt x="14377" y="47445"/>
                  <a:pt x="28755" y="94891"/>
                  <a:pt x="51759" y="155276"/>
                </a:cubicBezTo>
                <a:cubicBezTo>
                  <a:pt x="74763" y="215661"/>
                  <a:pt x="86265" y="299050"/>
                  <a:pt x="138023" y="362310"/>
                </a:cubicBezTo>
                <a:cubicBezTo>
                  <a:pt x="189781" y="425570"/>
                  <a:pt x="250167" y="477329"/>
                  <a:pt x="362310" y="534838"/>
                </a:cubicBezTo>
                <a:cubicBezTo>
                  <a:pt x="474453" y="592347"/>
                  <a:pt x="598098" y="644106"/>
                  <a:pt x="810883" y="707366"/>
                </a:cubicBezTo>
                <a:cubicBezTo>
                  <a:pt x="1023668" y="770626"/>
                  <a:pt x="1639019" y="914400"/>
                  <a:pt x="1639019" y="914400"/>
                </a:cubicBezTo>
                <a:lnTo>
                  <a:pt x="1639019" y="914400"/>
                </a:lnTo>
                <a:lnTo>
                  <a:pt x="1639019" y="914400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643438" y="3000375"/>
          <a:ext cx="204786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23"/>
                <a:gridCol w="682623"/>
                <a:gridCol w="682623"/>
              </a:tblGrid>
              <a:tr h="319253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ru-RU" dirty="0"/>
                    </a:p>
                  </a:txBody>
                  <a:tcPr/>
                </a:tc>
              </a:tr>
              <a:tr h="319253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flipV="1">
            <a:off x="3714750" y="5000625"/>
            <a:ext cx="1500188" cy="107156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286500" y="4643438"/>
            <a:ext cx="24955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Ответ: Х=</a:t>
            </a:r>
          </a:p>
          <a:p>
            <a:endParaRPr lang="ru-RU"/>
          </a:p>
          <a:p>
            <a:r>
              <a:rPr lang="ru-RU" b="1">
                <a:solidFill>
                  <a:srgbClr val="7030A0"/>
                </a:solidFill>
              </a:rPr>
              <a:t>Задание: </a:t>
            </a:r>
            <a:r>
              <a:rPr lang="en-US" b="1">
                <a:solidFill>
                  <a:srgbClr val="7030A0"/>
                </a:solidFill>
              </a:rPr>
              <a:t>log</a:t>
            </a:r>
            <a:r>
              <a:rPr lang="ru-RU" sz="1100" b="1">
                <a:solidFill>
                  <a:srgbClr val="7030A0"/>
                </a:solidFill>
              </a:rPr>
              <a:t>5</a:t>
            </a:r>
            <a:r>
              <a:rPr lang="ru-RU" b="1">
                <a:solidFill>
                  <a:srgbClr val="7030A0"/>
                </a:solidFill>
              </a:rPr>
              <a:t> х = 6-х</a:t>
            </a:r>
          </a:p>
          <a:p>
            <a:endParaRPr lang="ru-RU"/>
          </a:p>
          <a:p>
            <a:r>
              <a:rPr lang="ru-RU">
                <a:hlinkClick r:id="rId4" action="ppaction://hlinksldjump"/>
              </a:rPr>
              <a:t>Назад</a:t>
            </a:r>
            <a:r>
              <a:rPr lang="ru-RU"/>
              <a:t>  </a:t>
            </a:r>
          </a:p>
        </p:txBody>
      </p:sp>
      <p:graphicFrame>
        <p:nvGraphicFramePr>
          <p:cNvPr id="28" name="Object 1"/>
          <p:cNvGraphicFramePr>
            <a:graphicFrameLocks noChangeAspect="1"/>
          </p:cNvGraphicFramePr>
          <p:nvPr/>
        </p:nvGraphicFramePr>
        <p:xfrm>
          <a:off x="7500958" y="4500570"/>
          <a:ext cx="357188" cy="660400"/>
        </p:xfrm>
        <a:graphic>
          <a:graphicData uri="http://schemas.openxmlformats.org/presentationml/2006/ole">
            <p:oleObj spid="_x0000_s2050" name="Формула" r:id="rId5" imgW="152280" imgH="66024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072313" y="214313"/>
            <a:ext cx="1857375" cy="923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№ 42.11 (</a:t>
            </a:r>
            <a:r>
              <a:rPr lang="ru-RU" dirty="0" err="1"/>
              <a:t>б,в</a:t>
            </a:r>
            <a:r>
              <a:rPr lang="ru-RU" dirty="0"/>
              <a:t>)</a:t>
            </a:r>
          </a:p>
          <a:p>
            <a:pPr>
              <a:defRPr/>
            </a:pPr>
            <a:r>
              <a:rPr lang="ru-RU" dirty="0"/>
              <a:t>№ 42.18 (</a:t>
            </a:r>
            <a:r>
              <a:rPr lang="ru-RU" dirty="0" err="1"/>
              <a:t>а,б</a:t>
            </a:r>
            <a:r>
              <a:rPr lang="ru-RU" dirty="0"/>
              <a:t>)</a:t>
            </a:r>
          </a:p>
          <a:p>
            <a:pPr>
              <a:defRPr/>
            </a:pPr>
            <a:r>
              <a:rPr lang="ru-RU" dirty="0"/>
              <a:t>№ 42.19 (а)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№ 42.18 (а) </a:t>
            </a:r>
            <a:r>
              <a:rPr lang="ru-RU" sz="2800" i="1" dirty="0" smtClean="0"/>
              <a:t>Определить  область определения функции </a:t>
            </a:r>
            <a:r>
              <a:rPr lang="ru-RU" sz="2800" dirty="0" err="1" smtClean="0"/>
              <a:t>у=</a:t>
            </a:r>
            <a:r>
              <a:rPr lang="ru-RU" sz="2800" dirty="0" smtClean="0"/>
              <a:t> </a:t>
            </a:r>
            <a:r>
              <a:rPr lang="en-US" sz="2800" dirty="0" smtClean="0"/>
              <a:t>log</a:t>
            </a:r>
            <a:r>
              <a:rPr lang="ru-RU" sz="2800" dirty="0" smtClean="0"/>
              <a:t> </a:t>
            </a:r>
            <a:r>
              <a:rPr lang="ru-RU" sz="1800" dirty="0" smtClean="0"/>
              <a:t>6</a:t>
            </a:r>
            <a:r>
              <a:rPr lang="ru-RU" sz="2800" dirty="0" smtClean="0"/>
              <a:t> (4х-1); </a:t>
            </a:r>
            <a:endParaRPr lang="ru-RU" sz="2800" i="1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877175" cy="4210050"/>
          </a:xfrm>
        </p:spPr>
        <p:txBody>
          <a:bodyPr/>
          <a:lstStyle/>
          <a:p>
            <a:r>
              <a:rPr lang="ru-RU" dirty="0" err="1" smtClean="0"/>
              <a:t>у=</a:t>
            </a:r>
            <a:r>
              <a:rPr lang="ru-RU" dirty="0" smtClean="0"/>
              <a:t> </a:t>
            </a:r>
            <a:r>
              <a:rPr lang="en-US" dirty="0" smtClean="0"/>
              <a:t>log</a:t>
            </a:r>
            <a:r>
              <a:rPr lang="ru-RU" dirty="0" smtClean="0"/>
              <a:t> </a:t>
            </a:r>
            <a:r>
              <a:rPr lang="ru-RU" sz="1800" dirty="0" smtClean="0"/>
              <a:t>6</a:t>
            </a:r>
            <a:r>
              <a:rPr lang="ru-RU" dirty="0" smtClean="0"/>
              <a:t> (4х-1);</a:t>
            </a:r>
          </a:p>
          <a:p>
            <a:r>
              <a:rPr lang="ru-RU" sz="2000" dirty="0" smtClean="0"/>
              <a:t>Решение: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т.к. областью определения логарифмической функции является множество всех положительный чисел, то  мы имеем: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4х-1 &gt;0;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4х&gt; 1;</a:t>
            </a:r>
          </a:p>
          <a:p>
            <a:pPr>
              <a:buFont typeface="Wingdings" pitchFamily="2" charset="2"/>
              <a:buNone/>
            </a:pPr>
            <a:r>
              <a:rPr lang="ru-RU" sz="2000" dirty="0" err="1" smtClean="0"/>
              <a:t>х</a:t>
            </a:r>
            <a:r>
              <a:rPr lang="ru-RU" sz="2000" dirty="0" smtClean="0"/>
              <a:t> &gt; ¼;</a:t>
            </a:r>
          </a:p>
          <a:p>
            <a:pPr>
              <a:buFont typeface="Wingdings" pitchFamily="2" charset="2"/>
              <a:buNone/>
            </a:pPr>
            <a:r>
              <a:rPr lang="ru-RU" sz="2000" dirty="0" err="1" smtClean="0"/>
              <a:t>х</a:t>
            </a:r>
            <a:r>
              <a:rPr lang="ru-RU" sz="2000" dirty="0" smtClean="0"/>
              <a:t> &gt; 0,25.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Ответ: </a:t>
            </a:r>
            <a:r>
              <a:rPr lang="ru-RU" dirty="0" err="1" smtClean="0"/>
              <a:t>х</a:t>
            </a:r>
            <a:r>
              <a:rPr lang="ru-RU" dirty="0" smtClean="0"/>
              <a:t> принадлежит (0,25;+∞)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7030A0"/>
                </a:solidFill>
              </a:rPr>
              <a:t>Задание : </a:t>
            </a:r>
            <a:r>
              <a:rPr lang="ru-RU" i="1" dirty="0" err="1" smtClean="0">
                <a:solidFill>
                  <a:srgbClr val="7030A0"/>
                </a:solidFill>
              </a:rPr>
              <a:t>у=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log</a:t>
            </a:r>
            <a:r>
              <a:rPr lang="ru-RU" sz="1200" i="1" dirty="0" smtClean="0">
                <a:solidFill>
                  <a:srgbClr val="7030A0"/>
                </a:solidFill>
              </a:rPr>
              <a:t>1/9</a:t>
            </a:r>
            <a:r>
              <a:rPr lang="ru-RU" i="1" dirty="0" smtClean="0">
                <a:solidFill>
                  <a:srgbClr val="7030A0"/>
                </a:solidFill>
              </a:rPr>
              <a:t> (7-2х)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10244" name="Содержимое 11"/>
          <p:cNvSpPr>
            <a:spLocks noGrp="1"/>
          </p:cNvSpPr>
          <p:nvPr>
            <p:ph sz="half" idx="2"/>
          </p:nvPr>
        </p:nvSpPr>
        <p:spPr>
          <a:xfrm>
            <a:off x="7572375" y="5929313"/>
            <a:ext cx="1382713" cy="566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400" smtClean="0"/>
              <a:t>у= </a:t>
            </a:r>
            <a:r>
              <a:rPr lang="en-US" sz="1400" smtClean="0"/>
              <a:t>log</a:t>
            </a:r>
            <a:r>
              <a:rPr lang="en-US" sz="1100" smtClean="0"/>
              <a:t>a</a:t>
            </a:r>
            <a:r>
              <a:rPr lang="en-US" sz="1400" smtClean="0"/>
              <a:t> x </a:t>
            </a:r>
            <a:endParaRPr lang="ru-RU" sz="1400" smtClean="0"/>
          </a:p>
          <a:p>
            <a:pPr>
              <a:buFont typeface="Wingdings" pitchFamily="2" charset="2"/>
              <a:buNone/>
            </a:pPr>
            <a:r>
              <a:rPr lang="ru-RU" sz="1400" smtClean="0"/>
              <a:t>(</a:t>
            </a:r>
            <a:r>
              <a:rPr lang="en-US" sz="1400" smtClean="0"/>
              <a:t>a&gt;0, a≠1, x&gt;0) </a:t>
            </a:r>
            <a:endParaRPr lang="ru-RU" sz="1400" smtClean="0"/>
          </a:p>
          <a:p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072313" y="214313"/>
            <a:ext cx="1857375" cy="646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№ 42.18 (</a:t>
            </a:r>
            <a:r>
              <a:rPr lang="ru-RU" dirty="0" err="1"/>
              <a:t>а,б</a:t>
            </a:r>
            <a:r>
              <a:rPr lang="ru-RU" dirty="0"/>
              <a:t>)</a:t>
            </a:r>
          </a:p>
          <a:p>
            <a:pPr>
              <a:defRPr/>
            </a:pPr>
            <a:r>
              <a:rPr lang="ru-RU" dirty="0"/>
              <a:t>№ 42.19 (а)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№ 42.19 (а) Решите графически неравенство : </a:t>
            </a:r>
            <a:r>
              <a:rPr lang="en-US" sz="2800" smtClean="0"/>
              <a:t>log</a:t>
            </a:r>
            <a:r>
              <a:rPr lang="ru-RU" sz="1600" smtClean="0"/>
              <a:t>2</a:t>
            </a:r>
            <a:r>
              <a:rPr lang="ru-RU" sz="2800" smtClean="0"/>
              <a:t>х ≥ -х+1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88" y="2357438"/>
            <a:ext cx="3770312" cy="37242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План: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000" dirty="0" smtClean="0"/>
              <a:t>Построить  в одной системе координат графики функций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000" dirty="0" smtClean="0"/>
              <a:t>у</a:t>
            </a:r>
            <a:r>
              <a:rPr lang="ru-RU" sz="1400" dirty="0" smtClean="0"/>
              <a:t>1</a:t>
            </a:r>
            <a:r>
              <a:rPr lang="ru-RU" sz="2000" dirty="0" smtClean="0"/>
              <a:t>= </a:t>
            </a:r>
            <a:r>
              <a:rPr lang="en-US" sz="2000" dirty="0" smtClean="0"/>
              <a:t>log</a:t>
            </a:r>
            <a:r>
              <a:rPr lang="ru-RU" sz="1200" dirty="0" smtClean="0"/>
              <a:t>2</a:t>
            </a:r>
            <a:r>
              <a:rPr lang="ru-RU" sz="2000" dirty="0" smtClean="0"/>
              <a:t>х и у</a:t>
            </a:r>
            <a:r>
              <a:rPr lang="ru-RU" sz="1100" dirty="0" smtClean="0"/>
              <a:t>2</a:t>
            </a:r>
            <a:r>
              <a:rPr lang="ru-RU" sz="2000" dirty="0" smtClean="0"/>
              <a:t>=-х+1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ru-RU" sz="2000" dirty="0" smtClean="0"/>
              <a:t>Определить на каком интервале логарифмическая кривая лежит выше прямой.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334</TotalTime>
  <Words>470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Капсулы</vt:lpstr>
      <vt:lpstr>Диаграмма</vt:lpstr>
      <vt:lpstr>Формула</vt:lpstr>
      <vt:lpstr>Тема занятия: Логарифмическая функция, её свойства и график</vt:lpstr>
      <vt:lpstr>Цели занятия:</vt:lpstr>
      <vt:lpstr>№1 На одном из рисунков изображен график логарифмической функции. Укажите этот рисунок.</vt:lpstr>
      <vt:lpstr>№2 На одном из рисунков изображен график функции у= log2 x. Укажите этот рисунок.</vt:lpstr>
      <vt:lpstr>№3 На одном из рисунков изображен график функции у= log1/3 (x+3). Укажите этот рисунок.</vt:lpstr>
      <vt:lpstr>План занятия</vt:lpstr>
      <vt:lpstr>Рассмотрим решение уравнения: log1/2 х = х+ ½ </vt:lpstr>
      <vt:lpstr>№ 42.18 (а) Определить  область определения функции у= log 6 (4х-1); </vt:lpstr>
      <vt:lpstr>№ 42.19 (а) Решите графически неравенство : log2х ≥ -х+1</vt:lpstr>
      <vt:lpstr>Итоги занятия: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Логарифмическая функция</dc:title>
  <dc:creator>Галина</dc:creator>
  <cp:lastModifiedBy>Математика</cp:lastModifiedBy>
  <cp:revision>30</cp:revision>
  <dcterms:created xsi:type="dcterms:W3CDTF">2009-12-14T19:52:45Z</dcterms:created>
  <dcterms:modified xsi:type="dcterms:W3CDTF">2013-02-06T10:41:35Z</dcterms:modified>
</cp:coreProperties>
</file>