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9" r:id="rId3"/>
    <p:sldId id="262" r:id="rId4"/>
    <p:sldId id="264" r:id="rId5"/>
    <p:sldId id="265" r:id="rId6"/>
    <p:sldId id="261" r:id="rId7"/>
    <p:sldId id="266" r:id="rId8"/>
    <p:sldId id="289" r:id="rId9"/>
    <p:sldId id="268" r:id="rId10"/>
    <p:sldId id="291" r:id="rId11"/>
    <p:sldId id="292" r:id="rId12"/>
    <p:sldId id="293" r:id="rId13"/>
    <p:sldId id="280" r:id="rId14"/>
    <p:sldId id="277" r:id="rId15"/>
    <p:sldId id="295" r:id="rId16"/>
    <p:sldId id="294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272" r:id="rId25"/>
    <p:sldId id="273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0AEB6-87BF-4D19-BC77-A98AB4528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5439-3E91-4171-8128-68A49F4E1CF3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82B0-BA26-499A-8503-E1CF98617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76250"/>
            <a:ext cx="7086600" cy="1008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6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Повторим!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565400"/>
            <a:ext cx="7847012" cy="3743325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Ш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Каково строение вещества ?</a:t>
            </a:r>
          </a:p>
          <a:p>
            <a:pPr algn="l" eaLnBrk="1" hangingPunct="1">
              <a:buFont typeface="Wingdings" pitchFamily="2" charset="2"/>
              <a:buChar char="Ш"/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Назовите агрегатные состояния вещества.</a:t>
            </a:r>
          </a:p>
          <a:p>
            <a:pPr algn="l" eaLnBrk="1" hangingPunct="1">
              <a:buFont typeface="Wingdings" pitchFamily="2" charset="2"/>
              <a:buChar char="Ш"/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Что такое масса?</a:t>
            </a:r>
          </a:p>
          <a:p>
            <a:pPr algn="l" eaLnBrk="1" hangingPunct="1">
              <a:buFont typeface="Wingdings" pitchFamily="2" charset="2"/>
              <a:buChar char="Ш"/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Как определить массу тела?</a:t>
            </a:r>
          </a:p>
          <a:p>
            <a:pPr algn="l" eaLnBrk="1" hangingPunct="1">
              <a:buFont typeface="Wingdings" pitchFamily="2" charset="2"/>
              <a:buChar char="Ш"/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Как определить объем тела?</a:t>
            </a:r>
          </a:p>
        </p:txBody>
      </p:sp>
      <p:pic>
        <p:nvPicPr>
          <p:cNvPr id="3076" name="Picture 4" descr="j033639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1512888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ru-RU" smtClean="0"/>
              <a:t>         Обозначение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36433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4400" smtClean="0"/>
              <a:t>   (греческая буква «ро»)</a:t>
            </a:r>
            <a:endParaRPr lang="ru-RU" sz="720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b="1" smtClean="0"/>
              <a:t>  </a:t>
            </a:r>
            <a:r>
              <a:rPr lang="ru-RU" b="1" smtClean="0"/>
              <a:t>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smtClean="0"/>
              <a:t>                       </a:t>
            </a:r>
            <a:r>
              <a:rPr lang="en-US" b="1" smtClean="0"/>
              <a:t> </a:t>
            </a:r>
            <a:r>
              <a:rPr lang="ru-RU" sz="7200" b="1" smtClean="0"/>
              <a:t>ρ</a:t>
            </a:r>
            <a:r>
              <a:rPr lang="en-US" sz="7200" b="1" smtClean="0"/>
              <a:t> </a:t>
            </a:r>
            <a:endParaRPr lang="ru-RU" sz="7200" b="1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092825"/>
            <a:ext cx="64928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3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ru-RU" smtClean="0"/>
              <a:t>            Формула</a:t>
            </a:r>
          </a:p>
        </p:txBody>
      </p:sp>
      <p:pic>
        <p:nvPicPr>
          <p:cNvPr id="593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060575"/>
            <a:ext cx="5256212" cy="4032250"/>
          </a:xfrm>
          <a:noFill/>
        </p:spPr>
      </p:pic>
      <p:sp>
        <p:nvSpPr>
          <p:cNvPr id="1229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576262" cy="5032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93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pPr eaLnBrk="1" hangingPunct="1"/>
            <a:r>
              <a:rPr lang="ru-RU" smtClean="0"/>
              <a:t>     Единицы измерения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6600" b="1" dirty="0" smtClean="0"/>
              <a:t>    </a:t>
            </a:r>
            <a:r>
              <a:rPr lang="en-US" sz="6600" b="1" dirty="0"/>
              <a:t>(</a:t>
            </a:r>
            <a:r>
              <a:rPr lang="ru-RU" sz="6600" b="1" dirty="0" smtClean="0"/>
              <a:t> </a:t>
            </a:r>
            <a:r>
              <a:rPr lang="ru-RU" sz="6600" b="1" dirty="0" err="1" smtClean="0"/>
              <a:t>ρ</a:t>
            </a:r>
            <a:r>
              <a:rPr lang="ru-RU" sz="6600" b="1" dirty="0" smtClean="0"/>
              <a:t> </a:t>
            </a:r>
            <a:r>
              <a:rPr lang="en-US" sz="6600" b="1" dirty="0" smtClean="0"/>
              <a:t>)</a:t>
            </a:r>
            <a:r>
              <a:rPr lang="ru-RU" sz="6600" b="1" dirty="0" smtClean="0"/>
              <a:t>= кг/м</a:t>
            </a:r>
            <a:r>
              <a:rPr lang="ru-RU" sz="6600" b="1" baseline="30000" dirty="0" smtClean="0"/>
              <a:t>3</a:t>
            </a:r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2195513" y="3716338"/>
            <a:ext cx="936625" cy="11525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268538" y="3573463"/>
            <a:ext cx="568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/>
              <a:t>ρ  = г/см</a:t>
            </a:r>
            <a:r>
              <a:rPr lang="ru-RU" sz="6600" b="1" baseline="30000"/>
              <a:t>3</a:t>
            </a:r>
            <a:endParaRPr lang="ru-RU" sz="6600" b="1"/>
          </a:p>
        </p:txBody>
      </p:sp>
      <p:sp>
        <p:nvSpPr>
          <p:cNvPr id="13319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381750"/>
            <a:ext cx="684212" cy="4762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14313"/>
            <a:ext cx="7540625" cy="1462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smtClean="0"/>
              <a:t>   Плотность показывает, чему равна масса вещества, взятого в объеме 1м</a:t>
            </a:r>
            <a:r>
              <a:rPr lang="ru-RU" sz="3200" baseline="30000" smtClean="0"/>
              <a:t>3</a:t>
            </a:r>
            <a:r>
              <a:rPr lang="ru-RU" sz="3200" smtClean="0"/>
              <a:t> (или 1см</a:t>
            </a:r>
            <a:r>
              <a:rPr lang="ru-RU" sz="3200" baseline="30000" smtClean="0"/>
              <a:t>3</a:t>
            </a:r>
            <a:r>
              <a:rPr lang="ru-RU" sz="3200" smtClean="0"/>
              <a:t>)</a:t>
            </a:r>
          </a:p>
        </p:txBody>
      </p:sp>
      <p:sp>
        <p:nvSpPr>
          <p:cNvPr id="71684" name="AutoShape 4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2349500"/>
            <a:ext cx="2668587" cy="3498850"/>
          </a:xfrm>
          <a:prstGeom prst="can">
            <a:avLst>
              <a:gd name="adj" fmla="val 32778"/>
            </a:avLst>
          </a:prstGeom>
          <a:solidFill>
            <a:srgbClr val="C0C0C0"/>
          </a:solidFill>
          <a:ln>
            <a:solidFill>
              <a:srgbClr val="000000"/>
            </a:solidFill>
            <a:rou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железо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</a:t>
            </a:r>
            <a:r>
              <a:rPr lang="en-US" sz="2800" smtClean="0"/>
              <a:t> V=1</a:t>
            </a:r>
            <a:r>
              <a:rPr lang="ru-RU" sz="2800" smtClean="0"/>
              <a:t>м</a:t>
            </a:r>
            <a:r>
              <a:rPr lang="ru-RU" sz="2800" baseline="30000" smtClean="0"/>
              <a:t>3</a:t>
            </a: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</a:t>
            </a:r>
            <a:r>
              <a:rPr lang="en-US" sz="2800" smtClean="0"/>
              <a:t>m=7800</a:t>
            </a:r>
            <a:r>
              <a:rPr lang="ru-RU" sz="2800" smtClean="0"/>
              <a:t>кг</a:t>
            </a:r>
          </a:p>
          <a:p>
            <a:pPr eaLnBrk="1" hangingPunct="1">
              <a:buFont typeface="Wingdings" pitchFamily="2" charset="2"/>
              <a:buNone/>
            </a:pPr>
            <a:endParaRPr lang="ru-RU" sz="3600" smtClean="0"/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4932363" y="2276475"/>
            <a:ext cx="2882900" cy="3600450"/>
          </a:xfrm>
          <a:prstGeom prst="can">
            <a:avLst>
              <a:gd name="adj" fmla="val 31222"/>
            </a:avLst>
          </a:prstGeom>
          <a:solidFill>
            <a:srgbClr val="666699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800">
                <a:latin typeface="Tahoma" pitchFamily="34" charset="0"/>
              </a:rPr>
              <a:t>      свинец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800">
                <a:latin typeface="Tahoma" pitchFamily="34" charset="0"/>
              </a:rPr>
              <a:t>       </a:t>
            </a:r>
            <a:r>
              <a:rPr lang="en-US" sz="2800">
                <a:latin typeface="Tahoma" pitchFamily="34" charset="0"/>
              </a:rPr>
              <a:t>V=1</a:t>
            </a:r>
            <a:r>
              <a:rPr lang="ru-RU" sz="2800">
                <a:latin typeface="Tahoma" pitchFamily="34" charset="0"/>
              </a:rPr>
              <a:t>м</a:t>
            </a:r>
            <a:r>
              <a:rPr lang="ru-RU" sz="2800" baseline="30000">
                <a:latin typeface="Tahoma" pitchFamily="34" charset="0"/>
              </a:rPr>
              <a:t>3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800" baseline="30000">
                <a:latin typeface="Tahoma" pitchFamily="34" charset="0"/>
              </a:rPr>
              <a:t>       </a:t>
            </a:r>
            <a:r>
              <a:rPr lang="en-US" sz="4000" baseline="30000">
                <a:latin typeface="Tahoma" pitchFamily="34" charset="0"/>
              </a:rPr>
              <a:t>m=11300</a:t>
            </a:r>
            <a:r>
              <a:rPr lang="ru-RU" sz="4000" baseline="30000">
                <a:latin typeface="Tahoma" pitchFamily="34" charset="0"/>
              </a:rPr>
              <a:t>кг</a:t>
            </a:r>
            <a:endParaRPr lang="ru-RU" sz="4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6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6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6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4" grpId="0" build="p" animBg="1"/>
      <p:bldP spid="7168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        </a:t>
            </a:r>
          </a:p>
          <a:p>
            <a:pPr eaLnBrk="1" hangingPunct="1"/>
            <a:endParaRPr lang="ru-RU" sz="2000" b="1" smtClean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733800" y="2590800"/>
            <a:ext cx="1214438" cy="1214438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685800" y="2590800"/>
            <a:ext cx="1214438" cy="12144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781800" y="2590800"/>
            <a:ext cx="1214438" cy="1214438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WordArt 10"/>
          <p:cNvSpPr>
            <a:spLocks noChangeArrowheads="1" noChangeShapeType="1" noTextEdit="1"/>
          </p:cNvSpPr>
          <p:nvPr/>
        </p:nvSpPr>
        <p:spPr bwMode="auto">
          <a:xfrm>
            <a:off x="762000" y="4114800"/>
            <a:ext cx="10096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Вода</a:t>
            </a:r>
          </a:p>
        </p:txBody>
      </p:sp>
      <p:sp>
        <p:nvSpPr>
          <p:cNvPr id="18440" name="WordArt 11"/>
          <p:cNvSpPr>
            <a:spLocks noChangeArrowheads="1" noChangeShapeType="1" noTextEdit="1"/>
          </p:cNvSpPr>
          <p:nvPr/>
        </p:nvSpPr>
        <p:spPr bwMode="auto">
          <a:xfrm>
            <a:off x="6781800" y="3886200"/>
            <a:ext cx="1076325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Ртуть</a:t>
            </a:r>
          </a:p>
        </p:txBody>
      </p:sp>
      <p:sp>
        <p:nvSpPr>
          <p:cNvPr id="18441" name="WordArt 12"/>
          <p:cNvSpPr>
            <a:spLocks noChangeArrowheads="1" noChangeShapeType="1" noTextEdit="1"/>
          </p:cNvSpPr>
          <p:nvPr/>
        </p:nvSpPr>
        <p:spPr bwMode="auto">
          <a:xfrm>
            <a:off x="3352800" y="4038600"/>
            <a:ext cx="1666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Железо</a:t>
            </a:r>
          </a:p>
        </p:txBody>
      </p:sp>
      <p:sp>
        <p:nvSpPr>
          <p:cNvPr id="18442" name="AutoShape 13"/>
          <p:cNvSpPr>
            <a:spLocks noChangeArrowheads="1"/>
          </p:cNvSpPr>
          <p:nvPr/>
        </p:nvSpPr>
        <p:spPr bwMode="auto">
          <a:xfrm>
            <a:off x="2438400" y="5181600"/>
            <a:ext cx="1214438" cy="1214438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WordArt 14"/>
          <p:cNvSpPr>
            <a:spLocks noChangeArrowheads="1" noChangeShapeType="1" noTextEdit="1"/>
          </p:cNvSpPr>
          <p:nvPr/>
        </p:nvSpPr>
        <p:spPr bwMode="auto">
          <a:xfrm>
            <a:off x="3962400" y="5486400"/>
            <a:ext cx="1371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Воздух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4403725" y="1946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0">
              <a:latin typeface="Comic Sans MS" pitchFamily="66" charset="0"/>
            </a:endParaRPr>
          </a:p>
        </p:txBody>
      </p:sp>
      <p:sp>
        <p:nvSpPr>
          <p:cNvPr id="18445" name="Text Box 20"/>
          <p:cNvSpPr txBox="1">
            <a:spLocks noChangeArrowheads="1"/>
          </p:cNvSpPr>
          <p:nvPr/>
        </p:nvSpPr>
        <p:spPr bwMode="auto">
          <a:xfrm>
            <a:off x="3505200" y="22098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Comic Sans MS" pitchFamily="66" charset="0"/>
              </a:rPr>
              <a:t>7,8 г/см</a:t>
            </a:r>
          </a:p>
        </p:txBody>
      </p:sp>
      <p:sp>
        <p:nvSpPr>
          <p:cNvPr id="18446" name="Text Box 23"/>
          <p:cNvSpPr txBox="1">
            <a:spLocks noChangeArrowheads="1"/>
          </p:cNvSpPr>
          <p:nvPr/>
        </p:nvSpPr>
        <p:spPr bwMode="auto">
          <a:xfrm>
            <a:off x="6629400" y="21336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Comic Sans MS" pitchFamily="66" charset="0"/>
              </a:rPr>
              <a:t>13,6 г/см</a:t>
            </a:r>
          </a:p>
        </p:txBody>
      </p:sp>
      <p:sp>
        <p:nvSpPr>
          <p:cNvPr id="18447" name="Text Box 24"/>
          <p:cNvSpPr txBox="1">
            <a:spLocks noChangeArrowheads="1"/>
          </p:cNvSpPr>
          <p:nvPr/>
        </p:nvSpPr>
        <p:spPr bwMode="auto">
          <a:xfrm>
            <a:off x="2514600" y="4800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Comic Sans MS" pitchFamily="66" charset="0"/>
              </a:rPr>
              <a:t>0,0013 г/см</a:t>
            </a:r>
          </a:p>
        </p:txBody>
      </p:sp>
      <p:sp>
        <p:nvSpPr>
          <p:cNvPr id="18448" name="Text Box 25"/>
          <p:cNvSpPr txBox="1">
            <a:spLocks noChangeArrowheads="1"/>
          </p:cNvSpPr>
          <p:nvPr/>
        </p:nvSpPr>
        <p:spPr bwMode="auto">
          <a:xfrm>
            <a:off x="685800" y="21336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Comic Sans MS" pitchFamily="66" charset="0"/>
              </a:rPr>
              <a:t>1 г/см</a:t>
            </a:r>
          </a:p>
        </p:txBody>
      </p:sp>
      <p:sp>
        <p:nvSpPr>
          <p:cNvPr id="18449" name="Text Box 26"/>
          <p:cNvSpPr txBox="1">
            <a:spLocks noChangeArrowheads="1"/>
          </p:cNvSpPr>
          <p:nvPr/>
        </p:nvSpPr>
        <p:spPr bwMode="auto">
          <a:xfrm>
            <a:off x="1600200" y="2057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omic Sans MS" pitchFamily="66" charset="0"/>
              </a:rPr>
              <a:t>3</a:t>
            </a:r>
          </a:p>
        </p:txBody>
      </p:sp>
      <p:sp>
        <p:nvSpPr>
          <p:cNvPr id="18450" name="Text Box 27"/>
          <p:cNvSpPr txBox="1">
            <a:spLocks noChangeArrowheads="1"/>
          </p:cNvSpPr>
          <p:nvPr/>
        </p:nvSpPr>
        <p:spPr bwMode="auto">
          <a:xfrm>
            <a:off x="4632325" y="214788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omic Sans MS" pitchFamily="66" charset="0"/>
              </a:rPr>
              <a:t>3</a:t>
            </a:r>
          </a:p>
        </p:txBody>
      </p:sp>
      <p:sp>
        <p:nvSpPr>
          <p:cNvPr id="18451" name="Text Box 28"/>
          <p:cNvSpPr txBox="1">
            <a:spLocks noChangeArrowheads="1"/>
          </p:cNvSpPr>
          <p:nvPr/>
        </p:nvSpPr>
        <p:spPr bwMode="auto">
          <a:xfrm>
            <a:off x="7908925" y="207168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omic Sans MS" pitchFamily="66" charset="0"/>
              </a:rPr>
              <a:t>3</a:t>
            </a:r>
          </a:p>
        </p:txBody>
      </p:sp>
      <p:sp>
        <p:nvSpPr>
          <p:cNvPr id="18452" name="Text Box 29"/>
          <p:cNvSpPr txBox="1">
            <a:spLocks noChangeArrowheads="1"/>
          </p:cNvSpPr>
          <p:nvPr/>
        </p:nvSpPr>
        <p:spPr bwMode="auto">
          <a:xfrm>
            <a:off x="4098925" y="481488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omic Sans MS" pitchFamily="66" charset="0"/>
              </a:rPr>
              <a:t>3</a:t>
            </a:r>
          </a:p>
        </p:txBody>
      </p:sp>
      <p:sp>
        <p:nvSpPr>
          <p:cNvPr id="18453" name="Text Box 30"/>
          <p:cNvSpPr txBox="1">
            <a:spLocks noChangeArrowheads="1"/>
          </p:cNvSpPr>
          <p:nvPr/>
        </p:nvSpPr>
        <p:spPr bwMode="auto">
          <a:xfrm>
            <a:off x="8594725" y="3159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" charset="0"/>
              </a:rPr>
              <a:t>10</a:t>
            </a:r>
          </a:p>
        </p:txBody>
      </p:sp>
      <p:sp>
        <p:nvSpPr>
          <p:cNvPr id="18454" name="Text Box 31"/>
          <p:cNvSpPr txBox="1">
            <a:spLocks noChangeArrowheads="1"/>
          </p:cNvSpPr>
          <p:nvPr/>
        </p:nvSpPr>
        <p:spPr bwMode="auto">
          <a:xfrm>
            <a:off x="2270125" y="301625"/>
            <a:ext cx="52847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99FF33"/>
                </a:solidFill>
              </a:rPr>
              <a:t>Плотность некоторых</a:t>
            </a:r>
          </a:p>
          <a:p>
            <a:r>
              <a:rPr lang="ru-RU" sz="4000">
                <a:solidFill>
                  <a:srgbClr val="99FF33"/>
                </a:solidFill>
              </a:rPr>
              <a:t>        веществ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200" b="1" smtClean="0">
                <a:solidFill>
                  <a:srgbClr val="99CC00"/>
                </a:solidFill>
              </a:rPr>
              <a:t>СЛЕДУЕТ ПОМНИТЬ</a:t>
            </a:r>
            <a:r>
              <a:rPr lang="ru-RU" sz="5100" b="1" smtClean="0">
                <a:solidFill>
                  <a:srgbClr val="99CC00"/>
                </a:solidFill>
              </a:rPr>
              <a:t>!</a:t>
            </a:r>
            <a:endParaRPr lang="ru-RU" sz="4200" b="1" smtClean="0">
              <a:solidFill>
                <a:srgbClr val="99CC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ПЛОТНОСТЬ ОДНОГО И ТОГО ЖЕ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/>
              <a:t>  ВЕЩЕСТВА В ТВЕРДОМ, ЖИДКОМ И ГАЗООБРАЗНОМ</a:t>
            </a:r>
            <a:r>
              <a:rPr lang="ru-RU" b="1" dirty="0" smtClean="0"/>
              <a:t> </a:t>
            </a:r>
            <a:r>
              <a:rPr lang="ru-RU" sz="2400" b="1" dirty="0" smtClean="0"/>
              <a:t>СОСТОЯНИЯХ РАЗЛИЧНА.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dirty="0" smtClean="0"/>
              <a:t> </a:t>
            </a:r>
            <a:r>
              <a:rPr lang="ru-RU" sz="2400" b="1" dirty="0" smtClean="0"/>
              <a:t>Например: плотность льда</a:t>
            </a:r>
            <a:r>
              <a:rPr lang="ru-RU" b="1" dirty="0" smtClean="0"/>
              <a:t> </a:t>
            </a:r>
            <a:r>
              <a:rPr lang="ru-RU" sz="2400" b="1" dirty="0" smtClean="0"/>
              <a:t>– 900 кг/м</a:t>
            </a:r>
          </a:p>
          <a:p>
            <a:pPr>
              <a:buNone/>
            </a:pPr>
            <a:r>
              <a:rPr lang="ru-RU" b="1" dirty="0" smtClean="0"/>
              <a:t>                          </a:t>
            </a:r>
            <a:r>
              <a:rPr lang="ru-RU" sz="2400" b="1" dirty="0" smtClean="0"/>
              <a:t>воды – 1000 кг/м </a:t>
            </a:r>
            <a:r>
              <a:rPr lang="ru-RU" sz="2000" dirty="0" smtClean="0"/>
              <a:t>                                       		</a:t>
            </a:r>
            <a:r>
              <a:rPr lang="ru-RU" sz="2400" b="1" dirty="0" smtClean="0"/>
              <a:t>водяного пара –</a:t>
            </a:r>
            <a:r>
              <a:rPr lang="ru-RU" b="1" dirty="0" smtClean="0"/>
              <a:t> </a:t>
            </a:r>
            <a:r>
              <a:rPr lang="ru-RU" sz="2400" b="1" dirty="0" smtClean="0"/>
              <a:t>0,590</a:t>
            </a:r>
            <a:r>
              <a:rPr lang="ru-RU" b="1" dirty="0" smtClean="0"/>
              <a:t> </a:t>
            </a:r>
            <a:r>
              <a:rPr lang="ru-RU" sz="2400" b="1" dirty="0" smtClean="0"/>
              <a:t>кг/м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214942" y="3581400"/>
            <a:ext cx="27257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072066" y="4071942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3</a:t>
            </a: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 flipH="1">
            <a:off x="5643570" y="3048000"/>
            <a:ext cx="136683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3</a:t>
            </a:r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8458200" y="115888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Arial" charset="0"/>
            </a:endParaRP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8518525" y="2397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" charset="0"/>
              </a:rPr>
              <a:t>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  <p:bldP spid="4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43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    Почему плотность одного и того же вещества в твердом, жидком, и газообразном состояниях различна?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0660" name="Picture 4" descr="02003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573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6948488" y="5588000"/>
            <a:ext cx="139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/>
              <a:t>900кг/м</a:t>
            </a:r>
            <a:r>
              <a:rPr lang="ru-RU" sz="2400" b="1" baseline="30000"/>
              <a:t>3</a:t>
            </a:r>
            <a:endParaRPr lang="ru-RU" sz="2400" b="1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635375" y="5588000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/>
              <a:t>1000кг/м</a:t>
            </a:r>
            <a:r>
              <a:rPr lang="ru-RU" sz="2400" b="1" baseline="30000"/>
              <a:t>3</a:t>
            </a:r>
            <a:endParaRPr lang="ru-RU" sz="2400" b="1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611188" y="5589588"/>
            <a:ext cx="186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/>
              <a:t>0,590кг/м</a:t>
            </a:r>
            <a:r>
              <a:rPr lang="ru-RU" sz="2400" b="1" baseline="30000"/>
              <a:t>3</a:t>
            </a:r>
            <a:endParaRPr lang="ru-RU" sz="2400" b="1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179388" y="404813"/>
            <a:ext cx="9366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FF"/>
                </a:solidFill>
              </a:rPr>
              <a:t>Н</a:t>
            </a:r>
            <a:r>
              <a:rPr lang="ru-RU" sz="4000" b="1" baseline="-25000">
                <a:solidFill>
                  <a:srgbClr val="0000FF"/>
                </a:solidFill>
              </a:rPr>
              <a:t>2</a:t>
            </a:r>
            <a:r>
              <a:rPr lang="ru-RU" sz="4000" b="1">
                <a:solidFill>
                  <a:srgbClr val="0000FF"/>
                </a:solidFill>
              </a:rPr>
              <a:t>О</a:t>
            </a:r>
          </a:p>
        </p:txBody>
      </p:sp>
      <p:sp>
        <p:nvSpPr>
          <p:cNvPr id="20489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05038"/>
            <a:ext cx="7793037" cy="2016125"/>
          </a:xfrm>
        </p:spPr>
        <p:txBody>
          <a:bodyPr/>
          <a:lstStyle/>
          <a:p>
            <a:pPr eaLnBrk="1" hangingPunct="1"/>
            <a:r>
              <a:rPr lang="ru-RU" sz="4000" smtClean="0"/>
              <a:t>   Плотность редкого металла осмия равна 22600кг/м</a:t>
            </a:r>
            <a:r>
              <a:rPr lang="ru-RU" sz="4000" baseline="30000" smtClean="0"/>
              <a:t>3</a:t>
            </a:r>
            <a:r>
              <a:rPr lang="ru-RU" sz="4000" smtClean="0"/>
              <a:t>. Что это означает?</a:t>
            </a:r>
          </a:p>
        </p:txBody>
      </p:sp>
      <p:pic>
        <p:nvPicPr>
          <p:cNvPr id="18435" name="Picture 3" descr="c7789ef720a16d577d30e362a45fa30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26638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14313"/>
            <a:ext cx="7396162" cy="1462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  </a:t>
            </a:r>
            <a:r>
              <a:rPr lang="ru-RU" sz="2800" smtClean="0"/>
              <a:t>На чашках уравновешенных весов лежат </a:t>
            </a:r>
            <a:r>
              <a:rPr lang="en-US" sz="2800" smtClean="0"/>
              <a:t>     </a:t>
            </a:r>
            <a:r>
              <a:rPr lang="ru-RU" sz="2800" smtClean="0"/>
              <a:t>кубики. Одинаковы ли плотности веществ, из которых сделаны кубики?</a:t>
            </a: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133600"/>
            <a:ext cx="7596187" cy="4032250"/>
          </a:xfrm>
        </p:spPr>
      </p:pic>
      <p:pic>
        <p:nvPicPr>
          <p:cNvPr id="21508" name="Picture 4" descr="c7789ef720a16d577d30e362a45fa30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765175"/>
            <a:ext cx="2663826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Ответ:</a:t>
            </a:r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303463" y="3436938"/>
            <a:ext cx="6840537" cy="2368550"/>
          </a:xfrm>
          <a:noFill/>
        </p:spPr>
      </p:pic>
      <p:pic>
        <p:nvPicPr>
          <p:cNvPr id="22532" name="Picture 4" descr="c7789ef720a16d577d30e362a45fa30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765175"/>
            <a:ext cx="2663826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лаборатория"/>
          <p:cNvPicPr>
            <a:picLocks noChangeAspect="1" noChangeArrowheads="1"/>
          </p:cNvPicPr>
          <p:nvPr/>
        </p:nvPicPr>
        <p:blipFill>
          <a:blip r:embed="rId2"/>
          <a:srcRect t="13318" b="924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268538" y="6308725"/>
            <a:ext cx="6480175" cy="288925"/>
          </a:xfrm>
          <a:prstGeom prst="rect">
            <a:avLst/>
          </a:prstGeom>
          <a:solidFill>
            <a:srgbClr val="00CC66"/>
          </a:solidFill>
          <a:ln w="9525">
            <a:solidFill>
              <a:srgbClr val="00CC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Tahoma" pitchFamily="34" charset="0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92275" y="404813"/>
            <a:ext cx="5616575" cy="237648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smtClean="0">
                <a:solidFill>
                  <a:srgbClr val="0066CC"/>
                </a:solidFill>
                <a:latin typeface="Georgia" pitchFamily="18" charset="0"/>
              </a:rPr>
              <a:t>      </a:t>
            </a:r>
            <a:r>
              <a:rPr lang="ru-RU" sz="7200" b="1" smtClean="0">
                <a:solidFill>
                  <a:srgbClr val="3333CC"/>
                </a:solidFill>
                <a:latin typeface="Georgia" pitchFamily="18" charset="0"/>
              </a:rPr>
              <a:t>Плотность</a:t>
            </a:r>
            <a:br>
              <a:rPr lang="ru-RU" sz="7200" b="1" smtClean="0">
                <a:solidFill>
                  <a:srgbClr val="3333CC"/>
                </a:solidFill>
                <a:latin typeface="Georgia" pitchFamily="18" charset="0"/>
              </a:rPr>
            </a:br>
            <a:r>
              <a:rPr lang="ru-RU" sz="7200" b="1" smtClean="0">
                <a:solidFill>
                  <a:srgbClr val="3333CC"/>
                </a:solidFill>
                <a:latin typeface="Georgia" pitchFamily="18" charset="0"/>
              </a:rPr>
              <a:t> вещества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14313"/>
            <a:ext cx="7540625" cy="170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  В одном из двух одинаковых сосудов налили воду (левый сосуд), в другой раствор серной кислоты равной массы. Какая жидкость имеет большую плотность?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989138"/>
            <a:ext cx="80279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619250" y="5229225"/>
            <a:ext cx="24479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latin typeface="Tahoma" pitchFamily="34" charset="0"/>
              </a:rPr>
              <a:t>вода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4140200" y="5157788"/>
            <a:ext cx="28082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latin typeface="Tahoma" pitchFamily="34" charset="0"/>
              </a:rPr>
              <a:t>серная кислота</a:t>
            </a:r>
          </a:p>
        </p:txBody>
      </p:sp>
      <p:pic>
        <p:nvPicPr>
          <p:cNvPr id="23558" name="Picture 8" descr="c7789ef720a16d577d30e362a45fa30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908050"/>
            <a:ext cx="26638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Ответ: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2492375"/>
            <a:ext cx="6480175" cy="2673350"/>
          </a:xfrm>
          <a:noFill/>
        </p:spPr>
      </p:pic>
      <p:pic>
        <p:nvPicPr>
          <p:cNvPr id="24580" name="Picture 4" descr="c7789ef720a16d577d30e362a45fa30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549275"/>
            <a:ext cx="2663826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630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smtClean="0"/>
              <a:t>    </a:t>
            </a:r>
            <a:r>
              <a:rPr lang="ru-RU" sz="2800" smtClean="0"/>
              <a:t>На рисунке изображены два кубика одинакового объема из золота и меди. У какого из кубиков масса вещества больше  и во сколько раз?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0825" y="3644900"/>
            <a:ext cx="2547938" cy="2884488"/>
            <a:chOff x="194" y="1034"/>
            <a:chExt cx="655" cy="387"/>
          </a:xfrm>
        </p:grpSpPr>
        <p:pic>
          <p:nvPicPr>
            <p:cNvPr id="25605" name="Picture 4" descr="ma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3" y="1241"/>
              <a:ext cx="266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6" name="Picture 5" descr="professor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4" y="1034"/>
              <a:ext cx="42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04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916238" y="2017713"/>
            <a:ext cx="6038850" cy="3498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47813" y="4508500"/>
            <a:ext cx="6337300" cy="151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ahoma" pitchFamily="34" charset="0"/>
              </a:rPr>
              <a:t>Масса  золота больше</a:t>
            </a:r>
          </a:p>
          <a:p>
            <a:pPr algn="ctr"/>
            <a:r>
              <a:rPr lang="ru-RU" sz="3200" b="1">
                <a:solidFill>
                  <a:schemeClr val="tx2"/>
                </a:solidFill>
                <a:latin typeface="Tahoma" pitchFamily="34" charset="0"/>
              </a:rPr>
              <a:t>массы меди в 2,2 раза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Ответ:</a:t>
            </a:r>
          </a:p>
        </p:txBody>
      </p:sp>
      <p:pic>
        <p:nvPicPr>
          <p:cNvPr id="26628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455988" y="2017713"/>
            <a:ext cx="5688012" cy="2058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93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      Способы измерения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227763" y="2133600"/>
            <a:ext cx="1257300" cy="12573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940425" y="2781300"/>
            <a:ext cx="14287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ahoma" pitchFamily="34" charset="0"/>
              </a:rPr>
              <a:t>а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6443663" y="3429000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b</a:t>
            </a:r>
            <a:endParaRPr lang="ru-RU">
              <a:latin typeface="Tahoma" pitchFamily="34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7380288" y="32131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pic>
        <p:nvPicPr>
          <p:cNvPr id="6452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205038"/>
            <a:ext cx="7921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060575"/>
            <a:ext cx="89693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3" name="Picture 11" descr="Весы школьные двучашечные с разновесам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2060575"/>
            <a:ext cx="2016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4" name="Rectangle 12"/>
          <p:cNvSpPr>
            <a:spLocks noChangeArrowheads="1"/>
          </p:cNvSpPr>
          <p:nvPr/>
        </p:nvSpPr>
        <p:spPr bwMode="auto">
          <a:xfrm rot="10800000" flipV="1">
            <a:off x="827088" y="4149725"/>
            <a:ext cx="7848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Измерить объем, массу тела и</a:t>
            </a:r>
          </a:p>
          <a:p>
            <a:pPr algn="ctr"/>
            <a:r>
              <a:rPr lang="ru-RU" sz="3600" b="1"/>
              <a:t> вычислить плотность вещества.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  <p:bldP spid="64519" grpId="0" animBg="1"/>
      <p:bldP spid="64520" grpId="0"/>
      <p:bldP spid="645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4313"/>
            <a:ext cx="8548687" cy="622300"/>
          </a:xfrm>
        </p:spPr>
        <p:txBody>
          <a:bodyPr/>
          <a:lstStyle/>
          <a:p>
            <a:pPr eaLnBrk="1" hangingPunct="1"/>
            <a:r>
              <a:rPr lang="ru-RU" sz="3200" smtClean="0"/>
              <a:t>       Другие способы измерения плотности</a:t>
            </a:r>
          </a:p>
        </p:txBody>
      </p:sp>
      <p:pic>
        <p:nvPicPr>
          <p:cNvPr id="65540" name="Picture 4" descr="ареометр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205038"/>
            <a:ext cx="25209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971550" y="5876925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ареометр</a:t>
            </a:r>
          </a:p>
        </p:txBody>
      </p:sp>
      <p:pic>
        <p:nvPicPr>
          <p:cNvPr id="65542" name="Picture 6" descr="Измерение плотности твердых, пористых, и жидких образц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2205038"/>
            <a:ext cx="24479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3779838" y="5876925"/>
            <a:ext cx="1627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плотметр</a:t>
            </a:r>
          </a:p>
        </p:txBody>
      </p:sp>
      <p:pic>
        <p:nvPicPr>
          <p:cNvPr id="65544" name="Picture 8" descr="Установка прибора для измерения плотности лунного грун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 flipH="1" flipV="1">
            <a:off x="6011863" y="2205038"/>
            <a:ext cx="25209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940425" y="5876925"/>
            <a:ext cx="3203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Прибор для измерения </a:t>
            </a:r>
          </a:p>
          <a:p>
            <a:r>
              <a:rPr lang="ru-RU" b="1"/>
              <a:t>плотности лунного грунта</a:t>
            </a:r>
          </a:p>
        </p:txBody>
      </p:sp>
      <p:sp>
        <p:nvSpPr>
          <p:cNvPr id="16393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5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14313"/>
            <a:ext cx="7324725" cy="982662"/>
          </a:xfrm>
        </p:spPr>
        <p:txBody>
          <a:bodyPr/>
          <a:lstStyle/>
          <a:p>
            <a:pPr eaLnBrk="1" hangingPunct="1"/>
            <a:r>
              <a:rPr lang="ru-RU" dirty="0" smtClean="0"/>
              <a:t>Домашнее задание: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§   21; упражнение 7 </a:t>
            </a:r>
            <a:r>
              <a:rPr lang="ru-RU" dirty="0" smtClean="0"/>
              <a:t>№</a:t>
            </a:r>
            <a:r>
              <a:rPr lang="ru-RU" dirty="0" smtClean="0"/>
              <a:t>5</a:t>
            </a:r>
            <a:endParaRPr lang="ru-RU" dirty="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86124"/>
            <a:ext cx="33115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5800" y="304800"/>
            <a:ext cx="74676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8763000" cy="61722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Тела, имеющие равные объемы, но изготовленные из разных веществ, имеют разные массы.</a:t>
            </a:r>
          </a:p>
          <a:p>
            <a:pPr eaLnBrk="1" hangingPunct="1"/>
            <a:endParaRPr lang="ru-RU" b="1" dirty="0" smtClean="0">
              <a:solidFill>
                <a:schemeClr val="hlink"/>
              </a:solidFill>
            </a:endParaRPr>
          </a:p>
          <a:p>
            <a:pPr eaLnBrk="1" hangingPunct="1"/>
            <a:endParaRPr lang="ru-RU" b="1" dirty="0" smtClean="0"/>
          </a:p>
          <a:p>
            <a:pPr eaLnBrk="1" hangingPunct="1"/>
            <a:r>
              <a:rPr lang="ru-RU" sz="4800" b="1" dirty="0" smtClean="0"/>
              <a:t>          </a:t>
            </a:r>
            <a:r>
              <a:rPr lang="ru-RU" sz="4800" b="1" dirty="0" smtClean="0">
                <a:latin typeface="Arial" charset="0"/>
              </a:rPr>
              <a:t>М  </a:t>
            </a:r>
            <a:r>
              <a:rPr lang="en-US" sz="4800" b="1" dirty="0" smtClean="0">
                <a:latin typeface="Arial" charset="0"/>
              </a:rPr>
              <a:t>&gt; m</a:t>
            </a:r>
            <a:endParaRPr lang="ru-RU" sz="4800" b="1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ru-RU" sz="2400" b="1" dirty="0" smtClean="0">
                <a:latin typeface="Arial" charset="0"/>
              </a:rPr>
              <a:t>                               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в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b="1" dirty="0" smtClean="0">
                <a:latin typeface="Arial" charset="0"/>
              </a:rPr>
              <a:t>3</a:t>
            </a:r>
            <a:r>
              <a:rPr lang="ru-RU" sz="2400" b="1" dirty="0" smtClean="0">
                <a:latin typeface="Arial" charset="0"/>
              </a:rPr>
              <a:t>раза</a:t>
            </a:r>
            <a:endParaRPr lang="ru-RU" sz="2400" b="1" dirty="0" smtClean="0">
              <a:latin typeface="Arial" charset="0"/>
            </a:endParaRPr>
          </a:p>
          <a:p>
            <a:pPr eaLnBrk="1" hangingPunct="1"/>
            <a:endParaRPr lang="ru-RU" sz="2400" b="1" dirty="0" smtClean="0"/>
          </a:p>
          <a:p>
            <a:pPr eaLnBrk="1" hangingPunct="1"/>
            <a:r>
              <a:rPr lang="ru-RU" sz="2400" b="1" dirty="0" smtClean="0">
                <a:latin typeface="Arial" charset="0"/>
              </a:rPr>
              <a:t>цилиндр из </a:t>
            </a:r>
            <a:r>
              <a:rPr lang="ru-RU" sz="2400" b="1" dirty="0" smtClean="0">
                <a:latin typeface="Arial" charset="0"/>
              </a:rPr>
              <a:t>латуни   </a:t>
            </a:r>
            <a:r>
              <a:rPr lang="en-US" sz="2400" b="1" dirty="0" smtClean="0"/>
              <a:t>             </a:t>
            </a:r>
            <a:r>
              <a:rPr lang="ru-RU" sz="2400" b="1" dirty="0" smtClean="0">
                <a:latin typeface="Arial" charset="0"/>
              </a:rPr>
              <a:t>цилиндр из алюминия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                                                                                  </a:t>
            </a:r>
            <a:endParaRPr lang="ru-RU" b="1" dirty="0" smtClean="0"/>
          </a:p>
          <a:p>
            <a:pPr eaLnBrk="1" hangingPunct="1">
              <a:buFontTx/>
              <a:buNone/>
            </a:pPr>
            <a:endParaRPr lang="ru-RU" b="1" dirty="0" smtClean="0"/>
          </a:p>
        </p:txBody>
      </p:sp>
      <p:sp>
        <p:nvSpPr>
          <p:cNvPr id="19459" name="AutoShape 7"/>
          <p:cNvSpPr>
            <a:spLocks noChangeArrowheads="1"/>
          </p:cNvSpPr>
          <p:nvPr/>
        </p:nvSpPr>
        <p:spPr bwMode="auto">
          <a:xfrm>
            <a:off x="1066800" y="2209800"/>
            <a:ext cx="1371600" cy="2433638"/>
          </a:xfrm>
          <a:prstGeom prst="can">
            <a:avLst>
              <a:gd name="adj" fmla="val 44358"/>
            </a:avLst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0">
                <a:latin typeface="Comic Sans MS" pitchFamily="66" charset="0"/>
              </a:rPr>
              <a:t>М</a:t>
            </a:r>
          </a:p>
        </p:txBody>
      </p:sp>
      <p:sp>
        <p:nvSpPr>
          <p:cNvPr id="19460" name="AutoShape 8"/>
          <p:cNvSpPr>
            <a:spLocks noChangeArrowheads="1"/>
          </p:cNvSpPr>
          <p:nvPr/>
        </p:nvSpPr>
        <p:spPr bwMode="auto">
          <a:xfrm>
            <a:off x="6248400" y="2209800"/>
            <a:ext cx="1371600" cy="2433638"/>
          </a:xfrm>
          <a:prstGeom prst="can">
            <a:avLst>
              <a:gd name="adj" fmla="val 44358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Comic Sans MS" pitchFamily="66" charset="0"/>
              </a:rPr>
              <a:t>m</a:t>
            </a:r>
            <a:endParaRPr lang="ru-RU" b="0">
              <a:latin typeface="Comic Sans MS" pitchFamily="66" charset="0"/>
            </a:endParaRP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8534400" y="192088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Arial" charset="0"/>
              </a:rPr>
              <a:t>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V</a:t>
            </a:r>
            <a:r>
              <a:rPr lang="en-US" baseline="-25000" dirty="0"/>
              <a:t>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M</a:t>
            </a:r>
            <a:r>
              <a:rPr lang="en-US" sz="6000" baseline="-25000" dirty="0" smtClean="0"/>
              <a:t>1</a:t>
            </a:r>
            <a:r>
              <a:rPr lang="en-US" sz="6000" dirty="0" smtClean="0"/>
              <a:t> ≠M</a:t>
            </a:r>
            <a:r>
              <a:rPr lang="en-US" sz="6000" baseline="-25000" dirty="0" smtClean="0"/>
              <a:t>2</a:t>
            </a:r>
            <a:endParaRPr lang="ru-RU" sz="6000" dirty="0" smtClean="0"/>
          </a:p>
          <a:p>
            <a:endParaRPr lang="ru-RU" sz="6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457200"/>
            <a:ext cx="7391400" cy="4914900"/>
          </a:xfrm>
          <a:noFill/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8670925" y="3159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V</a:t>
            </a:r>
            <a:r>
              <a:rPr lang="en-US" sz="6600" baseline="-25000" dirty="0"/>
              <a:t>1</a:t>
            </a:r>
            <a:r>
              <a:rPr lang="en-US" sz="6600" dirty="0"/>
              <a:t> ≠ V</a:t>
            </a:r>
            <a:r>
              <a:rPr lang="en-US" sz="6600" baseline="-25000" dirty="0"/>
              <a:t>2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</a:t>
            </a:r>
            <a:r>
              <a:rPr lang="en-US" sz="6000" baseline="-25000" dirty="0"/>
              <a:t>1 =</a:t>
            </a:r>
            <a:r>
              <a:rPr lang="en-US" sz="6000" dirty="0"/>
              <a:t> M</a:t>
            </a:r>
            <a:r>
              <a:rPr lang="en-US" sz="6000" baseline="-25000" dirty="0"/>
              <a:t>2</a:t>
            </a:r>
            <a:endParaRPr lang="ru-RU" sz="6000" dirty="0"/>
          </a:p>
          <a:p>
            <a:endParaRPr lang="ru-RU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Плотность – это физическая величина, показывающая, какая масса вещества приходится на единицу объема тела.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ru-RU" smtClean="0"/>
              <a:t>        Определение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916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Плотность – это физическая величина, которая равна отношению массы тела к его объему: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500438"/>
            <a:ext cx="6048375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971550" cy="5032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378</Words>
  <Application>Microsoft Office PowerPoint</Application>
  <PresentationFormat>Экран (4:3)</PresentationFormat>
  <Paragraphs>96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Повторим!</vt:lpstr>
      <vt:lpstr>      Плотность  вещества</vt:lpstr>
      <vt:lpstr>Слайд 3</vt:lpstr>
      <vt:lpstr>Слайд 4</vt:lpstr>
      <vt:lpstr>V1 = V2 </vt:lpstr>
      <vt:lpstr>Слайд 6</vt:lpstr>
      <vt:lpstr>V1 ≠ V2 </vt:lpstr>
      <vt:lpstr>       Плотность – это физическая величина, показывающая, какая масса вещества приходится на единицу объема тела.</vt:lpstr>
      <vt:lpstr>        Определение</vt:lpstr>
      <vt:lpstr>         Обозначение</vt:lpstr>
      <vt:lpstr>            Формула</vt:lpstr>
      <vt:lpstr>     Единицы измерения</vt:lpstr>
      <vt:lpstr>   Плотность показывает, чему равна масса вещества, взятого в объеме 1м3 (или 1см3)</vt:lpstr>
      <vt:lpstr> </vt:lpstr>
      <vt:lpstr>СЛЕДУЕТ ПОМНИТЬ!</vt:lpstr>
      <vt:lpstr>    Почему плотность одного и того же вещества в твердом, жидком, и газообразном состояниях различна?</vt:lpstr>
      <vt:lpstr>   Плотность редкого металла осмия равна 22600кг/м3. Что это означает?</vt:lpstr>
      <vt:lpstr>  На чашках уравновешенных весов лежат      кубики. Одинаковы ли плотности веществ, из которых сделаны кубики?</vt:lpstr>
      <vt:lpstr>                Ответ:</vt:lpstr>
      <vt:lpstr>  В одном из двух одинаковых сосудов налили воду (левый сосуд), в другой раствор серной кислоты равной массы. Какая жидкость имеет большую плотность?</vt:lpstr>
      <vt:lpstr>             Ответ:</vt:lpstr>
      <vt:lpstr>    На рисунке изображены два кубика одинакового объема из золота и меди. У какого из кубиков масса вещества больше  и во сколько раз?</vt:lpstr>
      <vt:lpstr>              Ответ:</vt:lpstr>
      <vt:lpstr>      Способы измерения</vt:lpstr>
      <vt:lpstr>       Другие способы измерения плотности</vt:lpstr>
      <vt:lpstr>Домашнее задание: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Повторим!</dc:title>
  <dc:creator>Admin</dc:creator>
  <cp:lastModifiedBy>Admin</cp:lastModifiedBy>
  <cp:revision>18</cp:revision>
  <dcterms:created xsi:type="dcterms:W3CDTF">2010-11-13T19:38:44Z</dcterms:created>
  <dcterms:modified xsi:type="dcterms:W3CDTF">2010-11-14T16:54:30Z</dcterms:modified>
</cp:coreProperties>
</file>