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1"/>
  </p:notesMasterIdLst>
  <p:sldIdLst>
    <p:sldId id="269" r:id="rId2"/>
    <p:sldId id="256" r:id="rId3"/>
    <p:sldId id="257" r:id="rId4"/>
    <p:sldId id="268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75" r:id="rId13"/>
    <p:sldId id="276" r:id="rId14"/>
    <p:sldId id="277" r:id="rId15"/>
    <p:sldId id="274" r:id="rId16"/>
    <p:sldId id="273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9DC953-526C-47BC-A71F-00EE7261FE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C2E8E-8E5E-4DD5-BCDB-963932F55946}" type="slidenum">
              <a:rPr lang="ru-RU"/>
              <a:pPr/>
              <a:t>2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0C0105-8024-47B5-A97A-522CF7E54CB3}" type="slidenum">
              <a:rPr lang="ru-RU"/>
              <a:pPr/>
              <a:t>11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DE07E-EC31-4798-86A4-6DB6C66FC0B1}" type="slidenum">
              <a:rPr lang="ru-RU"/>
              <a:pPr/>
              <a:t>3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E77D9-066B-45E6-BDE3-8D5769D3FE70}" type="slidenum">
              <a:rPr lang="ru-RU"/>
              <a:pPr/>
              <a:t>4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6A90F-4BFA-4F1B-80C7-41BF4AEB2B43}" type="slidenum">
              <a:rPr lang="ru-RU"/>
              <a:pPr/>
              <a:t>5</a:t>
            </a:fld>
            <a:endParaRPr lang="ru-RU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5F41E-7B9F-4567-AB0D-79AC3A91046F}" type="slidenum">
              <a:rPr lang="ru-RU"/>
              <a:pPr/>
              <a:t>6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B8412-D14A-4F74-A406-81AEDD2E45C0}" type="slidenum">
              <a:rPr lang="ru-RU"/>
              <a:pPr/>
              <a:t>7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BFACB-1274-41B1-9383-0553C12FD0C7}" type="slidenum">
              <a:rPr lang="ru-RU"/>
              <a:pPr/>
              <a:t>8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F081D-47EE-42AF-A7B8-608C94E76B9F}" type="slidenum">
              <a:rPr lang="ru-RU"/>
              <a:pPr/>
              <a:t>9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0031A-03D1-46A7-911D-A4E23094E313}" type="slidenum">
              <a:rPr lang="ru-RU"/>
              <a:pPr/>
              <a:t>10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BF405F-220D-4F2E-A715-746A180A11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3EAFF-31C6-447B-BC2D-BDF304DBD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BB48-4EDC-4268-B9FB-70B3FDFDDD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91689-D84C-4A4B-8114-FB6E2BEE34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6BBDF-0667-4A80-849C-762A9FDA1D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11FC0-9443-4C4C-920B-C8D6407D21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A9D86-1D61-41AE-938E-0B907FB4F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4399C-BE6F-408D-AC7C-EBC1F8A4E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D2E39-3851-481E-BCC4-AD344F924F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560CE-45CC-4F36-9FE1-E5E1F98DD6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191D7-38DF-45BD-B304-B57BA94F00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452EB93-0E91-471A-92F6-ACC417DA882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     ОМОНИМЫ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781800" cy="2895600"/>
          </a:xfrm>
        </p:spPr>
        <p:txBody>
          <a:bodyPr/>
          <a:lstStyle/>
          <a:p>
            <a:r>
              <a:rPr lang="ru-RU" dirty="0"/>
              <a:t>   Урок русского языка в 5 классе</a:t>
            </a:r>
          </a:p>
          <a:p>
            <a:r>
              <a:rPr lang="ru-RU" dirty="0" smtClean="0"/>
              <a:t>Подготовила </a:t>
            </a:r>
            <a:r>
              <a:rPr lang="ru-RU" dirty="0"/>
              <a:t>учитель русского языка и </a:t>
            </a:r>
            <a:r>
              <a:rPr lang="ru-RU" dirty="0" smtClean="0"/>
              <a:t>литературы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Байкулова</a:t>
            </a:r>
            <a:r>
              <a:rPr lang="ru-RU" dirty="0" smtClean="0"/>
              <a:t> </a:t>
            </a:r>
            <a:r>
              <a:rPr lang="ru-RU" dirty="0" smtClean="0"/>
              <a:t>Н.В.МОУ «СОШ№21 им.П.А. Столыпина» г. Саратова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414463"/>
            <a:ext cx="9144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>
                <a:cs typeface="Times New Roman" pitchFamily="18" charset="0"/>
              </a:rPr>
              <a:t>Лисички</a:t>
            </a:r>
            <a:endParaRPr lang="ru-RU" sz="2400"/>
          </a:p>
          <a:p>
            <a:pPr algn="ctr"/>
            <a:endParaRPr lang="ru-RU" sz="2400"/>
          </a:p>
          <a:p>
            <a:pPr eaLnBrk="0" hangingPunct="0"/>
            <a:r>
              <a:rPr lang="ru-RU" sz="2000"/>
              <a:t>	</a:t>
            </a:r>
            <a:r>
              <a:rPr lang="ru-RU" sz="2400">
                <a:cs typeface="Times New Roman" pitchFamily="18" charset="0"/>
              </a:rPr>
              <a:t>- Кто вы?			- Мы лисички тоже.</a:t>
            </a:r>
          </a:p>
          <a:p>
            <a:pPr eaLnBrk="0" hangingPunct="0"/>
            <a:r>
              <a:rPr lang="ru-RU" sz="2400"/>
              <a:t>	</a:t>
            </a:r>
            <a:r>
              <a:rPr lang="ru-RU" sz="2400">
                <a:cs typeface="Times New Roman" pitchFamily="18" charset="0"/>
              </a:rPr>
              <a:t>- Мы лисички,		- Как, с одной-то лапкой? 					</a:t>
            </a:r>
          </a:p>
          <a:p>
            <a:pPr eaLnBrk="0" hangingPunct="0"/>
            <a:r>
              <a:rPr lang="ru-RU" sz="2400"/>
              <a:t>	</a:t>
            </a:r>
            <a:r>
              <a:rPr lang="ru-RU" sz="2400">
                <a:cs typeface="Times New Roman" pitchFamily="18" charset="0"/>
              </a:rPr>
              <a:t>Дружные сестрички.		- Нет, ещё со шляпкой.</a:t>
            </a:r>
          </a:p>
          <a:p>
            <a:pPr eaLnBrk="0" hangingPunct="0"/>
            <a:r>
              <a:rPr lang="ru-RU" sz="2400"/>
              <a:t>	</a:t>
            </a:r>
            <a:r>
              <a:rPr lang="ru-RU" sz="2400">
                <a:cs typeface="Times New Roman" pitchFamily="18" charset="0"/>
              </a:rPr>
              <a:t>Ну а вы-то кто же?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Омонимы*-</a:t>
            </a:r>
            <a:endParaRPr lang="ru-RU" dirty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Слова одной части речи, которые пишутся и произносятся одинаково. Образованы эти слова от разных корней, и значения их совершенно различны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Коса — у девушки на голове; </a:t>
            </a:r>
            <a:endParaRPr lang="ru-RU" dirty="0" smtClean="0"/>
          </a:p>
          <a:p>
            <a:r>
              <a:rPr lang="ru-RU" dirty="0" smtClean="0"/>
              <a:t>коса </a:t>
            </a:r>
            <a:r>
              <a:rPr lang="ru-RU" dirty="0" smtClean="0"/>
              <a:t>— орудие для покоса; </a:t>
            </a:r>
            <a:endParaRPr lang="ru-RU" dirty="0" smtClean="0"/>
          </a:p>
          <a:p>
            <a:r>
              <a:rPr lang="ru-RU" dirty="0" smtClean="0"/>
              <a:t>коса </a:t>
            </a:r>
            <a:r>
              <a:rPr lang="ru-RU" dirty="0" smtClean="0"/>
              <a:t>— длинный мыс в водоёме или в водотоке (Куршская коса).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Омонимы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Ручка — пишущая (</a:t>
            </a:r>
            <a:r>
              <a:rPr lang="ru-RU" dirty="0" err="1" smtClean="0"/>
              <a:t>гелевая</a:t>
            </a:r>
            <a:r>
              <a:rPr lang="ru-RU" dirty="0" smtClean="0"/>
              <a:t>, шариковая и т.д.); </a:t>
            </a:r>
          </a:p>
          <a:p>
            <a:r>
              <a:rPr lang="ru-RU" dirty="0" smtClean="0"/>
              <a:t>ручка — человеческая рука;</a:t>
            </a:r>
          </a:p>
          <a:p>
            <a:r>
              <a:rPr lang="ru-RU" dirty="0" smtClean="0"/>
              <a:t> ручка — дверная ручка. </a:t>
            </a:r>
            <a:br>
              <a:rPr lang="ru-RU" dirty="0" smtClean="0"/>
            </a:br>
            <a:r>
              <a:rPr lang="ru-RU" dirty="0" smtClean="0"/>
              <a:t> Кисть — связка верёвок; </a:t>
            </a:r>
          </a:p>
          <a:p>
            <a:r>
              <a:rPr lang="ru-RU" dirty="0" smtClean="0"/>
              <a:t>кисть — руки; </a:t>
            </a:r>
          </a:p>
          <a:p>
            <a:r>
              <a:rPr lang="ru-RU" dirty="0" smtClean="0"/>
              <a:t>кисть — ягод (кисть рябины); </a:t>
            </a:r>
          </a:p>
          <a:p>
            <a:r>
              <a:rPr lang="ru-RU" dirty="0" smtClean="0"/>
              <a:t>кисть — кисточка (для рисования).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Омонимы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1.Балка </a:t>
            </a:r>
            <a:r>
              <a:rPr lang="ru-RU" dirty="0" smtClean="0"/>
              <a:t>— часть сооружения, брус, опирающийся на что-нибудь в нескольких точках (на стены, устои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2.Балка </a:t>
            </a:r>
            <a:r>
              <a:rPr lang="ru-RU" dirty="0" smtClean="0"/>
              <a:t>— длинный овраг; </a:t>
            </a:r>
            <a:br>
              <a:rPr lang="ru-RU" dirty="0" smtClean="0"/>
            </a:br>
            <a:r>
              <a:rPr lang="ru-RU" dirty="0" smtClean="0"/>
              <a:t>Киви - фрукт; киви - птица.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Омонимы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05000"/>
            <a:ext cx="8007350" cy="4953000"/>
          </a:xfrm>
        </p:spPr>
        <p:txBody>
          <a:bodyPr/>
          <a:lstStyle/>
          <a:p>
            <a:r>
              <a:rPr lang="ru-RU" dirty="0" smtClean="0"/>
              <a:t>Рысь — бег (напр. лошади); </a:t>
            </a:r>
          </a:p>
          <a:p>
            <a:r>
              <a:rPr lang="ru-RU" dirty="0" smtClean="0"/>
              <a:t>рысь — животное. </a:t>
            </a:r>
            <a:br>
              <a:rPr lang="ru-RU" dirty="0" smtClean="0"/>
            </a:br>
            <a:r>
              <a:rPr lang="ru-RU" dirty="0" smtClean="0"/>
              <a:t>Тройка — лошадей; </a:t>
            </a:r>
          </a:p>
          <a:p>
            <a:r>
              <a:rPr lang="ru-RU" dirty="0" smtClean="0"/>
              <a:t>тройка — отметка; </a:t>
            </a:r>
          </a:p>
          <a:p>
            <a:r>
              <a:rPr lang="ru-RU" dirty="0" smtClean="0"/>
              <a:t>тройка — судебный орган НКВД; тройка — костюм. </a:t>
            </a:r>
            <a:br>
              <a:rPr lang="ru-RU" dirty="0" smtClean="0"/>
            </a:br>
            <a:r>
              <a:rPr lang="ru-RU" dirty="0" smtClean="0"/>
              <a:t>Мир — вселенная; </a:t>
            </a:r>
          </a:p>
          <a:p>
            <a:r>
              <a:rPr lang="ru-RU" dirty="0" smtClean="0"/>
              <a:t>мир — отсутствие войны, вражды.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Омонимы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Бабочка — насекомое; </a:t>
            </a:r>
          </a:p>
          <a:p>
            <a:pPr>
              <a:buNone/>
            </a:pPr>
            <a:r>
              <a:rPr lang="ru-RU" dirty="0" smtClean="0"/>
              <a:t>галстук-бабочка;</a:t>
            </a:r>
          </a:p>
          <a:p>
            <a:pPr>
              <a:buNone/>
            </a:pPr>
            <a:r>
              <a:rPr lang="ru-RU" dirty="0" smtClean="0"/>
              <a:t>нож-бабочка. </a:t>
            </a:r>
            <a:br>
              <a:rPr lang="ru-RU" dirty="0" smtClean="0"/>
            </a:br>
            <a:r>
              <a:rPr lang="ru-RU" dirty="0" smtClean="0"/>
              <a:t>Лук — растение;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лук — оружие.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Омонимы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Ключ — музыкальный знак; </a:t>
            </a:r>
          </a:p>
          <a:p>
            <a:r>
              <a:rPr lang="ru-RU" dirty="0" smtClean="0"/>
              <a:t>ключ — от двери;</a:t>
            </a:r>
          </a:p>
          <a:p>
            <a:r>
              <a:rPr lang="ru-RU" dirty="0" smtClean="0"/>
              <a:t> ключ — природный источник воды; ключ — гаечный ключ; </a:t>
            </a:r>
          </a:p>
          <a:p>
            <a:r>
              <a:rPr lang="ru-RU" dirty="0" smtClean="0"/>
              <a:t>ключ — информация, позволяющая расшифровать криптограмму или проверить цифровую подпись; ключ — подсказка, шпаргалка, ответ на задание.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dirty="0" err="1" smtClean="0"/>
              <a:t>омоформы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Омоформы</a:t>
            </a:r>
            <a:r>
              <a:rPr lang="ru-RU" dirty="0" smtClean="0"/>
              <a:t> — слова, совпадающие лишь в отдельных формах (той же части речи или разных частей речи). Например, числительное три и глагол три совпадают лишь в двух формах</a:t>
            </a:r>
          </a:p>
          <a:p>
            <a:r>
              <a:rPr lang="ru-RU" dirty="0" smtClean="0"/>
              <a:t> к трём( числит.) — мы трём (глагол)</a:t>
            </a:r>
            <a:endParaRPr lang="ru-RU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smtClean="0"/>
              <a:t>Омофоны*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Омофоны </a:t>
            </a:r>
            <a:r>
              <a:rPr lang="ru-RU" dirty="0" smtClean="0"/>
              <a:t>— слова, совпадающие по звучанию, но различные по написанию и значению. </a:t>
            </a:r>
            <a:br>
              <a:rPr lang="ru-RU" dirty="0" smtClean="0"/>
            </a:br>
            <a:r>
              <a:rPr lang="ru-RU" dirty="0" smtClean="0"/>
              <a:t>порог — порок — парок, </a:t>
            </a:r>
          </a:p>
          <a:p>
            <a:r>
              <a:rPr lang="ru-RU" dirty="0" smtClean="0"/>
              <a:t>луг — лук, плод — плот, туш — тушь, </a:t>
            </a:r>
            <a:r>
              <a:rPr lang="ru-RU" dirty="0" smtClean="0"/>
              <a:t>падёж* </a:t>
            </a:r>
            <a:r>
              <a:rPr lang="ru-RU" dirty="0" smtClean="0"/>
              <a:t>— падёшь, бал — балл, </a:t>
            </a:r>
            <a:r>
              <a:rPr lang="ru-RU" dirty="0" smtClean="0"/>
              <a:t>косный* </a:t>
            </a:r>
            <a:r>
              <a:rPr lang="ru-RU" dirty="0" smtClean="0"/>
              <a:t>— </a:t>
            </a:r>
            <a:r>
              <a:rPr lang="ru-RU" dirty="0" smtClean="0"/>
              <a:t>костный*, </a:t>
            </a:r>
            <a:r>
              <a:rPr lang="ru-RU" dirty="0" smtClean="0"/>
              <a:t>предать — придать, эмитировать </a:t>
            </a:r>
            <a:r>
              <a:rPr lang="ru-RU" dirty="0" smtClean="0"/>
              <a:t>*— имитировать*.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</a:t>
            </a:r>
            <a:r>
              <a:rPr lang="ru-RU" smtClean="0"/>
              <a:t>Омографы*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Омографы </a:t>
            </a:r>
            <a:r>
              <a:rPr lang="ru-RU" dirty="0" smtClean="0"/>
              <a:t>— слова, совпадающие по написанию, но различные по звучанию и значению. 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бе́рег — берёг (точки над ё) </a:t>
            </a:r>
            <a:br>
              <a:rPr lang="vi-VN" dirty="0" smtClean="0"/>
            </a:br>
            <a:r>
              <a:rPr lang="vi-VN" dirty="0" smtClean="0"/>
              <a:t>бе́регу — берегу́ </a:t>
            </a:r>
            <a:br>
              <a:rPr lang="vi-VN" dirty="0" smtClean="0"/>
            </a:br>
            <a:r>
              <a:rPr lang="vi-VN" dirty="0" smtClean="0"/>
              <a:t>бо́льшая — больша́я </a:t>
            </a:r>
            <a:br>
              <a:rPr lang="vi-VN" dirty="0" smtClean="0"/>
            </a:br>
            <a:r>
              <a:rPr lang="vi-VN" dirty="0" smtClean="0"/>
              <a:t>бо́ры — боры́ </a:t>
            </a:r>
            <a:br>
              <a:rPr lang="vi-VN" dirty="0" smtClean="0"/>
            </a:br>
            <a:r>
              <a:rPr lang="vi-VN" dirty="0" smtClean="0"/>
              <a:t>бо́чка — бочка́ </a:t>
            </a:r>
            <a:br>
              <a:rPr lang="vi-VN" dirty="0" smtClean="0"/>
            </a:br>
            <a:r>
              <a:rPr lang="vi-VN" dirty="0" smtClean="0"/>
              <a:t>бро́ня — броня́ (близки по смыслу) </a:t>
            </a:r>
            <a:br>
              <a:rPr lang="vi-VN" dirty="0" smtClean="0"/>
            </a:br>
            <a:r>
              <a:rPr lang="vi-VN" dirty="0" smtClean="0"/>
              <a:t>бу́ри — бури́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8153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200"/>
              <a:t>ЛЕКСИКА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19200" y="1371600"/>
            <a:ext cx="7239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/>
              <a:t>- изучает слово и его лексическое значение</a:t>
            </a:r>
            <a:r>
              <a:rPr lang="ru-RU" sz="3200"/>
              <a:t>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76400" y="2590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24000" y="3124200"/>
            <a:ext cx="66294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/>
              <a:t>-лексическое значение слов мы можем узнать в толковом словаре</a:t>
            </a:r>
            <a:r>
              <a:rPr lang="ru-RU" sz="5400"/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9600" y="1066800"/>
            <a:ext cx="75438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 i="1"/>
              <a:t>П..ртфель, сп..сибо</a:t>
            </a:r>
            <a:r>
              <a:rPr lang="ru-RU" sz="7200"/>
              <a:t> , </a:t>
            </a:r>
            <a:r>
              <a:rPr lang="ru-RU" sz="7200" i="1"/>
              <a:t>ж..ри</a:t>
            </a:r>
            <a:r>
              <a:rPr lang="ru-RU" sz="7200"/>
              <a:t> , </a:t>
            </a:r>
            <a:r>
              <a:rPr lang="ru-RU" sz="7200" i="1"/>
              <a:t>параш..т, ал..ея.</a:t>
            </a:r>
            <a:endParaRPr lang="ru-RU" sz="7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Текст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371600"/>
            <a:ext cx="8007350" cy="4191000"/>
          </a:xfrm>
        </p:spPr>
        <p:txBody>
          <a:bodyPr/>
          <a:lstStyle/>
          <a:p>
            <a:r>
              <a:rPr lang="ru-RU"/>
              <a:t>Это несколько предложений, объединённых одной темой, связанных друг с другом по смыслу.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-92075" y="1612900"/>
            <a:ext cx="93281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/>
              <a:t>	</a:t>
            </a:r>
            <a:r>
              <a:rPr lang="ru-RU" sz="2400" i="1"/>
              <a:t>Норка вылезла из норки 			Нету норки,</a:t>
            </a:r>
            <a:endParaRPr lang="ru-RU" sz="2400"/>
          </a:p>
          <a:p>
            <a:r>
              <a:rPr lang="ru-RU" sz="2400" i="1"/>
              <a:t>	И пошла к знакомой норке.		Может, норка</a:t>
            </a:r>
            <a:endParaRPr lang="ru-RU" sz="2400"/>
          </a:p>
          <a:p>
            <a:r>
              <a:rPr lang="ru-RU" sz="2400" i="1"/>
              <a:t>	В норку норкину				Возле норки?</a:t>
            </a:r>
            <a:endParaRPr lang="ru-RU" sz="2400"/>
          </a:p>
          <a:p>
            <a:r>
              <a:rPr lang="ru-RU" sz="2400" i="1"/>
              <a:t>	Вошла,					Нет нигде.</a:t>
            </a:r>
            <a:endParaRPr lang="ru-RU" sz="2400"/>
          </a:p>
          <a:p>
            <a:r>
              <a:rPr lang="ru-RU" sz="2400" i="1"/>
              <a:t>	Норку в норке 				Пропал и след.</a:t>
            </a:r>
          </a:p>
          <a:p>
            <a:r>
              <a:rPr lang="ru-RU" sz="2400" i="1"/>
              <a:t>				</a:t>
            </a:r>
            <a:endParaRPr lang="ru-RU" sz="2400"/>
          </a:p>
          <a:p>
            <a:r>
              <a:rPr lang="ru-RU" sz="2400" i="1"/>
              <a:t>	Не нашла.					Норка – здесь,</a:t>
            </a:r>
            <a:endParaRPr lang="ru-RU" sz="2400"/>
          </a:p>
          <a:p>
            <a:r>
              <a:rPr lang="ru-RU" sz="2400" i="1"/>
              <a:t>	Если в норке				А норки нет!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791200" y="53340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А. Шибаев.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Омонимы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Слова одной части речи, которые пишутся и произносятся одинаково. Образованы эти слова от разных корней, и значения их совершенно различны.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im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35020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im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7875" y="2209800"/>
            <a:ext cx="34480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7388"/>
            <a:ext cx="35814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img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0"/>
            <a:ext cx="4532313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img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03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img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330450"/>
            <a:ext cx="51054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267</TotalTime>
  <Words>377</Words>
  <Application>Microsoft Office PowerPoint</Application>
  <PresentationFormat>Экран (4:3)</PresentationFormat>
  <Paragraphs>76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Трава</vt:lpstr>
      <vt:lpstr>     ОМОНИМЫ</vt:lpstr>
      <vt:lpstr>Слайд 2</vt:lpstr>
      <vt:lpstr>Слайд 3</vt:lpstr>
      <vt:lpstr>Текст</vt:lpstr>
      <vt:lpstr>Слайд 5</vt:lpstr>
      <vt:lpstr>Омонимы</vt:lpstr>
      <vt:lpstr>Слайд 7</vt:lpstr>
      <vt:lpstr>Слайд 8</vt:lpstr>
      <vt:lpstr>Слайд 9</vt:lpstr>
      <vt:lpstr>Слайд 10</vt:lpstr>
      <vt:lpstr>Омонимы*-</vt:lpstr>
      <vt:lpstr>         Омонимы</vt:lpstr>
      <vt:lpstr>           Омонимы</vt:lpstr>
      <vt:lpstr>            Омонимы</vt:lpstr>
      <vt:lpstr>Омонимы</vt:lpstr>
      <vt:lpstr>       Омонимы</vt:lpstr>
      <vt:lpstr>               омоформы*</vt:lpstr>
      <vt:lpstr>              Омофоны* </vt:lpstr>
      <vt:lpstr>              Омографы*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</dc:creator>
  <cp:lastModifiedBy>Нина</cp:lastModifiedBy>
  <cp:revision>13</cp:revision>
  <cp:lastPrinted>1601-01-01T00:00:00Z</cp:lastPrinted>
  <dcterms:created xsi:type="dcterms:W3CDTF">2009-12-11T19:26:48Z</dcterms:created>
  <dcterms:modified xsi:type="dcterms:W3CDTF">2013-01-27T19:53:54Z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