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17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06.xml" ContentType="application/vnd.openxmlformats-officedocument.presentationml.slideLayout+xml"/>
  <Default Extension="xml" ContentType="application/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18.xml" ContentType="application/vnd.openxmlformats-officedocument.presentationml.slideLayout+xml"/>
  <Default Extension="png" ContentType="image/png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14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15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  <p:sldMasterId id="2147483744" r:id="rId8"/>
    <p:sldMasterId id="2147483756" r:id="rId9"/>
    <p:sldMasterId id="2147483768" r:id="rId10"/>
    <p:sldMasterId id="2147483780" r:id="rId11"/>
  </p:sldMasterIdLst>
  <p:sldIdLst>
    <p:sldId id="265" r:id="rId12"/>
    <p:sldId id="257" r:id="rId13"/>
    <p:sldId id="258" r:id="rId14"/>
    <p:sldId id="259" r:id="rId15"/>
    <p:sldId id="260" r:id="rId16"/>
    <p:sldId id="261" r:id="rId17"/>
    <p:sldId id="262" r:id="rId18"/>
    <p:sldId id="263" r:id="rId19"/>
    <p:sldId id="264" r:id="rId20"/>
    <p:sldId id="256" r:id="rId21"/>
    <p:sldId id="26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FF66CC"/>
    <a:srgbClr val="3366FF"/>
    <a:srgbClr val="FF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0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13" Type="http://schemas.openxmlformats.org/officeDocument/2006/relationships/image" Target="../media/image12.jpeg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ru.wikipedia.org/wiki/%D0%A4%D0%B0%D0%B9%D0%BB:Saharov.jpg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1%D1%82%D0%B0%D0%BB%D0%B8%D0%BD%D1%81%D0%BA%D0%B0%D1%8F_%D0%BF%D1%80%D0%B5%D0%BC%D0%B8%D1%8F" TargetMode="External"/><Relationship Id="rId13" Type="http://schemas.openxmlformats.org/officeDocument/2006/relationships/hyperlink" Target="http://ru.wikipedia.org/w/index.php?title=%D0%91%D1%80%D0%B5%D0%BD%D0%B4%D0%B5%D0%B9%D1%81%D0%BA%D0%B8%D0%B9_%D0%A3%D0%BD%D0%B8%D0%B2%D0%B5%D1%80%D1%81%D0%B8%D1%82%D0%B5%D1%82&amp;action=edit&amp;redlink=1" TargetMode="External"/><Relationship Id="rId3" Type="http://schemas.openxmlformats.org/officeDocument/2006/relationships/image" Target="../media/image18.png"/><Relationship Id="rId7" Type="http://schemas.openxmlformats.org/officeDocument/2006/relationships/hyperlink" Target="http://ru.wikipedia.org/wiki/1962" TargetMode="External"/><Relationship Id="rId12" Type="http://schemas.openxmlformats.org/officeDocument/2006/relationships/hyperlink" Target="http://ru.wikipedia.org/wiki/1975" TargetMode="External"/><Relationship Id="rId17" Type="http://schemas.openxmlformats.org/officeDocument/2006/relationships/image" Target="../media/image21.png"/><Relationship Id="rId2" Type="http://schemas.openxmlformats.org/officeDocument/2006/relationships/hyperlink" Target="http://ru.wikipedia.org/wiki/%D0%A4%D0%B0%D0%B9%D0%BB:Nobel_prize_medal.svg" TargetMode="External"/><Relationship Id="rId16" Type="http://schemas.openxmlformats.org/officeDocument/2006/relationships/image" Target="../media/image20.png"/><Relationship Id="rId1" Type="http://schemas.openxmlformats.org/officeDocument/2006/relationships/slideLayout" Target="../slideLayouts/slideLayout101.xml"/><Relationship Id="rId6" Type="http://schemas.openxmlformats.org/officeDocument/2006/relationships/hyperlink" Target="http://ru.wikipedia.org/wiki/1955" TargetMode="External"/><Relationship Id="rId11" Type="http://schemas.openxmlformats.org/officeDocument/2006/relationships/hyperlink" Target="http://ru.wikipedia.org/wiki/%D0%9D%D0%BE%D0%B1%D0%B5%D0%BB%D0%B5%D0%B2%D1%81%D0%BA%D0%B0%D1%8F_%D0%BF%D1%80%D0%B5%D0%BC%D0%B8%D1%8F_%D0%BC%D0%B8%D1%80%D0%B0" TargetMode="External"/><Relationship Id="rId5" Type="http://schemas.openxmlformats.org/officeDocument/2006/relationships/hyperlink" Target="http://ru.wikipedia.org/wiki/1953" TargetMode="External"/><Relationship Id="rId15" Type="http://schemas.openxmlformats.org/officeDocument/2006/relationships/image" Target="../media/image19.png"/><Relationship Id="rId10" Type="http://schemas.openxmlformats.org/officeDocument/2006/relationships/hyperlink" Target="http://ru.wikipedia.org/wiki/1956" TargetMode="External"/><Relationship Id="rId4" Type="http://schemas.openxmlformats.org/officeDocument/2006/relationships/hyperlink" Target="http://ru.wikipedia.org/wiki/%D0%93%D0%B5%D1%80%D0%BE%D0%B9_%D0%A1%D0%BE%D1%86%D0%B8%D0%B0%D0%BB%D0%B8%D1%81%D1%82%D0%B8%D1%87%D0%B5%D1%81%D0%BA%D0%BE%D0%B3%D0%BE_%D0%A2%D1%80%D1%83%D0%B4%D0%B0" TargetMode="External"/><Relationship Id="rId9" Type="http://schemas.openxmlformats.org/officeDocument/2006/relationships/hyperlink" Target="http://ru.wikipedia.org/wiki/%D0%9B%D0%B5%D0%BD%D0%B8%D0%BD%D1%81%D0%BA%D0%B0%D1%8F_%D0%BF%D1%80%D0%B5%D0%BC%D0%B8%D1%8F" TargetMode="External"/><Relationship Id="rId14" Type="http://schemas.openxmlformats.org/officeDocument/2006/relationships/hyperlink" Target="http://ru.wikipedia.org/wiki/%D0%93%D0%B0%D1%80%D0%B2%D0%B0%D1%80%D0%B4%D1%81%D0%BA%D0%B8%D0%B9_%D1%83%D0%BD%D0%B8%D0%B2%D0%B5%D1%80%D1%81%D0%B8%D1%82%D0%B5%D1%82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hyperlink" Target="http://ru.wikipedia.org/wiki/%D0%A4%D0%B0%D0%B9%D0%BB:Saharov_Sqare.jpg" TargetMode="External"/><Relationship Id="rId1" Type="http://schemas.openxmlformats.org/officeDocument/2006/relationships/slideLayout" Target="../slideLayouts/slideLayout1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1941_%D0%B3%D0%BE%D0%B4" TargetMode="External"/><Relationship Id="rId2" Type="http://schemas.openxmlformats.org/officeDocument/2006/relationships/hyperlink" Target="http://ru.wikipedia.org/wiki/%D0%9C%D0%93%D0%A3" TargetMode="External"/><Relationship Id="rId1" Type="http://schemas.openxmlformats.org/officeDocument/2006/relationships/slideLayout" Target="../slideLayouts/slideLayout24.xml"/><Relationship Id="rId5" Type="http://schemas.openxmlformats.org/officeDocument/2006/relationships/hyperlink" Target="http://ru.wikipedia.org/wiki/1942_%D0%B3%D0%BE%D0%B4" TargetMode="External"/><Relationship Id="rId4" Type="http://schemas.openxmlformats.org/officeDocument/2006/relationships/hyperlink" Target="http://ru.wikipedia.org/wiki/%D0%90%D1%88%D1%85%D0%B0%D0%B1%D0%B0%D0%B4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ru.wikipedia.org/wiki/%D0%A4%D0%B0%D0%B9%D0%BB:1958_Sakharov_Kurchatov.jpg" TargetMode="External"/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D%D0%BE%D0%B1%D0%B5%D0%BB%D0%B5%D0%B2%D1%81%D0%BA%D0%B0%D1%8F_%D0%BF%D1%80%D0%B5%D0%BC%D0%B8%D1%8F_%D0%BC%D0%B8%D1%80%D0%B0" TargetMode="External"/><Relationship Id="rId13" Type="http://schemas.openxmlformats.org/officeDocument/2006/relationships/hyperlink" Target="http://ru.wikipedia.org/wiki/1979_%D0%B3%D0%BE%D0%B4" TargetMode="External"/><Relationship Id="rId3" Type="http://schemas.openxmlformats.org/officeDocument/2006/relationships/hyperlink" Target="http://ru.wikipedia.org/wiki/%D0%AF%D0%B4%D0%B5%D1%80%D0%BD%D0%BE%D0%B5_%D0%BE%D1%80%D1%83%D0%B6%D0%B8%D0%B5" TargetMode="External"/><Relationship Id="rId7" Type="http://schemas.openxmlformats.org/officeDocument/2006/relationships/hyperlink" Target="http://ru.wikipedia.org/wiki/1975_%D0%B3%D0%BE%D0%B4" TargetMode="External"/><Relationship Id="rId12" Type="http://schemas.openxmlformats.org/officeDocument/2006/relationships/hyperlink" Target="http://ru.wikipedia.org/wiki/%D0%94%D0%B5%D0%BA%D0%B0%D0%B1%D1%80%D1%8C" TargetMode="External"/><Relationship Id="rId2" Type="http://schemas.openxmlformats.org/officeDocument/2006/relationships/hyperlink" Target="http://ru.wikipedia.org/wiki/1950-%D0%B5" TargetMode="External"/><Relationship Id="rId1" Type="http://schemas.openxmlformats.org/officeDocument/2006/relationships/slideLayout" Target="../slideLayouts/slideLayout57.xml"/><Relationship Id="rId6" Type="http://schemas.openxmlformats.org/officeDocument/2006/relationships/hyperlink" Target="http://ru.wikipedia.org/wiki/1974_%D0%B3%D0%BE%D0%B4" TargetMode="External"/><Relationship Id="rId11" Type="http://schemas.openxmlformats.org/officeDocument/2006/relationships/hyperlink" Target="http://ru.wikipedia.org/wiki/%D0%90%D1%80%D0%B3%D1%83%D0%BC%D0%B5%D0%BD%D1%82%D1%8B_%C2%AB%D0%B7%D0%B0%C2%BB_%D0%B8_%C2%AB%D0%BF%D1%80%D0%BE%D1%82%D0%B8%D0%B2%C2%BB_%D1%81%D0%BC%D0%B5%D1%80%D1%82%D0%BD%D0%BE%D0%B9_%D0%BA%D0%B0%D0%B7%D0%BD%D0%B8" TargetMode="External"/><Relationship Id="rId5" Type="http://schemas.openxmlformats.org/officeDocument/2006/relationships/hyperlink" Target="http://ru.wikipedia.org/wiki/1970_%D0%B3%D0%BE%D0%B4" TargetMode="External"/><Relationship Id="rId15" Type="http://schemas.openxmlformats.org/officeDocument/2006/relationships/hyperlink" Target="http://ru.wikipedia.org/wiki/1980_%D0%B3%D0%BE%D0%B4" TargetMode="External"/><Relationship Id="rId10" Type="http://schemas.openxmlformats.org/officeDocument/2006/relationships/hyperlink" Target="http://ru.wikipedia.org/wiki/1977_%D0%B3%D0%BE%D0%B4" TargetMode="External"/><Relationship Id="rId4" Type="http://schemas.openxmlformats.org/officeDocument/2006/relationships/hyperlink" Target="http://ru.wikipedia.org/wiki/1960-%D0%B5" TargetMode="External"/><Relationship Id="rId9" Type="http://schemas.openxmlformats.org/officeDocument/2006/relationships/hyperlink" Target="http://ru.wikipedia.org/wiki/%D0%A1%D0%B5%D0%BD%D1%82%D1%8F%D0%B1%D1%80%D1%8C" TargetMode="External"/><Relationship Id="rId14" Type="http://schemas.openxmlformats.org/officeDocument/2006/relationships/hyperlink" Target="http://ru.wikipedia.org/wiki/%D0%AF%D0%BD%D0%B2%D0%B0%D1%80%D1%8C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1971_%D0%B3%D0%BE%D0%B4" TargetMode="External"/><Relationship Id="rId7" Type="http://schemas.openxmlformats.org/officeDocument/2006/relationships/image" Target="../media/image15.jpeg"/><Relationship Id="rId2" Type="http://schemas.openxmlformats.org/officeDocument/2006/relationships/hyperlink" Target="http://ru.wikipedia.org/wiki/1968_%D0%B3%D0%BE%D0%B4" TargetMode="External"/><Relationship Id="rId1" Type="http://schemas.openxmlformats.org/officeDocument/2006/relationships/slideLayout" Target="../slideLayouts/slideLayout68.xml"/><Relationship Id="rId6" Type="http://schemas.openxmlformats.org/officeDocument/2006/relationships/hyperlink" Target="http://ru.wikipedia.org/wiki/%D0%A4%D0%B0%D0%B9%D0%BB:1991_CPA_6322.jpg" TargetMode="External"/><Relationship Id="rId5" Type="http://schemas.openxmlformats.org/officeDocument/2006/relationships/hyperlink" Target="http://ru.wikipedia.org/wiki/1975_%D0%B3%D0%BE%D0%B4" TargetMode="External"/><Relationship Id="rId4" Type="http://schemas.openxmlformats.org/officeDocument/2006/relationships/hyperlink" Target="http://antology.igrunov.ru/authors/saharov/1125317942.html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1984_%D0%B3%D0%BE%D0%B4" TargetMode="External"/><Relationship Id="rId13" Type="http://schemas.openxmlformats.org/officeDocument/2006/relationships/hyperlink" Target="http://ru.wikipedia.org/wiki/%D0%A4%D0%B0%D0%B9%D0%BB:C0476-NN-Sakharov-house.jpg" TargetMode="External"/><Relationship Id="rId3" Type="http://schemas.openxmlformats.org/officeDocument/2006/relationships/hyperlink" Target="http://ru.wikipedia.org/wiki/1980_%D0%B3%D0%BE%D0%B4" TargetMode="External"/><Relationship Id="rId7" Type="http://schemas.openxmlformats.org/officeDocument/2006/relationships/hyperlink" Target="http://ru.wikipedia.org/wiki/%D0%9A%D0%93%D0%91" TargetMode="External"/><Relationship Id="rId12" Type="http://schemas.openxmlformats.org/officeDocument/2006/relationships/image" Target="../media/image16.jpeg"/><Relationship Id="rId2" Type="http://schemas.openxmlformats.org/officeDocument/2006/relationships/hyperlink" Target="http://ru.wikipedia.org/wiki/22_%D1%8F%D0%BD%D0%B2%D0%B0%D1%80%D1%8F" TargetMode="External"/><Relationship Id="rId1" Type="http://schemas.openxmlformats.org/officeDocument/2006/relationships/slideLayout" Target="../slideLayouts/slideLayout79.xml"/><Relationship Id="rId6" Type="http://schemas.openxmlformats.org/officeDocument/2006/relationships/hyperlink" Target="http://ru.wikipedia.org/wiki/%D0%91%D0%BE%D0%BD%D0%BD%D1%8D%D1%80,_%D0%95%D0%BB%D0%B5%D0%BD%D0%B0_%D0%93%D0%B5%D0%BE%D1%80%D0%B3%D0%B8%D0%B5%D0%B2%D0%BD%D0%B0" TargetMode="External"/><Relationship Id="rId11" Type="http://schemas.openxmlformats.org/officeDocument/2006/relationships/hyperlink" Target="http://ru.wikipedia.org/wiki/%D0%A4%D0%B0%D0%B9%D0%BB:BonnerAndSakharovAndKallistratova1986.jpg" TargetMode="External"/><Relationship Id="rId5" Type="http://schemas.openxmlformats.org/officeDocument/2006/relationships/hyperlink" Target="http://ru.wikipedia.org/wiki/1981_%D0%B3%D0%BE%D0%B4" TargetMode="External"/><Relationship Id="rId10" Type="http://schemas.openxmlformats.org/officeDocument/2006/relationships/hyperlink" Target="http://ru.wikipedia.org/wiki/1986_%D0%B3%D0%BE%D0%B4" TargetMode="External"/><Relationship Id="rId4" Type="http://schemas.openxmlformats.org/officeDocument/2006/relationships/hyperlink" Target="http://ru.wikipedia.org/wiki/%D0%9D%D0%B8%D0%B6%D0%BD%D0%B8%D0%B9_%D0%9D%D0%BE%D0%B2%D0%B3%D0%BE%D1%80%D0%BE%D0%B4" TargetMode="External"/><Relationship Id="rId9" Type="http://schemas.openxmlformats.org/officeDocument/2006/relationships/hyperlink" Target="http://ru.wikipedia.org/wiki/1985_%D0%B3%D0%BE%D0%B4" TargetMode="External"/><Relationship Id="rId1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upload.wikimedia.org/wikipedia/ru/thumb/5/51/Saharov.jpg/200px-Saharov.jpg">
            <a:hlinkClick r:id="rId2" tooltip="Saharov.jpg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642918"/>
            <a:ext cx="1905000" cy="2743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286124"/>
            <a:ext cx="8215370" cy="240200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«Окруженный людьми, он наедине с самим собой, решает некую математическую, философскую, нравственную или общемировую задачу и, размышляя, задумывается глубже всего о судьбе каждого конкретного, отдельного человека.»</a:t>
            </a:r>
          </a:p>
          <a:p>
            <a:pPr algn="r">
              <a:buNone/>
            </a:pPr>
            <a:r>
              <a:rPr lang="ru-RU" i="1" dirty="0" smtClean="0"/>
              <a:t> Л. Чуковская</a:t>
            </a:r>
            <a:endParaRPr lang="ru-RU" i="1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-142908" y="1428736"/>
            <a:ext cx="6572296" cy="114300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Андрей Дмитриевич Сахаров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upload.wikimedia.org/wikipedia/commons/thumb/3/32/Nobel_prize_medal.svg/25px-Nobel_prize_medal.svg.png">
            <a:hlinkClick r:id="rId2" tooltip="&quot;Nobel prize medal.svg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670" y="0"/>
            <a:ext cx="2500330" cy="207170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000" b="1" cap="none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Награды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714488"/>
            <a:ext cx="8501090" cy="452596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u="sng" dirty="0" smtClean="0">
                <a:hlinkClick r:id="rId4" tooltip="Герой Социалистического Труда"/>
              </a:rPr>
              <a:t>Герой Социалистического Труда</a:t>
            </a:r>
            <a:r>
              <a:rPr lang="ru-RU" dirty="0" smtClean="0"/>
              <a:t> (</a:t>
            </a:r>
            <a:r>
              <a:rPr lang="ru-RU" u="sng" dirty="0" smtClean="0">
                <a:hlinkClick r:id="rId5" tooltip="1953"/>
              </a:rPr>
              <a:t>1953</a:t>
            </a:r>
            <a:r>
              <a:rPr lang="ru-RU" dirty="0" smtClean="0"/>
              <a:t>, </a:t>
            </a:r>
            <a:r>
              <a:rPr lang="ru-RU" u="sng" dirty="0" smtClean="0">
                <a:hlinkClick r:id="rId6" tooltip="1955"/>
              </a:rPr>
              <a:t>1955</a:t>
            </a:r>
            <a:r>
              <a:rPr lang="ru-RU" dirty="0" smtClean="0"/>
              <a:t>, </a:t>
            </a:r>
            <a:r>
              <a:rPr lang="ru-RU" u="sng" dirty="0" smtClean="0">
                <a:hlinkClick r:id="rId7" tooltip="1962"/>
              </a:rPr>
              <a:t>1962</a:t>
            </a:r>
            <a:r>
              <a:rPr lang="ru-RU" dirty="0" smtClean="0"/>
              <a:t>) (в 1980 за «антисоветскую деятельность» лишён звания и всех трёх медалей) </a:t>
            </a:r>
          </a:p>
          <a:p>
            <a:pPr lvl="0"/>
            <a:r>
              <a:rPr lang="ru-RU" u="sng" dirty="0" smtClean="0">
                <a:hlinkClick r:id="rId8" tooltip="Сталинская премия"/>
              </a:rPr>
              <a:t>Сталинская премия</a:t>
            </a:r>
            <a:r>
              <a:rPr lang="ru-RU" dirty="0" smtClean="0"/>
              <a:t> (</a:t>
            </a:r>
            <a:r>
              <a:rPr lang="ru-RU" u="sng" dirty="0" smtClean="0">
                <a:hlinkClick r:id="rId5" tooltip="1953"/>
              </a:rPr>
              <a:t>1953</a:t>
            </a:r>
            <a:r>
              <a:rPr lang="ru-RU" dirty="0" smtClean="0"/>
              <a:t>) (в 1980 лишён звания лауреата этой премии) </a:t>
            </a:r>
          </a:p>
          <a:p>
            <a:pPr lvl="0"/>
            <a:r>
              <a:rPr lang="ru-RU" u="sng" dirty="0" smtClean="0">
                <a:hlinkClick r:id="rId9" tooltip="Ленинская премия"/>
              </a:rPr>
              <a:t>Ленинская премия</a:t>
            </a:r>
            <a:r>
              <a:rPr lang="ru-RU" dirty="0" smtClean="0"/>
              <a:t> (</a:t>
            </a:r>
            <a:r>
              <a:rPr lang="ru-RU" u="sng" dirty="0" smtClean="0">
                <a:hlinkClick r:id="rId10" tooltip="1956"/>
              </a:rPr>
              <a:t>1956</a:t>
            </a:r>
            <a:r>
              <a:rPr lang="ru-RU" dirty="0" smtClean="0"/>
              <a:t>) (в 1980 лишён звания лауреата этой премии) </a:t>
            </a:r>
          </a:p>
          <a:p>
            <a:pPr lvl="0"/>
            <a:r>
              <a:rPr lang="ru-RU" u="sng" dirty="0" smtClean="0">
                <a:hlinkClick r:id="rId11" tooltip="Нобелевская премия мира"/>
              </a:rPr>
              <a:t>Нобелевская премия мира</a:t>
            </a:r>
            <a:r>
              <a:rPr lang="ru-RU" dirty="0" smtClean="0"/>
              <a:t> (</a:t>
            </a:r>
            <a:r>
              <a:rPr lang="ru-RU" u="sng" dirty="0" smtClean="0">
                <a:hlinkClick r:id="rId12" tooltip="1975"/>
              </a:rPr>
              <a:t>1975</a:t>
            </a:r>
            <a:r>
              <a:rPr lang="ru-RU" dirty="0" smtClean="0"/>
              <a:t>) </a:t>
            </a:r>
          </a:p>
          <a:p>
            <a:pPr lvl="0"/>
            <a:r>
              <a:rPr lang="ru-RU" dirty="0" smtClean="0"/>
              <a:t>1993 г. Архив Сахарова основан в </a:t>
            </a:r>
            <a:r>
              <a:rPr lang="ru-RU" u="sng" dirty="0" err="1" smtClean="0">
                <a:hlinkClick r:id="rId13" tooltip="Брендейский Университет (страница отсутствует)"/>
              </a:rPr>
              <a:t>Брендейском</a:t>
            </a:r>
            <a:r>
              <a:rPr lang="ru-RU" u="sng" dirty="0" smtClean="0">
                <a:hlinkClick r:id="rId13" tooltip="Брендейский Университет (страница отсутствует)"/>
              </a:rPr>
              <a:t> университете</a:t>
            </a:r>
            <a:r>
              <a:rPr lang="ru-RU" dirty="0" smtClean="0"/>
              <a:t> ,но вскоре переведен в </a:t>
            </a:r>
            <a:r>
              <a:rPr lang="ru-RU" u="sng" dirty="0" smtClean="0">
                <a:hlinkClick r:id="rId14" tooltip="Гарвардский университет"/>
              </a:rPr>
              <a:t>Гарвардский университет</a:t>
            </a:r>
            <a:r>
              <a:rPr lang="ru-RU" dirty="0" smtClean="0"/>
              <a:t>. </a:t>
            </a:r>
          </a:p>
          <a:p>
            <a:pPr lvl="0"/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Рисунок 4" descr="Ленинская премия — 1956">
            <a:hlinkClick r:id="rId9" tooltip="&quot;Ленинская премия — 1956&quot;"/>
          </p:cNvPr>
          <p:cNvPicPr/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8072462" y="1500174"/>
            <a:ext cx="1905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Герой Социалистического Труда">
            <a:hlinkClick r:id="rId4" tooltip="&quot;Герой Социалистического Труда&quot;"/>
          </p:cNvPr>
          <p:cNvPicPr/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8215338" y="1500174"/>
            <a:ext cx="1905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Сталинская премия — 1953">
            <a:hlinkClick r:id="rId8" tooltip="&quot;Сталинская премия — 1953&quot;"/>
          </p:cNvPr>
          <p:cNvPicPr/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8358214" y="1500174"/>
            <a:ext cx="1905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upload.wikimedia.org/wikipedia/commons/thumb/4/4d/Saharov_Sqare.jpg/180px-Saharov_Sqare.jpg">
            <a:hlinkClick r:id="rId2" tooltip="&quot;Площадь Сахарова в Санкт-Петербурге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1142984"/>
            <a:ext cx="3571888" cy="47863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5857884" cy="4948068"/>
          </a:xfrm>
        </p:spPr>
        <p:txBody>
          <a:bodyPr>
            <a:normAutofit fontScale="70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latin typeface="Calibri" pitchFamily="34" charset="0"/>
              </a:rPr>
              <a:t>В </a:t>
            </a:r>
            <a:r>
              <a:rPr lang="ru-RU" dirty="0" smtClean="0">
                <a:solidFill>
                  <a:srgbClr val="FF6699"/>
                </a:solidFill>
                <a:latin typeface="Calibri" pitchFamily="34" charset="0"/>
              </a:rPr>
              <a:t>Москве</a:t>
            </a:r>
            <a:r>
              <a:rPr lang="ru-RU" dirty="0" smtClean="0">
                <a:latin typeface="Calibri" pitchFamily="34" charset="0"/>
              </a:rPr>
              <a:t> есть проспект академика Сахарова, а также работает музей и общественный центр его имени.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Calibri" pitchFamily="34" charset="0"/>
              </a:rPr>
              <a:t>В </a:t>
            </a:r>
            <a:r>
              <a:rPr lang="ru-RU" dirty="0" smtClean="0">
                <a:solidFill>
                  <a:srgbClr val="FF6699"/>
                </a:solidFill>
                <a:latin typeface="Calibri" pitchFamily="34" charset="0"/>
              </a:rPr>
              <a:t>Санкт-Петербурге</a:t>
            </a:r>
            <a:r>
              <a:rPr lang="ru-RU" dirty="0" smtClean="0">
                <a:latin typeface="Calibri" pitchFamily="34" charset="0"/>
              </a:rPr>
              <a:t> именем А. Д. Сахарова названы парк и площадь, на которой установлен памятник ему.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Calibri" pitchFamily="34" charset="0"/>
              </a:rPr>
              <a:t> С </a:t>
            </a:r>
            <a:r>
              <a:rPr lang="ru-RU" dirty="0" smtClean="0">
                <a:solidFill>
                  <a:srgbClr val="3366FF"/>
                </a:solidFill>
                <a:latin typeface="Calibri" pitchFamily="34" charset="0"/>
              </a:rPr>
              <a:t>1992 г. </a:t>
            </a:r>
            <a:r>
              <a:rPr lang="ru-RU" dirty="0" smtClean="0">
                <a:latin typeface="Calibri" pitchFamily="34" charset="0"/>
              </a:rPr>
              <a:t>проводится </a:t>
            </a:r>
            <a:r>
              <a:rPr lang="ru-RU" dirty="0" smtClean="0">
                <a:solidFill>
                  <a:srgbClr val="FF6699"/>
                </a:solidFill>
                <a:latin typeface="Calibri" pitchFamily="34" charset="0"/>
              </a:rPr>
              <a:t>Международный фестиваль искусств</a:t>
            </a:r>
            <a:r>
              <a:rPr lang="ru-RU" dirty="0" smtClean="0">
                <a:latin typeface="Calibri" pitchFamily="34" charset="0"/>
              </a:rPr>
              <a:t> имени Сахарова.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Calibri" pitchFamily="34" charset="0"/>
              </a:rPr>
              <a:t>В </a:t>
            </a:r>
            <a:r>
              <a:rPr lang="ru-RU" dirty="0" smtClean="0">
                <a:solidFill>
                  <a:srgbClr val="3366FF"/>
                </a:solidFill>
                <a:latin typeface="Calibri" pitchFamily="34" charset="0"/>
              </a:rPr>
              <a:t>1979 г. </a:t>
            </a:r>
            <a:r>
              <a:rPr lang="ru-RU" dirty="0" smtClean="0">
                <a:latin typeface="Calibri" pitchFamily="34" charset="0"/>
              </a:rPr>
              <a:t>именем А. Д. Сахарова назван </a:t>
            </a:r>
            <a:r>
              <a:rPr lang="ru-RU" dirty="0" smtClean="0">
                <a:solidFill>
                  <a:srgbClr val="FF6699"/>
                </a:solidFill>
                <a:latin typeface="Calibri" pitchFamily="34" charset="0"/>
              </a:rPr>
              <a:t>астероид.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Calibri" pitchFamily="34" charset="0"/>
              </a:rPr>
              <a:t>В </a:t>
            </a:r>
            <a:r>
              <a:rPr lang="ru-RU" dirty="0" smtClean="0">
                <a:solidFill>
                  <a:srgbClr val="FF6699"/>
                </a:solidFill>
                <a:latin typeface="Calibri" pitchFamily="34" charset="0"/>
              </a:rPr>
              <a:t>Иерусалиме</a:t>
            </a:r>
            <a:r>
              <a:rPr lang="ru-RU" dirty="0" smtClean="0">
                <a:latin typeface="Calibri" pitchFamily="34" charset="0"/>
              </a:rPr>
              <a:t> есть Сады Сахарова.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Calibri" pitchFamily="34" charset="0"/>
              </a:rPr>
              <a:t>В Белоруссии именем Сахарова назван Международный государственный экологический университет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Calibri" pitchFamily="34" charset="0"/>
              </a:rPr>
              <a:t>В </a:t>
            </a:r>
            <a:r>
              <a:rPr lang="ru-RU" dirty="0" smtClean="0">
                <a:solidFill>
                  <a:srgbClr val="3366FF"/>
                </a:solidFill>
                <a:latin typeface="Calibri" pitchFamily="34" charset="0"/>
              </a:rPr>
              <a:t>1988 г. </a:t>
            </a:r>
            <a:r>
              <a:rPr lang="ru-RU" dirty="0" smtClean="0">
                <a:latin typeface="Calibri" pitchFamily="34" charset="0"/>
              </a:rPr>
              <a:t>Европарламент учредил </a:t>
            </a:r>
            <a:r>
              <a:rPr lang="ru-RU" dirty="0" smtClean="0">
                <a:solidFill>
                  <a:srgbClr val="FF6699"/>
                </a:solidFill>
                <a:latin typeface="Calibri" pitchFamily="34" charset="0"/>
              </a:rPr>
              <a:t>премию «За свободу мысли» имени Андрея Сахарова</a:t>
            </a:r>
            <a:r>
              <a:rPr lang="ru-RU" dirty="0" smtClean="0">
                <a:latin typeface="Calibri" pitchFamily="34" charset="0"/>
              </a:rPr>
              <a:t>, которая присуждается ежегодно за «достижения в деле защиты прав человека и его основных свобод, а также за уважение международного законодательства и развитие демократии».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1143000"/>
          </a:xfrm>
        </p:spPr>
        <p:txBody>
          <a:bodyPr/>
          <a:lstStyle/>
          <a:p>
            <a:pPr algn="ctr"/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cs typeface="Aharoni" pitchFamily="2" charset="-79"/>
              </a:rPr>
              <a:t>Память о А. Д. Сахарове</a:t>
            </a:r>
            <a:endParaRPr lang="ru-RU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Детство и юность</a:t>
            </a:r>
            <a:endParaRPr lang="ru-RU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Родился </a:t>
            </a:r>
            <a:r>
              <a:rPr lang="ru-RU" dirty="0" smtClean="0">
                <a:solidFill>
                  <a:srgbClr val="FFC000"/>
                </a:solidFill>
              </a:rPr>
              <a:t>21 мая 1921 года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smtClean="0"/>
              <a:t>в Москве. </a:t>
            </a:r>
          </a:p>
          <a:p>
            <a:r>
              <a:rPr lang="ru-RU" dirty="0" smtClean="0"/>
              <a:t>Отец - Дмитрий Иванович Сахаров, — преподаватель физики пединститута им. Ленина.</a:t>
            </a:r>
          </a:p>
          <a:p>
            <a:r>
              <a:rPr lang="ru-RU" dirty="0" smtClean="0"/>
              <a:t>Мать - Екатерина Алексеевна Сахарова — дочь потомственного военного. </a:t>
            </a:r>
          </a:p>
          <a:p>
            <a:r>
              <a:rPr lang="ru-RU" dirty="0" smtClean="0"/>
              <a:t>Бабушка со стороны матери Зинаида </a:t>
            </a:r>
            <a:r>
              <a:rPr lang="ru-RU" dirty="0" err="1" smtClean="0"/>
              <a:t>Евграфовна</a:t>
            </a:r>
            <a:r>
              <a:rPr lang="ru-RU" dirty="0" smtClean="0"/>
              <a:t> </a:t>
            </a:r>
            <a:r>
              <a:rPr lang="ru-RU" dirty="0" err="1" smtClean="0"/>
              <a:t>Софиано</a:t>
            </a:r>
            <a:r>
              <a:rPr lang="ru-RU" dirty="0" smtClean="0"/>
              <a:t> — из рода белгородских дворян </a:t>
            </a:r>
            <a:r>
              <a:rPr lang="ru-RU" dirty="0" err="1" smtClean="0"/>
              <a:t>Мухановых</a:t>
            </a:r>
            <a:r>
              <a:rPr lang="ru-RU" dirty="0" smtClean="0"/>
              <a:t>.</a:t>
            </a:r>
            <a:endParaRPr lang="ru-RU" u="sng" dirty="0" smtClean="0"/>
          </a:p>
          <a:p>
            <a:r>
              <a:rPr lang="ru-RU" dirty="0" smtClean="0"/>
              <a:t>Детство и ранняя юность прошли в Москве. </a:t>
            </a:r>
          </a:p>
          <a:p>
            <a:r>
              <a:rPr lang="ru-RU" dirty="0" smtClean="0"/>
              <a:t>Начальное образование Сахаров получил дома.</a:t>
            </a:r>
          </a:p>
          <a:p>
            <a:r>
              <a:rPr lang="ru-RU" dirty="0" smtClean="0"/>
              <a:t> В школу пошел учиться с седьмого класса.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Годы учебы</a:t>
            </a:r>
            <a:endParaRPr lang="ru-RU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u="sng" dirty="0" smtClean="0">
                <a:solidFill>
                  <a:srgbClr val="00B0F0"/>
                </a:solidFill>
              </a:rPr>
              <a:t>1938 г.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smtClean="0"/>
              <a:t>По окончании средней </a:t>
            </a:r>
            <a:r>
              <a:rPr lang="ru-RU" smtClean="0"/>
              <a:t>школы  </a:t>
            </a:r>
            <a:r>
              <a:rPr lang="ru-RU" dirty="0" smtClean="0"/>
              <a:t>Сахаров поступил на физический факультет </a:t>
            </a:r>
            <a:r>
              <a:rPr lang="ru-RU" dirty="0" smtClean="0">
                <a:hlinkClick r:id="rId2" tooltip="МГУ"/>
              </a:rPr>
              <a:t>Московского университета</a:t>
            </a:r>
            <a:r>
              <a:rPr lang="ru-RU" dirty="0" smtClean="0"/>
              <a:t>. </a:t>
            </a:r>
          </a:p>
          <a:p>
            <a:r>
              <a:rPr lang="ru-RU" u="sng" dirty="0" smtClean="0">
                <a:solidFill>
                  <a:srgbClr val="00B0F0"/>
                </a:solidFill>
              </a:rPr>
              <a:t>1941 г. </a:t>
            </a:r>
            <a:r>
              <a:rPr lang="ru-RU" dirty="0" smtClean="0"/>
              <a:t>пытался поступить в военную академию, но не был принят по состоянию здоровья.</a:t>
            </a:r>
          </a:p>
          <a:p>
            <a:r>
              <a:rPr lang="ru-RU" dirty="0" smtClean="0"/>
              <a:t> В </a:t>
            </a:r>
            <a:r>
              <a:rPr lang="ru-RU" u="sng" dirty="0" smtClean="0">
                <a:hlinkClick r:id="rId3" tooltip="1941 год"/>
              </a:rPr>
              <a:t>1941 г</a:t>
            </a:r>
            <a:r>
              <a:rPr lang="ru-RU" u="sng" dirty="0" smtClean="0">
                <a:solidFill>
                  <a:srgbClr val="00B0F0"/>
                </a:solidFill>
              </a:rPr>
              <a:t>.</a:t>
            </a:r>
            <a:r>
              <a:rPr lang="ru-RU" dirty="0" smtClean="0"/>
              <a:t>эвакуировался в </a:t>
            </a:r>
            <a:r>
              <a:rPr lang="ru-RU" u="sng" dirty="0" smtClean="0">
                <a:hlinkClick r:id="rId4" tooltip="Ашхабад"/>
              </a:rPr>
              <a:t>Ашхабад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В </a:t>
            </a:r>
            <a:r>
              <a:rPr lang="ru-RU" u="sng" dirty="0" smtClean="0">
                <a:hlinkClick r:id="rId5" tooltip="1942 год"/>
              </a:rPr>
              <a:t>1942 г</a:t>
            </a:r>
            <a:r>
              <a:rPr lang="ru-RU" u="sng" dirty="0" smtClean="0">
                <a:solidFill>
                  <a:srgbClr val="00B0F0"/>
                </a:solidFill>
              </a:rPr>
              <a:t>.</a:t>
            </a:r>
            <a:r>
              <a:rPr lang="ru-RU" dirty="0" smtClean="0"/>
              <a:t> закончил университет с отличием.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066800"/>
          </a:xfrm>
        </p:spPr>
        <p:txBody>
          <a:bodyPr/>
          <a:lstStyle/>
          <a:p>
            <a: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Первые исследования</a:t>
            </a:r>
            <a:endParaRPr lang="ru-RU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 </a:t>
            </a:r>
            <a:r>
              <a:rPr lang="ru-RU" dirty="0" smtClean="0">
                <a:solidFill>
                  <a:srgbClr val="FF6699"/>
                </a:solidFill>
              </a:rPr>
              <a:t>1942</a:t>
            </a:r>
            <a:r>
              <a:rPr lang="ru-RU" dirty="0" smtClean="0"/>
              <a:t> году был распределён в распоряжение Наркома вооружений, направлен на патронный завод в Ульяновск. В том же году сделал изобретение по контролю бронебойных сердечников и внёс ряд других предложений.</a:t>
            </a:r>
          </a:p>
          <a:p>
            <a:r>
              <a:rPr lang="ru-RU" dirty="0" smtClean="0"/>
              <a:t> С </a:t>
            </a:r>
            <a:r>
              <a:rPr lang="ru-RU" dirty="0" smtClean="0">
                <a:solidFill>
                  <a:srgbClr val="FF6699"/>
                </a:solidFill>
              </a:rPr>
              <a:t>1943 </a:t>
            </a:r>
            <a:r>
              <a:rPr lang="ru-RU" dirty="0" smtClean="0"/>
              <a:t>по </a:t>
            </a:r>
            <a:r>
              <a:rPr lang="ru-RU" dirty="0" smtClean="0">
                <a:solidFill>
                  <a:srgbClr val="FF6699"/>
                </a:solidFill>
              </a:rPr>
              <a:t>1944 г. </a:t>
            </a:r>
            <a:r>
              <a:rPr lang="ru-RU" dirty="0" smtClean="0"/>
              <a:t>сделал самостоятельно несколько научных работ и послал их в Физический институт им. Лебедева.</a:t>
            </a:r>
          </a:p>
          <a:p>
            <a:r>
              <a:rPr lang="ru-RU" dirty="0" smtClean="0"/>
              <a:t>В начале </a:t>
            </a:r>
            <a:r>
              <a:rPr lang="ru-RU" dirty="0" smtClean="0">
                <a:solidFill>
                  <a:srgbClr val="FF6699"/>
                </a:solidFill>
              </a:rPr>
              <a:t>1945 г.</a:t>
            </a:r>
            <a:r>
              <a:rPr lang="ru-RU" dirty="0" smtClean="0"/>
              <a:t> зачислен в аспирантуру института. </a:t>
            </a:r>
          </a:p>
          <a:p>
            <a:r>
              <a:rPr lang="ru-RU" dirty="0" smtClean="0"/>
              <a:t>В </a:t>
            </a:r>
            <a:r>
              <a:rPr lang="ru-RU" dirty="0" smtClean="0">
                <a:solidFill>
                  <a:srgbClr val="FF6699"/>
                </a:solidFill>
              </a:rPr>
              <a:t>1947 г. </a:t>
            </a:r>
            <a:r>
              <a:rPr lang="ru-RU" dirty="0" smtClean="0"/>
              <a:t>защитил кандидатскую диссертацию.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-214338"/>
            <a:ext cx="7467600" cy="1143000"/>
          </a:xfrm>
        </p:spPr>
        <p:txBody>
          <a:bodyPr/>
          <a:lstStyle/>
          <a:p>
            <a:pPr algn="ctr"/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Вклад в науку</a:t>
            </a:r>
            <a:endParaRPr lang="ru-RU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6329378" cy="5257800"/>
          </a:xfrm>
        </p:spPr>
        <p:txBody>
          <a:bodyPr>
            <a:normAutofit fontScale="70000" lnSpcReduction="20000"/>
          </a:bodyPr>
          <a:lstStyle/>
          <a:p>
            <a:pPr>
              <a:buClr>
                <a:srgbClr val="CC99FF"/>
              </a:buClr>
            </a:pPr>
            <a:r>
              <a:rPr lang="ru-RU" dirty="0" smtClean="0"/>
              <a:t>В 1948 г. - 1968 г. зачислен в специальную группу, работал в области разработки термоядерного оружия. </a:t>
            </a:r>
          </a:p>
          <a:p>
            <a:pPr>
              <a:buClr>
                <a:srgbClr val="CC99FF"/>
              </a:buClr>
            </a:pPr>
            <a:r>
              <a:rPr lang="ru-RU" dirty="0" smtClean="0"/>
              <a:t>Внёс вклад в заключение Московского Договора о запрещении испытаний в трех сферах.</a:t>
            </a:r>
          </a:p>
          <a:p>
            <a:pPr>
              <a:buClr>
                <a:srgbClr val="CC99FF"/>
              </a:buClr>
            </a:pPr>
            <a:r>
              <a:rPr lang="ru-RU" dirty="0" smtClean="0"/>
              <a:t>1953г. Доктор физико-математических наук.</a:t>
            </a:r>
          </a:p>
          <a:p>
            <a:pPr>
              <a:buClr>
                <a:srgbClr val="CC99FF"/>
              </a:buClr>
            </a:pPr>
            <a:r>
              <a:rPr lang="ru-RU" dirty="0" smtClean="0"/>
              <a:t>В возрасте 32 лет избирается действительным членом Академии Наук СССР. </a:t>
            </a:r>
          </a:p>
          <a:p>
            <a:pPr>
              <a:buClr>
                <a:srgbClr val="CC99FF"/>
              </a:buClr>
            </a:pPr>
            <a:r>
              <a:rPr lang="ru-RU" dirty="0" smtClean="0"/>
              <a:t>Один из создателей водородной бомбы (1953) в СССР. </a:t>
            </a:r>
          </a:p>
          <a:p>
            <a:pPr>
              <a:buClr>
                <a:srgbClr val="CC99FF"/>
              </a:buClr>
            </a:pPr>
            <a:r>
              <a:rPr lang="ru-RU" dirty="0" smtClean="0"/>
              <a:t>Написаны труды по магнитной гидродинамике, физике плазмы, управляемому термоядерному синтезу, элементарным частицам, астрофизике, гравитации.</a:t>
            </a:r>
          </a:p>
          <a:p>
            <a:pPr>
              <a:buClr>
                <a:srgbClr val="CC99FF"/>
              </a:buClr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http://upload.wikimedia.org/wikipedia/ru/thumb/c/ca/1958_Sakharov_Kurchatov.jpg/180px-1958_Sakharov_Kurchatov.jpg">
            <a:hlinkClick r:id="rId2" tooltip="&quot;Сахаров и Курчатов, 1958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2143116"/>
            <a:ext cx="2357454" cy="235744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Общественная деятельность</a:t>
            </a:r>
            <a:endParaRPr lang="ru-RU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hlinkClick r:id="rId2" tooltip="1950-е"/>
              </a:rPr>
              <a:t>1950-х</a:t>
            </a:r>
            <a:r>
              <a:rPr lang="ru-RU" dirty="0" smtClean="0"/>
              <a:t> активно выступает за прекращение испытаний </a:t>
            </a:r>
            <a:r>
              <a:rPr lang="ru-RU" dirty="0" smtClean="0">
                <a:hlinkClick r:id="rId3" tooltip="Ядерное оружие"/>
              </a:rPr>
              <a:t>ядерного оружия</a:t>
            </a:r>
            <a:r>
              <a:rPr lang="ru-RU" dirty="0" smtClean="0"/>
              <a:t>. </a:t>
            </a:r>
          </a:p>
          <a:p>
            <a:r>
              <a:rPr lang="ru-RU" dirty="0" smtClean="0">
                <a:hlinkClick r:id="rId4" tooltip="1960-е"/>
              </a:rPr>
              <a:t>1960-х</a:t>
            </a:r>
            <a:r>
              <a:rPr lang="ru-RU" dirty="0" smtClean="0"/>
              <a:t> один из лидеров правозащитного движения в СССР.</a:t>
            </a:r>
          </a:p>
          <a:p>
            <a:r>
              <a:rPr lang="ru-RU" dirty="0" smtClean="0"/>
              <a:t> </a:t>
            </a:r>
            <a:r>
              <a:rPr lang="ru-RU" dirty="0" smtClean="0">
                <a:hlinkClick r:id="rId5" tooltip="1970 год"/>
              </a:rPr>
              <a:t>1970 г</a:t>
            </a:r>
            <a:r>
              <a:rPr lang="ru-RU" dirty="0" smtClean="0"/>
              <a:t>. стал одним из трёх членов-основателей «Московского Комитета прав человека» (вместе </a:t>
            </a:r>
            <a:r>
              <a:rPr lang="ru-RU" dirty="0" err="1" smtClean="0"/>
              <a:t>c</a:t>
            </a:r>
            <a:r>
              <a:rPr lang="ru-RU" dirty="0" smtClean="0"/>
              <a:t> Андреем Твердохлебовым и Валерием Чалидзе).</a:t>
            </a:r>
          </a:p>
          <a:p>
            <a:r>
              <a:rPr lang="ru-RU" dirty="0" smtClean="0"/>
              <a:t> </a:t>
            </a:r>
            <a:r>
              <a:rPr lang="ru-RU" dirty="0" smtClean="0">
                <a:hlinkClick r:id="rId6" tooltip="1974 год"/>
              </a:rPr>
              <a:t>1974 г</a:t>
            </a:r>
            <a:r>
              <a:rPr lang="ru-RU" dirty="0" smtClean="0"/>
              <a:t>. собрал пресс-конференцию, на которой сообщил о состоявшемся Дне политзаключённых в СССР.</a:t>
            </a:r>
          </a:p>
          <a:p>
            <a:r>
              <a:rPr lang="ru-RU" dirty="0" smtClean="0">
                <a:hlinkClick r:id="rId7" tooltip="1975 год"/>
              </a:rPr>
              <a:t>1975 г</a:t>
            </a:r>
            <a:r>
              <a:rPr lang="ru-RU" dirty="0" smtClean="0"/>
              <a:t>. Сахарову присуждена </a:t>
            </a:r>
            <a:r>
              <a:rPr lang="ru-RU" dirty="0" smtClean="0">
                <a:hlinkClick r:id="rId8" tooltip="Нобелевская премия мира"/>
              </a:rPr>
              <a:t>Нобелевская премия мира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 </a:t>
            </a:r>
            <a:r>
              <a:rPr lang="ru-RU" dirty="0" smtClean="0">
                <a:hlinkClick r:id="rId9" tooltip="Сентябрь"/>
              </a:rPr>
              <a:t>сентябре</a:t>
            </a:r>
            <a:r>
              <a:rPr lang="ru-RU" dirty="0" smtClean="0"/>
              <a:t> </a:t>
            </a:r>
            <a:r>
              <a:rPr lang="ru-RU" dirty="0" smtClean="0">
                <a:hlinkClick r:id="rId10" tooltip="1977 год"/>
              </a:rPr>
              <a:t>1977 года</a:t>
            </a:r>
            <a:r>
              <a:rPr lang="ru-RU" dirty="0" smtClean="0"/>
              <a:t> обратился с письмом в организационный комитет по проблеме смертной казни, в котором выступил за </a:t>
            </a:r>
            <a:r>
              <a:rPr lang="ru-RU" dirty="0" smtClean="0">
                <a:hlinkClick r:id="rId11" tooltip="Аргументы «за» и «против» смертной казни"/>
              </a:rPr>
              <a:t>отмену</a:t>
            </a:r>
            <a:r>
              <a:rPr lang="ru-RU" dirty="0" smtClean="0"/>
              <a:t> её в СССР и во всём мире.</a:t>
            </a:r>
          </a:p>
          <a:p>
            <a:r>
              <a:rPr lang="ru-RU" dirty="0" smtClean="0"/>
              <a:t>В </a:t>
            </a:r>
            <a:r>
              <a:rPr lang="ru-RU" dirty="0" smtClean="0">
                <a:hlinkClick r:id="rId12" tooltip="Декабрь"/>
              </a:rPr>
              <a:t>декабре</a:t>
            </a:r>
            <a:r>
              <a:rPr lang="ru-RU" dirty="0" smtClean="0"/>
              <a:t> </a:t>
            </a:r>
            <a:r>
              <a:rPr lang="ru-RU" dirty="0" smtClean="0">
                <a:hlinkClick r:id="rId13" tooltip="1979 год"/>
              </a:rPr>
              <a:t>1979 года</a:t>
            </a:r>
            <a:r>
              <a:rPr lang="ru-RU" dirty="0" smtClean="0"/>
              <a:t> и </a:t>
            </a:r>
            <a:r>
              <a:rPr lang="ru-RU" dirty="0" smtClean="0">
                <a:hlinkClick r:id="rId14" tooltip="Январь"/>
              </a:rPr>
              <a:t>январе</a:t>
            </a:r>
            <a:r>
              <a:rPr lang="ru-RU" dirty="0" smtClean="0"/>
              <a:t> </a:t>
            </a:r>
            <a:r>
              <a:rPr lang="ru-RU" dirty="0" smtClean="0">
                <a:hlinkClick r:id="rId15" tooltip="1980 год"/>
              </a:rPr>
              <a:t>1980 года</a:t>
            </a:r>
            <a:r>
              <a:rPr lang="ru-RU" dirty="0" smtClean="0"/>
              <a:t> выступил с рядом заявлений против ввода советских войск в Афганистан.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7239000" cy="1143000"/>
          </a:xfrm>
        </p:spPr>
        <p:txBody>
          <a:bodyPr>
            <a:prstTxWarp prst="textChevron">
              <a:avLst/>
            </a:prstTxWarp>
          </a:bodyPr>
          <a:lstStyle/>
          <a:p>
            <a:pPr algn="ctr"/>
            <a:r>
              <a:rPr lang="ru-RU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Публикации </a:t>
            </a:r>
            <a:endParaRPr lang="ru-RU" cap="none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</a:t>
            </a:r>
            <a:r>
              <a:rPr lang="ru-RU" u="sng" dirty="0" smtClean="0">
                <a:hlinkClick r:id="rId2" tooltip="1968 год"/>
              </a:rPr>
              <a:t>1968 году</a:t>
            </a:r>
            <a:r>
              <a:rPr lang="ru-RU" dirty="0" smtClean="0"/>
              <a:t> написал брошюру «Размышления о прогрессе, мирном сосуществовании и интеллектуальной свободе», которая была опубликована во многих странах.</a:t>
            </a:r>
          </a:p>
          <a:p>
            <a:r>
              <a:rPr lang="ru-RU" dirty="0" smtClean="0"/>
              <a:t>В </a:t>
            </a:r>
            <a:r>
              <a:rPr lang="ru-RU" u="sng" dirty="0" smtClean="0">
                <a:hlinkClick r:id="rId3" tooltip="1971 год"/>
              </a:rPr>
              <a:t>1971 году</a:t>
            </a:r>
            <a:r>
              <a:rPr lang="ru-RU" dirty="0" smtClean="0"/>
              <a:t> обратился с </a:t>
            </a:r>
            <a:r>
              <a:rPr lang="ru-RU" u="sng" dirty="0" smtClean="0">
                <a:hlinkClick r:id="rId4" tooltip="http://antology.igrunov.ru/authors/saharov/1125317942.html"/>
              </a:rPr>
              <a:t>«Памятной запиской»</a:t>
            </a:r>
            <a:r>
              <a:rPr lang="ru-RU" dirty="0" smtClean="0"/>
              <a:t> к советскому правительству.</a:t>
            </a:r>
          </a:p>
          <a:p>
            <a:r>
              <a:rPr lang="ru-RU" u="sng" dirty="0" smtClean="0">
                <a:hlinkClick r:id="rId5" tooltip="1975 год"/>
              </a:rPr>
              <a:t>В1975 году</a:t>
            </a:r>
            <a:r>
              <a:rPr lang="ru-RU" dirty="0" smtClean="0"/>
              <a:t> написал книгу «О стране и мире».</a:t>
            </a:r>
            <a:endParaRPr lang="ru-RU" dirty="0"/>
          </a:p>
        </p:txBody>
      </p:sp>
      <p:pic>
        <p:nvPicPr>
          <p:cNvPr id="4" name="Рисунок 3" descr="http://upload.wikimedia.org/wikipedia/commons/thumb/2/2a/1991_CPA_6322.jpg/200px-1991_CPA_6322.jpg">
            <a:hlinkClick r:id="rId6" tooltip="&quot;Почтовая марка СССР, посвящённая А. Д. Сахарову, 1991, 15 копеек (ЦФА 6322, Скотт 6001)&quot;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072330" y="428604"/>
            <a:ext cx="1905000" cy="2743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Ссылка  в Горький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u="sng" dirty="0" smtClean="0">
                <a:hlinkClick r:id="rId2" tooltip="22 января"/>
              </a:rPr>
              <a:t>22 января</a:t>
            </a:r>
            <a:r>
              <a:rPr lang="ru-RU" dirty="0" smtClean="0"/>
              <a:t> </a:t>
            </a:r>
            <a:r>
              <a:rPr lang="ru-RU" u="sng" dirty="0" smtClean="0">
                <a:hlinkClick r:id="rId3" tooltip="1980 год"/>
              </a:rPr>
              <a:t>1980 года</a:t>
            </a:r>
            <a:r>
              <a:rPr lang="ru-RU" dirty="0" smtClean="0"/>
              <a:t> без суда был сослан в город </a:t>
            </a:r>
            <a:r>
              <a:rPr lang="ru-RU" u="sng" dirty="0" smtClean="0">
                <a:hlinkClick r:id="rId4" tooltip="Нижний Новгород"/>
              </a:rPr>
              <a:t>Горький</a:t>
            </a:r>
            <a:r>
              <a:rPr lang="ru-RU" dirty="0" smtClean="0"/>
              <a:t>, указом Президиума Верховного Совета СССР был лишён звания </a:t>
            </a:r>
            <a:r>
              <a:rPr lang="ru-RU" dirty="0" smtClean="0">
                <a:solidFill>
                  <a:srgbClr val="FF0000"/>
                </a:solidFill>
              </a:rPr>
              <a:t>трижды</a:t>
            </a:r>
            <a:r>
              <a:rPr lang="ru-RU" dirty="0" smtClean="0"/>
              <a:t> Героя Социалистического труда и постановлением Совета Министров СССР — звания лауреата Сталинской (1953) и Ленинской (1956) премий.</a:t>
            </a:r>
          </a:p>
          <a:p>
            <a:r>
              <a:rPr lang="ru-RU" dirty="0" smtClean="0"/>
              <a:t>В Горьком Сахаров провёл три самых длительных голодовки: </a:t>
            </a:r>
            <a:r>
              <a:rPr lang="ru-RU" u="sng" dirty="0" smtClean="0">
                <a:hlinkClick r:id="rId5" tooltip="1981 год"/>
              </a:rPr>
              <a:t>1981 г</a:t>
            </a:r>
            <a:r>
              <a:rPr lang="ru-RU" u="sng" dirty="0" smtClean="0"/>
              <a:t>.</a:t>
            </a:r>
            <a:r>
              <a:rPr lang="ru-RU" dirty="0" smtClean="0"/>
              <a:t> семнадцатидневная голодовка (вместе с </a:t>
            </a:r>
            <a:r>
              <a:rPr lang="ru-RU" u="sng" dirty="0" smtClean="0">
                <a:hlinkClick r:id="rId6" tooltip="Боннэр, Елена Георгиевна"/>
              </a:rPr>
              <a:t>Еленой Боннэр</a:t>
            </a:r>
            <a:r>
              <a:rPr lang="ru-RU" dirty="0" smtClean="0"/>
              <a:t>) — за право выезда к мужу за рубеж невестки Сахаровых, которую </a:t>
            </a:r>
            <a:r>
              <a:rPr lang="ru-RU" u="sng" dirty="0" smtClean="0">
                <a:hlinkClick r:id="rId7" tooltip="КГБ"/>
              </a:rPr>
              <a:t>КГБ</a:t>
            </a:r>
            <a:r>
              <a:rPr lang="ru-RU" dirty="0" smtClean="0"/>
              <a:t> держал в Москве в качестве заложницы; в мае </a:t>
            </a:r>
            <a:r>
              <a:rPr lang="ru-RU" u="sng" dirty="0" smtClean="0">
                <a:hlinkClick r:id="rId8" tooltip="1984 год"/>
              </a:rPr>
              <a:t>1984 года</a:t>
            </a:r>
            <a:r>
              <a:rPr lang="ru-RU" dirty="0" smtClean="0"/>
              <a:t> — 26 дней — в знак протеста против уголовного преследования Е. Боннэр. В апреле-октябре </a:t>
            </a:r>
            <a:r>
              <a:rPr lang="ru-RU" u="sng" dirty="0" smtClean="0">
                <a:hlinkClick r:id="rId9" tooltip="1985 год"/>
              </a:rPr>
              <a:t>1985 года</a:t>
            </a:r>
            <a:r>
              <a:rPr lang="ru-RU" dirty="0" smtClean="0"/>
              <a:t> — 178 дней — за право Е. Боннэр выехать за рубеж для операции на сердце. Сахарова насильно госпитализировали и насильно кормили.</a:t>
            </a:r>
          </a:p>
          <a:p>
            <a:r>
              <a:rPr lang="ru-RU" dirty="0" smtClean="0"/>
              <a:t>Был освобождён из горьковской ссылки лишь с началом перестройки, в декабре </a:t>
            </a:r>
            <a:r>
              <a:rPr lang="ru-RU" u="sng" dirty="0" smtClean="0">
                <a:hlinkClick r:id="rId10" tooltip="1986 год"/>
              </a:rPr>
              <a:t>1986 года</a:t>
            </a:r>
            <a:r>
              <a:rPr lang="ru-RU" dirty="0" smtClean="0"/>
              <a:t> — после почти </a:t>
            </a:r>
            <a:r>
              <a:rPr lang="ru-RU" dirty="0" smtClean="0">
                <a:solidFill>
                  <a:srgbClr val="FF0000"/>
                </a:solidFill>
              </a:rPr>
              <a:t>семилетнего</a:t>
            </a:r>
            <a:r>
              <a:rPr lang="ru-RU" dirty="0" smtClean="0"/>
              <a:t> заключения.</a:t>
            </a:r>
          </a:p>
          <a:p>
            <a:endParaRPr lang="ru-RU" dirty="0"/>
          </a:p>
        </p:txBody>
      </p:sp>
      <p:pic>
        <p:nvPicPr>
          <p:cNvPr id="5" name="Рисунок 4" descr="http://upload.wikimedia.org/wikipedia/commons/thumb/3/34/BonnerAndSakharovAndKallistratova1986.jpg/180px-BonnerAndSakharovAndKallistratova1986.jpg">
            <a:hlinkClick r:id="rId11" tooltip="&quot;Слева направо: E.Боннэр, А.Сахаров, С.Каллистратова, 1986&quot;"/>
          </p:cNvPr>
          <p:cNvPicPr/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0"/>
            <a:ext cx="1928794" cy="135729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http://upload.wikimedia.org/wikipedia/commons/thumb/3/38/C0476-NN-Sakharov-house.jpg/180px-C0476-NN-Sakharov-house.jpg">
            <a:hlinkClick r:id="rId13" tooltip="&quot;Дом, в котором жил Сахаров в Нижнем Новгороде во время ссылки&quot;"/>
          </p:cNvPr>
          <p:cNvPicPr/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429500" y="0"/>
            <a:ext cx="1714500" cy="135729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Последние годы жизни</a:t>
            </a:r>
            <a:endParaRPr lang="ru-RU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Clr>
                <a:srgbClr val="33CCFF"/>
              </a:buClr>
              <a:buFont typeface="Wingdings" pitchFamily="2" charset="2"/>
              <a:buChar char="q"/>
            </a:pPr>
            <a:r>
              <a:rPr lang="ru-RU" dirty="0" smtClean="0">
                <a:solidFill>
                  <a:srgbClr val="3366FF"/>
                </a:solidFill>
              </a:rPr>
              <a:t>1986 г.</a:t>
            </a:r>
            <a:r>
              <a:rPr lang="ru-RU" dirty="0" smtClean="0"/>
              <a:t> вместе с женой вернулся в Москву, продолжил работать в физическом институте им. Лебедева. </a:t>
            </a:r>
          </a:p>
          <a:p>
            <a:pPr>
              <a:buClr>
                <a:srgbClr val="33CCFF"/>
              </a:buClr>
              <a:buFont typeface="Wingdings" pitchFamily="2" charset="2"/>
              <a:buChar char="q"/>
            </a:pPr>
            <a:r>
              <a:rPr lang="ru-RU" dirty="0" smtClean="0">
                <a:solidFill>
                  <a:srgbClr val="3366FF"/>
                </a:solidFill>
              </a:rPr>
              <a:t>1988 г. </a:t>
            </a:r>
            <a:r>
              <a:rPr lang="ru-RU" dirty="0" smtClean="0"/>
              <a:t>состоялась первая поездка Сахарова за рубеж (встречи с Р. Рейганом, Дж. Бушем, М. Тэтчер, Ф. Миттераном).</a:t>
            </a:r>
          </a:p>
          <a:p>
            <a:pPr>
              <a:buClr>
                <a:srgbClr val="33CCFF"/>
              </a:buClr>
              <a:buFont typeface="Wingdings" pitchFamily="2" charset="2"/>
              <a:buChar char="q"/>
            </a:pPr>
            <a:r>
              <a:rPr lang="ru-RU" dirty="0" smtClean="0">
                <a:solidFill>
                  <a:srgbClr val="3366FF"/>
                </a:solidFill>
              </a:rPr>
              <a:t>1989 г. </a:t>
            </a:r>
            <a:r>
              <a:rPr lang="ru-RU" dirty="0" smtClean="0"/>
              <a:t>избран народным депутатом СССР.</a:t>
            </a:r>
          </a:p>
          <a:p>
            <a:pPr>
              <a:buClr>
                <a:srgbClr val="33CCFF"/>
              </a:buClr>
              <a:buFont typeface="Wingdings" pitchFamily="2" charset="2"/>
              <a:buChar char="q"/>
            </a:pPr>
            <a:r>
              <a:rPr lang="ru-RU" dirty="0" smtClean="0">
                <a:solidFill>
                  <a:srgbClr val="3366FF"/>
                </a:solidFill>
              </a:rPr>
              <a:t>14 декабря в 15:00 </a:t>
            </a:r>
            <a:r>
              <a:rPr lang="ru-RU" dirty="0" smtClean="0"/>
              <a:t>— последнее выступление Сахарова в Кремле на собрании Межрегиональной депутатской группы (II Съезд народных депутатов).</a:t>
            </a:r>
          </a:p>
          <a:p>
            <a:pPr>
              <a:buClr>
                <a:srgbClr val="33CCFF"/>
              </a:buClr>
              <a:buFont typeface="Wingdings" pitchFamily="2" charset="2"/>
              <a:buChar char="q"/>
            </a:pPr>
            <a:r>
              <a:rPr lang="ru-RU" dirty="0" smtClean="0">
                <a:solidFill>
                  <a:srgbClr val="3366FF"/>
                </a:solidFill>
              </a:rPr>
              <a:t>14 декабря 1989 </a:t>
            </a:r>
            <a:r>
              <a:rPr lang="ru-RU" dirty="0" smtClean="0"/>
              <a:t>года умер вечером от сердечного приступа.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image" Target="../media/image10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_rels/them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пекс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Солнцестояние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Городс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хническ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Поток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Изящн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97</TotalTime>
  <Words>831</Words>
  <PresentationFormat>Экран (4:3)</PresentationFormat>
  <Paragraphs>69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11</vt:i4>
      </vt:variant>
      <vt:variant>
        <vt:lpstr>Заголовки слайдов</vt:lpstr>
      </vt:variant>
      <vt:variant>
        <vt:i4>11</vt:i4>
      </vt:variant>
    </vt:vector>
  </HeadingPairs>
  <TitlesOfParts>
    <vt:vector size="22" baseType="lpstr">
      <vt:lpstr>Аспект</vt:lpstr>
      <vt:lpstr>Апекс</vt:lpstr>
      <vt:lpstr>Солнцестояние</vt:lpstr>
      <vt:lpstr>Городская</vt:lpstr>
      <vt:lpstr>Техническая</vt:lpstr>
      <vt:lpstr>Поток</vt:lpstr>
      <vt:lpstr>Изящная</vt:lpstr>
      <vt:lpstr>Официальная</vt:lpstr>
      <vt:lpstr>Модульная</vt:lpstr>
      <vt:lpstr>Трек</vt:lpstr>
      <vt:lpstr>Открытая</vt:lpstr>
      <vt:lpstr>Андрей Дмитриевич Сахаров</vt:lpstr>
      <vt:lpstr>Детство и юность</vt:lpstr>
      <vt:lpstr>Годы учебы</vt:lpstr>
      <vt:lpstr>Первые исследования</vt:lpstr>
      <vt:lpstr>Вклад в науку</vt:lpstr>
      <vt:lpstr>Общественная деятельность</vt:lpstr>
      <vt:lpstr>Публикации </vt:lpstr>
      <vt:lpstr>Ссылка  в Горький</vt:lpstr>
      <vt:lpstr>Последние годы жизни</vt:lpstr>
      <vt:lpstr>Награды </vt:lpstr>
      <vt:lpstr>Память о А. Д. Сахарове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Наташа</dc:creator>
  <cp:lastModifiedBy>Наташа</cp:lastModifiedBy>
  <cp:revision>13</cp:revision>
  <dcterms:created xsi:type="dcterms:W3CDTF">2009-04-14T19:13:07Z</dcterms:created>
  <dcterms:modified xsi:type="dcterms:W3CDTF">2009-04-15T05:57:37Z</dcterms:modified>
</cp:coreProperties>
</file>