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81" r:id="rId8"/>
    <p:sldId id="271" r:id="rId9"/>
    <p:sldId id="272" r:id="rId10"/>
    <p:sldId id="274" r:id="rId11"/>
    <p:sldId id="275" r:id="rId12"/>
    <p:sldId id="276" r:id="rId13"/>
    <p:sldId id="277" r:id="rId14"/>
    <p:sldId id="278" r:id="rId15"/>
    <p:sldId id="264" r:id="rId16"/>
    <p:sldId id="269" r:id="rId17"/>
    <p:sldId id="270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51415" cy="713047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Возрастные особенности пятиклассника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9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571480"/>
            <a:ext cx="325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Развитие внимания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28670"/>
            <a:ext cx="8501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Хорошо   развитые   свойства   внимания   и   его   организованность  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являются факторами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,   непосредственно   определяющими 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успешность   обучения пятиклассников</a:t>
            </a:r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3116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Различные </a:t>
            </a:r>
            <a:r>
              <a:rPr lang="ru-RU" sz="2000" dirty="0" smtClean="0">
                <a:solidFill>
                  <a:srgbClr val="002060"/>
                </a:solidFill>
              </a:rPr>
              <a:t>свойства </a:t>
            </a:r>
            <a:r>
              <a:rPr lang="ru-RU" sz="2000" dirty="0" smtClean="0">
                <a:solidFill>
                  <a:srgbClr val="002060"/>
                </a:solidFill>
              </a:rPr>
              <a:t>внимания вносят   </a:t>
            </a:r>
            <a:r>
              <a:rPr lang="ru-RU" sz="2000" dirty="0" smtClean="0">
                <a:solidFill>
                  <a:srgbClr val="002060"/>
                </a:solidFill>
              </a:rPr>
              <a:t>неодинаковый   «вклад»   в   успешность   обучения   по   </a:t>
            </a:r>
            <a:r>
              <a:rPr lang="ru-RU" sz="2000" dirty="0" smtClean="0">
                <a:solidFill>
                  <a:srgbClr val="002060"/>
                </a:solidFill>
              </a:rPr>
              <a:t>разным школьным </a:t>
            </a:r>
            <a:r>
              <a:rPr lang="ru-RU" sz="2000" dirty="0" smtClean="0">
                <a:solidFill>
                  <a:srgbClr val="002060"/>
                </a:solidFill>
              </a:rPr>
              <a:t>предметам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000372"/>
            <a:ext cx="35004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при овладении математикой ведущая </a:t>
            </a:r>
            <a:r>
              <a:rPr lang="ru-RU" sz="2000" i="1" dirty="0" smtClean="0">
                <a:solidFill>
                  <a:srgbClr val="002060"/>
                </a:solidFill>
              </a:rPr>
              <a:t>роль принадлежит </a:t>
            </a:r>
            <a:r>
              <a:rPr lang="ru-RU" sz="2000" i="1" dirty="0" smtClean="0">
                <a:solidFill>
                  <a:srgbClr val="002060"/>
                </a:solidFill>
              </a:rPr>
              <a:t>объему внимания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714884"/>
            <a:ext cx="4857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успешность усвоения русского языка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связана   с   распределением   внимания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3000372"/>
            <a:ext cx="3714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>а   обучение   истории   -   с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устойчивостью </a:t>
            </a:r>
            <a:r>
              <a:rPr lang="ru-RU" sz="2000" i="1" dirty="0" smtClean="0">
                <a:solidFill>
                  <a:srgbClr val="002060"/>
                </a:solidFill>
              </a:rPr>
              <a:t>внимания 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5429264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Таким образом, развивая различные </a:t>
            </a:r>
            <a:r>
              <a:rPr lang="ru-RU" sz="2000" b="1" dirty="0" smtClean="0">
                <a:solidFill>
                  <a:srgbClr val="C00000"/>
                </a:solidFill>
              </a:rPr>
              <a:t>свойства внимания</a:t>
            </a:r>
            <a:r>
              <a:rPr lang="ru-RU" sz="2000" b="1" dirty="0" smtClean="0">
                <a:solidFill>
                  <a:srgbClr val="C00000"/>
                </a:solidFill>
              </a:rPr>
              <a:t>,   можно   повысить   успеваемость   школьников   по   </a:t>
            </a:r>
            <a:r>
              <a:rPr lang="ru-RU" sz="2000" b="1" dirty="0" smtClean="0">
                <a:solidFill>
                  <a:srgbClr val="C00000"/>
                </a:solidFill>
              </a:rPr>
              <a:t>разным учебным </a:t>
            </a:r>
            <a:r>
              <a:rPr lang="ru-RU" sz="2000" b="1" dirty="0" smtClean="0">
                <a:solidFill>
                  <a:srgbClr val="C00000"/>
                </a:solidFill>
              </a:rPr>
              <a:t>предметам.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Attention Please Consumer Product Revi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928934"/>
            <a:ext cx="1901465" cy="171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ИЗУЧЕНИЕ ОБЪЕМА ВНИМАНИЯ (детский вариант). ИНСТРУКИЦЯ: &quot;Сейчас мы поиграем с тобой в игру на внимание. Я буду тебе одну за друг"/>
          <p:cNvPicPr>
            <a:picLocks noChangeAspect="1" noChangeArrowheads="1"/>
          </p:cNvPicPr>
          <p:nvPr/>
        </p:nvPicPr>
        <p:blipFill>
          <a:blip r:embed="rId2"/>
          <a:srcRect l="7214" t="54502" r="6224" b="10232"/>
          <a:stretch>
            <a:fillRect/>
          </a:stretch>
        </p:blipFill>
        <p:spPr bwMode="auto">
          <a:xfrm>
            <a:off x="357158" y="3571876"/>
            <a:ext cx="5143536" cy="214314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57158" y="928670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Сложность, однако, состоит в том, что разные свойства внимания </a:t>
            </a:r>
            <a:r>
              <a:rPr lang="ru-RU" sz="2000" dirty="0" smtClean="0">
                <a:solidFill>
                  <a:srgbClr val="002060"/>
                </a:solidFill>
              </a:rPr>
              <a:t>поддаются развитию </a:t>
            </a:r>
            <a:r>
              <a:rPr lang="ru-RU" sz="2000" dirty="0" smtClean="0">
                <a:solidFill>
                  <a:srgbClr val="002060"/>
                </a:solidFill>
              </a:rPr>
              <a:t>в неодинаковой степени. Наименее подвержен влиянию </a:t>
            </a:r>
            <a:r>
              <a:rPr lang="ru-RU" sz="2000" dirty="0" smtClean="0">
                <a:solidFill>
                  <a:srgbClr val="002060"/>
                </a:solidFill>
              </a:rPr>
              <a:t>объем внимания . </a:t>
            </a:r>
            <a:r>
              <a:rPr lang="ru-RU" sz="2000" dirty="0" smtClean="0">
                <a:solidFill>
                  <a:srgbClr val="002060"/>
                </a:solidFill>
              </a:rPr>
              <a:t>В то </a:t>
            </a:r>
            <a:r>
              <a:rPr lang="ru-RU" sz="2000" dirty="0" smtClean="0">
                <a:solidFill>
                  <a:srgbClr val="002060"/>
                </a:solidFill>
              </a:rPr>
              <a:t>же время </a:t>
            </a:r>
            <a:r>
              <a:rPr lang="ru-RU" sz="2000" dirty="0" smtClean="0">
                <a:solidFill>
                  <a:srgbClr val="002060"/>
                </a:solidFill>
              </a:rPr>
              <a:t>такие свойства внимания, как распределение, переключение </a:t>
            </a:r>
            <a:r>
              <a:rPr lang="ru-RU" sz="2000" dirty="0" smtClean="0">
                <a:solidFill>
                  <a:srgbClr val="002060"/>
                </a:solidFill>
              </a:rPr>
              <a:t>и устойчивость</a:t>
            </a:r>
            <a:r>
              <a:rPr lang="ru-RU" sz="2000" dirty="0" smtClean="0">
                <a:solidFill>
                  <a:srgbClr val="002060"/>
                </a:solidFill>
              </a:rPr>
              <a:t>, можно и нужно у школьника развивать </a:t>
            </a:r>
            <a:r>
              <a:rPr lang="ru-RU" sz="2000" dirty="0" smtClean="0">
                <a:solidFill>
                  <a:srgbClr val="002060"/>
                </a:solidFill>
              </a:rPr>
              <a:t>и тренировать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Для   этого   нужно   использовать   специальные   игры,   задания,   </a:t>
            </a:r>
            <a:r>
              <a:rPr lang="ru-RU" sz="2000" dirty="0" smtClean="0">
                <a:solidFill>
                  <a:srgbClr val="002060"/>
                </a:solidFill>
              </a:rPr>
              <a:t>формы организации </a:t>
            </a:r>
            <a:r>
              <a:rPr lang="ru-RU" sz="2000" dirty="0" smtClean="0">
                <a:solidFill>
                  <a:srgbClr val="002060"/>
                </a:solidFill>
              </a:rPr>
              <a:t>урока.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Игры на развитие концентрации внимания - Babyblog.r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928934"/>
            <a:ext cx="3699641" cy="1500198"/>
          </a:xfrm>
          <a:prstGeom prst="rect">
            <a:avLst/>
          </a:prstGeom>
          <a:noFill/>
        </p:spPr>
      </p:pic>
      <p:pic>
        <p:nvPicPr>
          <p:cNvPr id="7174" name="Picture 6" descr="Простые упражнения для концентрации внимания: NoName Name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500570"/>
            <a:ext cx="3492575" cy="2111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428604"/>
            <a:ext cx="2833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Развитие памяти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142984"/>
            <a:ext cx="82153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Наиболее распространенный прием запоминания у младших подростков </a:t>
            </a:r>
            <a:r>
              <a:rPr lang="ru-RU" sz="2000" dirty="0" smtClean="0">
                <a:solidFill>
                  <a:srgbClr val="002060"/>
                </a:solidFill>
              </a:rPr>
              <a:t>-многократное </a:t>
            </a:r>
            <a:r>
              <a:rPr lang="ru-RU" sz="2000" dirty="0" smtClean="0">
                <a:solidFill>
                  <a:srgbClr val="002060"/>
                </a:solidFill>
              </a:rPr>
              <a:t>повторение, обеспечивающее механическое заучивание.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Однако при возрастающем объем учебного материала он перестает </a:t>
            </a:r>
            <a:r>
              <a:rPr lang="ru-RU" sz="2000" dirty="0" smtClean="0">
                <a:solidFill>
                  <a:srgbClr val="002060"/>
                </a:solidFill>
              </a:rPr>
              <a:t>себя оправдывать</a:t>
            </a:r>
            <a:r>
              <a:rPr lang="ru-RU" sz="2000" dirty="0" smtClean="0">
                <a:solidFill>
                  <a:srgbClr val="002060"/>
                </a:solidFill>
              </a:rPr>
              <a:t>.   Поэтому   уже   в   начальной   школе   дети   </a:t>
            </a:r>
            <a:r>
              <a:rPr lang="ru-RU" sz="2000" dirty="0" smtClean="0">
                <a:solidFill>
                  <a:srgbClr val="002060"/>
                </a:solidFill>
              </a:rPr>
              <a:t>начинают испытывать </a:t>
            </a:r>
            <a:r>
              <a:rPr lang="ru-RU" sz="2000" dirty="0" smtClean="0">
                <a:solidFill>
                  <a:srgbClr val="002060"/>
                </a:solidFill>
              </a:rPr>
              <a:t>потребность в качественно иных способах работы.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429000"/>
            <a:ext cx="9787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Приемы   смыслового   запоминания,   логическая   </a:t>
            </a:r>
            <a:r>
              <a:rPr lang="ru-RU" sz="2000" dirty="0" smtClean="0">
                <a:solidFill>
                  <a:srgbClr val="002060"/>
                </a:solidFill>
              </a:rPr>
              <a:t>память требуют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специальных </a:t>
            </a:r>
            <a:r>
              <a:rPr lang="ru-RU" sz="2000" dirty="0" smtClean="0">
                <a:solidFill>
                  <a:srgbClr val="002060"/>
                </a:solidFill>
              </a:rPr>
              <a:t>усилий по своему формированию.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071942"/>
            <a:ext cx="8715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Основой   логической   памяти   является   использование   </a:t>
            </a:r>
            <a:r>
              <a:rPr lang="ru-RU" sz="2000" dirty="0" smtClean="0">
                <a:solidFill>
                  <a:srgbClr val="002060"/>
                </a:solidFill>
              </a:rPr>
              <a:t>мыслительных процессов   </a:t>
            </a:r>
            <a:r>
              <a:rPr lang="ru-RU" sz="2000" dirty="0" smtClean="0">
                <a:solidFill>
                  <a:srgbClr val="002060"/>
                </a:solidFill>
              </a:rPr>
              <a:t>в   качестве   опоры,   средства   запоминания.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143512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990033"/>
                </a:solidFill>
              </a:rPr>
              <a:t> «Знание   только   тогда   знание,   когда   оно   </a:t>
            </a:r>
            <a:r>
              <a:rPr lang="ru-RU" sz="2000" b="1" i="1" dirty="0" smtClean="0">
                <a:solidFill>
                  <a:srgbClr val="990033"/>
                </a:solidFill>
              </a:rPr>
              <a:t>приобретено усилием </a:t>
            </a:r>
            <a:r>
              <a:rPr lang="ru-RU" sz="2000" b="1" i="1" dirty="0" smtClean="0">
                <a:solidFill>
                  <a:srgbClr val="990033"/>
                </a:solidFill>
              </a:rPr>
              <a:t>мысли, а не одной памятью». </a:t>
            </a:r>
            <a:r>
              <a:rPr lang="ru-RU" sz="2000" b="1" i="1" dirty="0" smtClean="0">
                <a:solidFill>
                  <a:srgbClr val="990033"/>
                </a:solidFill>
              </a:rPr>
              <a:t> (Л.Н.Толстой)</a:t>
            </a:r>
            <a:endParaRPr lang="ru-RU" sz="2000" b="1" i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46434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В качестве мыслительных приемов запоминания могут быть </a:t>
            </a:r>
            <a:r>
              <a:rPr lang="ru-RU" sz="2000" dirty="0" smtClean="0">
                <a:solidFill>
                  <a:srgbClr val="002060"/>
                </a:solidFill>
              </a:rPr>
              <a:t>использованы: выделение   </a:t>
            </a:r>
            <a:r>
              <a:rPr lang="ru-RU" sz="2000" dirty="0" smtClean="0">
                <a:solidFill>
                  <a:srgbClr val="002060"/>
                </a:solidFill>
              </a:rPr>
              <a:t>смысловых   опор,   классификация,   составление   </a:t>
            </a:r>
            <a:r>
              <a:rPr lang="ru-RU" sz="2000" dirty="0" smtClean="0">
                <a:solidFill>
                  <a:srgbClr val="002060"/>
                </a:solidFill>
              </a:rPr>
              <a:t>плана, формулировка </a:t>
            </a:r>
            <a:r>
              <a:rPr lang="ru-RU" sz="2000" dirty="0" smtClean="0">
                <a:solidFill>
                  <a:srgbClr val="002060"/>
                </a:solidFill>
              </a:rPr>
              <a:t>вопросов к тексту и др.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357430"/>
            <a:ext cx="55007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Целесообразно   продемонстрировать   школьникам   и   </a:t>
            </a:r>
            <a:r>
              <a:rPr lang="ru-RU" sz="2000" dirty="0" smtClean="0">
                <a:solidFill>
                  <a:srgbClr val="002060"/>
                </a:solidFill>
              </a:rPr>
              <a:t>различные мнемотехнические </a:t>
            </a:r>
            <a:r>
              <a:rPr lang="ru-RU" sz="2000" dirty="0" smtClean="0">
                <a:solidFill>
                  <a:srgbClr val="002060"/>
                </a:solidFill>
              </a:rPr>
              <a:t>приемы, а также раскрыть возможности </a:t>
            </a:r>
            <a:r>
              <a:rPr lang="ru-RU" sz="2000" dirty="0" smtClean="0">
                <a:solidFill>
                  <a:srgbClr val="002060"/>
                </a:solidFill>
              </a:rPr>
              <a:t>письменной речи </a:t>
            </a:r>
            <a:r>
              <a:rPr lang="ru-RU" sz="2000" dirty="0" smtClean="0">
                <a:solidFill>
                  <a:srgbClr val="002060"/>
                </a:solidFill>
              </a:rPr>
              <a:t>как средства запоминания.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124" name="Picture 4" descr="Мнемотехника в упражнениях ВКонтак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3048000" cy="2857500"/>
          </a:xfrm>
          <a:prstGeom prst="rect">
            <a:avLst/>
          </a:prstGeom>
          <a:noFill/>
        </p:spPr>
      </p:pic>
      <p:pic>
        <p:nvPicPr>
          <p:cNvPr id="5128" name="Picture 8" descr="Дидактическое пособие: &quot;Стихи в картинках&quot;. Образовательная область: коммуникац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643314"/>
            <a:ext cx="2928934" cy="3000371"/>
          </a:xfrm>
          <a:prstGeom prst="rect">
            <a:avLst/>
          </a:prstGeom>
          <a:noFill/>
        </p:spPr>
      </p:pic>
      <p:pic>
        <p:nvPicPr>
          <p:cNvPr id="5130" name="Picture 10" descr="Загадки развивают метафоричное мышление, так как предполагаю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66"/>
            <a:ext cx="4071934" cy="2728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2" name="Picture 12" descr="Мнемотехника в упражнениях ВКонтакт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6176" y="3786190"/>
            <a:ext cx="2787823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0"/>
            <a:ext cx="3382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Развитие мышления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71480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Для того чтобы умственное действие могло быть использовано в </a:t>
            </a:r>
            <a:r>
              <a:rPr lang="ru-RU" sz="2000" dirty="0" smtClean="0">
                <a:solidFill>
                  <a:srgbClr val="002060"/>
                </a:solidFill>
              </a:rPr>
              <a:t>качестве опоры </a:t>
            </a:r>
            <a:r>
              <a:rPr lang="ru-RU" sz="2000" dirty="0" smtClean="0">
                <a:solidFill>
                  <a:srgbClr val="002060"/>
                </a:solidFill>
              </a:rPr>
              <a:t>для запоминания, само это действие должно быть </a:t>
            </a:r>
            <a:r>
              <a:rPr lang="ru-RU" sz="2000" dirty="0" smtClean="0">
                <a:solidFill>
                  <a:srgbClr val="002060"/>
                </a:solidFill>
              </a:rPr>
              <a:t>первоначально сформировано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857364"/>
            <a:ext cx="50720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Основное внимание </a:t>
            </a:r>
            <a:r>
              <a:rPr lang="ru-RU" sz="2000" dirty="0" smtClean="0">
                <a:solidFill>
                  <a:srgbClr val="002060"/>
                </a:solidFill>
              </a:rPr>
              <a:t>следует уделить </a:t>
            </a:r>
            <a:r>
              <a:rPr lang="ru-RU" sz="2000" dirty="0" smtClean="0">
                <a:solidFill>
                  <a:srgbClr val="002060"/>
                </a:solidFill>
              </a:rPr>
              <a:t>обучению элементам </a:t>
            </a:r>
            <a:r>
              <a:rPr lang="ru-RU" sz="2000" dirty="0" smtClean="0">
                <a:solidFill>
                  <a:srgbClr val="002060"/>
                </a:solidFill>
              </a:rPr>
              <a:t>логического мышления: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выделению различных признаков предметов, сравнению, </a:t>
            </a:r>
            <a:r>
              <a:rPr lang="ru-RU" sz="2000" dirty="0" smtClean="0">
                <a:solidFill>
                  <a:srgbClr val="002060"/>
                </a:solidFill>
              </a:rPr>
              <a:t>нахождению общего   </a:t>
            </a:r>
            <a:r>
              <a:rPr lang="ru-RU" sz="2000" dirty="0" smtClean="0">
                <a:solidFill>
                  <a:srgbClr val="002060"/>
                </a:solidFill>
              </a:rPr>
              <a:t>и   различного,   классификации,   умению   давать   простейшие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определения.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3786190"/>
            <a:ext cx="4000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Именно в этот период </a:t>
            </a:r>
            <a:r>
              <a:rPr lang="ru-RU" sz="2000" dirty="0" smtClean="0">
                <a:solidFill>
                  <a:srgbClr val="002060"/>
                </a:solidFill>
              </a:rPr>
              <a:t>у </a:t>
            </a:r>
            <a:r>
              <a:rPr lang="ru-RU" sz="2000" dirty="0" smtClean="0">
                <a:solidFill>
                  <a:srgbClr val="002060"/>
                </a:solidFill>
              </a:rPr>
              <a:t>5-ов начинает </a:t>
            </a:r>
            <a:r>
              <a:rPr lang="ru-RU" sz="2000" dirty="0" smtClean="0">
                <a:solidFill>
                  <a:srgbClr val="002060"/>
                </a:solidFill>
              </a:rPr>
              <a:t>формироваться словесно-логическое </a:t>
            </a:r>
            <a:r>
              <a:rPr lang="ru-RU" sz="2000" dirty="0" smtClean="0">
                <a:solidFill>
                  <a:srgbClr val="002060"/>
                </a:solidFill>
              </a:rPr>
              <a:t>мышление, оно переходит в стадию </a:t>
            </a:r>
            <a:r>
              <a:rPr lang="ru-RU" sz="2000" dirty="0" smtClean="0">
                <a:solidFill>
                  <a:srgbClr val="002060"/>
                </a:solidFill>
              </a:rPr>
              <a:t>формально- логических </a:t>
            </a:r>
            <a:r>
              <a:rPr lang="ru-RU" sz="2000" dirty="0" smtClean="0">
                <a:solidFill>
                  <a:srgbClr val="002060"/>
                </a:solidFill>
              </a:rPr>
              <a:t>операций, т. е. ученик начинает оперировать </a:t>
            </a:r>
            <a:r>
              <a:rPr lang="ru-RU" sz="2000" dirty="0" smtClean="0">
                <a:solidFill>
                  <a:srgbClr val="002060"/>
                </a:solidFill>
              </a:rPr>
              <a:t>отвлеченными понятиями </a:t>
            </a:r>
            <a:r>
              <a:rPr lang="ru-RU" sz="2000" dirty="0" smtClean="0">
                <a:solidFill>
                  <a:srgbClr val="002060"/>
                </a:solidFill>
              </a:rPr>
              <a:t>без опоры на наглядность.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7" name="Picture 1" descr="развитие мышления у детей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05300"/>
            <a:ext cx="5357818" cy="239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Развивающие занятия для детей на Мичуринском Упражнения на развитие мышле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3611" y="1357298"/>
            <a:ext cx="3100389" cy="2394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878" y="404664"/>
            <a:ext cx="8249602" cy="4389120"/>
          </a:xfrm>
        </p:spPr>
        <p:txBody>
          <a:bodyPr>
            <a:noAutofit/>
          </a:bodyPr>
          <a:lstStyle/>
          <a:p>
            <a:pPr lvl="0" algn="just"/>
            <a:endParaRPr lang="ru-RU" sz="2400" dirty="0" smtClean="0">
              <a:solidFill>
                <a:srgbClr val="002060"/>
              </a:solidFill>
            </a:endParaRP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</a:rPr>
              <a:t>                    Взрослым  (родителям и учителям)</a:t>
            </a:r>
          </a:p>
          <a:p>
            <a:pPr lvl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               необходимо поддерживать ребенка,  </a:t>
            </a:r>
          </a:p>
          <a:p>
            <a:pPr lvl="0" algn="just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                укреплять его веру в себя, в собственные силы 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</a:rPr>
              <a:t>Отнеситесь с пониманием к изменениям в поведении ребенка. Он может быть излишне возбудимым и раздражительным. Это защитная реакция организма на школьные нагрузки. Но если ребенок ведет себя совсем неадекватно - обратитесь к специалисту.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Если в семье произошли какие то события, повлиявшие на психологическое состояние ребенка (развод, отъезд в долгую командировку кого-то из родителей, рождение еще одного ребенка и </a:t>
            </a:r>
            <a:r>
              <a:rPr lang="ru-RU" sz="2400" dirty="0" err="1" smtClean="0">
                <a:solidFill>
                  <a:srgbClr val="002060"/>
                </a:solidFill>
              </a:rPr>
              <a:t>тд</a:t>
            </a:r>
            <a:r>
              <a:rPr lang="ru-RU" sz="2400" dirty="0" smtClean="0">
                <a:solidFill>
                  <a:srgbClr val="002060"/>
                </a:solidFill>
              </a:rPr>
              <a:t>.) сообщите об этом классному руководителю.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</a:rPr>
              <a:t>Не завышайте требований к детям (вспомните себя - как вы учились?!).</a:t>
            </a:r>
          </a:p>
          <a:p>
            <a:pPr algn="just">
              <a:lnSpc>
                <a:spcPct val="80000"/>
              </a:lnSpc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pic>
        <p:nvPicPr>
          <p:cNvPr id="5124" name="Picture 4" descr="Cartoon Father Kneeling to Hug His Son #6032 by Ron Leishma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60648"/>
            <a:ext cx="1622623" cy="1914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476672"/>
            <a:ext cx="7929586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Сильная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зацикленность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  на учебных  проблемах, провоцирование скандалов, связанных с «двойками» приводит к отчуждению подростка и лишь ухудшает ваши взаимоотношения.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Настаивайте на соблюдении режима дня: ребенок, который недоспал - спит на уроках. Он не активен, он не успевает за общим темпом класса. Уверенность в своих силах уменьшается.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Позволяйте детям  встречаться с отрицательными последствиями своих действий или бездействия. Только тогда они будут взрослеть и становиться сознательными.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4098" name="Picture 2" descr="&amp;rcy;&amp;ocy;&amp;dcy;&amp;icy;&amp;tcy;&amp;iecy;&amp;lcy;&amp;icy; - &amp;Scy;&amp;vcy;&amp;iecy;&amp;tcy;&amp;lcy;&amp;acy;&amp;ncy;&amp;acy; &amp;Acy;&amp;lcy;&amp;iecy;&amp;kcy;&amp;scy;&amp;acy;&amp;ncy;&amp;dcy;&amp;rcy;&amp;ocy;&amp;vcy;&amp;ncy;&amp;acy; &amp;Pcy;&amp;icy;&amp;vcy;&amp;iecy;&amp;ncy;&amp;sof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5970" y="4221088"/>
            <a:ext cx="1998030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528" y="548680"/>
            <a:ext cx="842968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Помогите ребенку научиться  планировать настоящее и будущее. Учите его анализировать свои достижения и неудачи.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Формированию мотивации достижения, созданию положительного образа – Я, помогает ведение подростками личного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портфолио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 Помните, что личность и способности ребенка развиваются только в той деятельности, которой он занимается по собственному желанию и с интересом.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&amp;Pcy;&amp;acy;&amp;mcy;&amp;yacy;&amp;tcy;&amp;kcy;&amp;acy; &amp;dcy;&amp;lcy;&amp;yacy; &amp;rcy;&amp;ocy;&amp;dcy;&amp;icy;&amp;tcy;&amp;iecy;&amp;lcy;&amp;iecy;&amp;jcy; &amp;pcy;&amp;ocy; &amp;rcy;&amp;acy;&amp;zcy;&amp;vcy;&amp;icy;&amp;tcy;&amp;icy;&amp;yucy; &amp;vcy;&amp;ncy;&amp;icy;&amp;mcy;&amp;acy;&amp;ncy;&amp;icy;&amp;yacy; &amp;ucy;&amp;chcy;&amp;acy;&amp;shchcy;&amp;icy;&amp;khcy;&amp;s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933056"/>
            <a:ext cx="4464496" cy="2656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200" b="1" i="1" dirty="0" smtClean="0">
                <a:solidFill>
                  <a:srgbClr val="C00000"/>
                </a:solidFill>
                <a:latin typeface="Century Gothic" pitchFamily="34" charset="0"/>
              </a:rPr>
              <a:t>Слова, которые поддерживают и которые разрушают его веру в себя: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785926"/>
            <a:ext cx="4035425" cy="45259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Слова поддержки: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Зная тебя, я уверен, что вы все сделали, хорошо.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Ты делаешь это очень хорошо.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У тебя есть некоторые соображения по этому поводу? Готов ли ты начать?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Это серьезный вызов. Но я уверен. Что ты готов к нему</a:t>
            </a:r>
            <a:r>
              <a:rPr lang="ru-RU" sz="2000" dirty="0" smtClean="0"/>
              <a:t>.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85926"/>
            <a:ext cx="4240212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Слова разочарования:</a:t>
            </a:r>
          </a:p>
          <a:p>
            <a:pPr eaLnBrk="1" hangingPunct="1">
              <a:lnSpc>
                <a:spcPct val="80000"/>
              </a:lnSpc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Зная тебя и твои способности. Я думаю. Ты смог бы сделать это гораздо лучше.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Эта идея никогда не сможет быть реализована.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Это для тебя слишком трудно, поэтому я сам это сделаю.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58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 animBg="1"/>
      <p:bldP spid="24580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Хорошие фразы, цитаты, мудрые изречения - Форум города Новок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072206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71472" y="600076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Все в наших руках. Желаем удачи!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80"/>
          <a:stretch/>
        </p:blipFill>
        <p:spPr bwMode="auto">
          <a:xfrm>
            <a:off x="6801143" y="2714620"/>
            <a:ext cx="2342857" cy="3286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214686"/>
            <a:ext cx="72866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постепенное  </a:t>
            </a:r>
            <a:r>
              <a:rPr lang="ru-RU" sz="2400" dirty="0">
                <a:solidFill>
                  <a:srgbClr val="002060"/>
                </a:solidFill>
              </a:rPr>
              <a:t>обретение  чувства </a:t>
            </a:r>
            <a:r>
              <a:rPr lang="ru-RU" sz="2400" dirty="0" smtClean="0">
                <a:solidFill>
                  <a:srgbClr val="002060"/>
                </a:solidFill>
              </a:rPr>
              <a:t>взрослости стремление отмежеваться от всего подчеркнуто детского;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у</a:t>
            </a:r>
            <a:r>
              <a:rPr lang="ru-RU" sz="2400" dirty="0" smtClean="0">
                <a:solidFill>
                  <a:srgbClr val="002060"/>
                </a:solidFill>
              </a:rPr>
              <a:t>силение </a:t>
            </a:r>
            <a:r>
              <a:rPr lang="ru-RU" sz="2400" dirty="0">
                <a:solidFill>
                  <a:srgbClr val="002060"/>
                </a:solidFill>
              </a:rPr>
              <a:t>независимости детей от </a:t>
            </a:r>
            <a:r>
              <a:rPr lang="ru-RU" sz="2400" dirty="0" smtClean="0">
                <a:solidFill>
                  <a:srgbClr val="002060"/>
                </a:solidFill>
              </a:rPr>
              <a:t>взрослых;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</a:rPr>
              <a:t>п</a:t>
            </a:r>
            <a:r>
              <a:rPr lang="ru-RU" sz="2400" dirty="0" smtClean="0">
                <a:solidFill>
                  <a:srgbClr val="002060"/>
                </a:solidFill>
              </a:rPr>
              <a:t>роявление  негативизма-стремления </a:t>
            </a:r>
            <a:r>
              <a:rPr lang="ru-RU" sz="2400" dirty="0">
                <a:solidFill>
                  <a:srgbClr val="002060"/>
                </a:solidFill>
              </a:rPr>
              <a:t>противостоять, не поддаваться любым влияниям, предложениям, суждениям, чувствам </a:t>
            </a:r>
            <a:r>
              <a:rPr lang="ru-RU" sz="2400" dirty="0" smtClean="0">
                <a:solidFill>
                  <a:srgbClr val="002060"/>
                </a:solidFill>
              </a:rPr>
              <a:t>взрослых(отсутствие авторитета возраста)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отвращение к необоснованным запретам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285728"/>
            <a:ext cx="45720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</a:rPr>
              <a:t>Пятиклассник - переходный  период от младшего возраста к подростковому возрасту. 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pic>
        <p:nvPicPr>
          <p:cNvPr id="2050" name="Picture 2" descr="Евгения Кириченко - &quot;вообще-то я уже почти взрослый&quot;"/>
          <p:cNvPicPr>
            <a:picLocks noChangeAspect="1" noChangeArrowheads="1"/>
          </p:cNvPicPr>
          <p:nvPr/>
        </p:nvPicPr>
        <p:blipFill>
          <a:blip r:embed="rId3" cstate="print"/>
          <a:srcRect l="7247" t="6244" r="5788"/>
          <a:stretch>
            <a:fillRect/>
          </a:stretch>
        </p:blipFill>
        <p:spPr bwMode="auto">
          <a:xfrm>
            <a:off x="142844" y="217064"/>
            <a:ext cx="3997108" cy="3000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151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Хочешь попасть в &quot;Орленок&quot;? / Новости Тюмени On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012386"/>
            <a:ext cx="4286280" cy="2845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57158" y="500042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Постепенно меняется ведущая деятельность. Главным становится </a:t>
            </a:r>
            <a:r>
              <a:rPr lang="ru-RU" sz="2400" b="1" dirty="0" smtClean="0">
                <a:solidFill>
                  <a:srgbClr val="C00000"/>
                </a:solidFill>
              </a:rPr>
              <a:t>общение, </a:t>
            </a:r>
            <a:r>
              <a:rPr lang="ru-RU" sz="2400" dirty="0" smtClean="0">
                <a:solidFill>
                  <a:srgbClr val="002060"/>
                </a:solidFill>
              </a:rPr>
              <a:t>которому подростки посвящают большую часть своего свободного времени.</a:t>
            </a:r>
            <a:r>
              <a:rPr lang="ru-RU" sz="24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стремление обзавестись верным другом; 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стремление избежать изоляции, как в классе, так и в малом коллективе; 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 Учеба постепенно отходит на второй план. Но на протяжении почти всего пятого класса интерес к учебе сохраняется почти у всех детей. </a:t>
            </a:r>
          </a:p>
        </p:txBody>
      </p:sp>
    </p:spTree>
    <p:extLst>
      <p:ext uri="{BB962C8B-B14F-4D97-AF65-F5344CB8AC3E}">
        <p14:creationId xmlns:p14="http://schemas.microsoft.com/office/powerpoint/2010/main" xmlns="" val="730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4296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Стремление к личному авторитету среди сверстников порождает активный поиск для образца подражания.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Характерно повышенное внимание ребенка к себе, к своей внешности, самопознанию, самовоспитанию.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Повышенная критичность к себе и окружающим</a:t>
            </a:r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002060"/>
                </a:solidFill>
              </a:rPr>
              <a:t>(восприимчивость к промахам учителей, отвращение к необоснованным запретам)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Очень шаткая самооценка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1506" name="Picture 2" descr="Подростки не любят свою внешность / Новости медици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717032"/>
            <a:ext cx="4060207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Как сделать:: преодолеть комплекс неполноценнос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850" y="4143380"/>
            <a:ext cx="2205629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Как побороть детскую агрессию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5404"/>
            <a:ext cx="5922028" cy="3932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Little student learning math из Ella, Роялти-фри стоковое фото #8768759 на Fotolia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47978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139952" y="642918"/>
            <a:ext cx="47183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Возраст пятиклассников характеризуется начальным этапом полового созревания. А это не только физические изменения, но и психические – рывок к взрослению и переоценка всех ценностей.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357562"/>
            <a:ext cx="8715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Упрямство  </a:t>
            </a:r>
            <a:r>
              <a:rPr lang="ru-RU" sz="2400" dirty="0" smtClean="0"/>
              <a:t>                                 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внутренние переживания, </a:t>
            </a:r>
            <a:r>
              <a:rPr lang="ru-RU" sz="2400" dirty="0" smtClean="0"/>
              <a:t> </a:t>
            </a:r>
          </a:p>
          <a:p>
            <a:r>
              <a:rPr lang="ru-RU" sz="2400" dirty="0" smtClean="0"/>
              <a:t>                              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стремление к самостоятельности 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замкнутость</a:t>
            </a:r>
            <a:r>
              <a:rPr lang="ru-RU" sz="2400" dirty="0" smtClean="0"/>
              <a:t>                        </a:t>
            </a:r>
            <a:r>
              <a:rPr lang="ru-RU" sz="2400" b="1" dirty="0" smtClean="0">
                <a:solidFill>
                  <a:srgbClr val="990033"/>
                </a:solidFill>
              </a:rPr>
              <a:t>ранимость, </a:t>
            </a:r>
          </a:p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обидчивость </a:t>
            </a:r>
            <a:r>
              <a:rPr lang="ru-RU" sz="2400" dirty="0" smtClean="0"/>
              <a:t>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          </a:t>
            </a:r>
          </a:p>
          <a:p>
            <a:r>
              <a:rPr lang="ru-RU" sz="2400" dirty="0" smtClean="0"/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отгороженность.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ебенок и трудное слово &quot;прост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142984"/>
            <a:ext cx="5611682" cy="369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14316" y="714356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Особенно обостряется чувство собственного достоинства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643446"/>
            <a:ext cx="89297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Душевный мир ребенка полон противоречий и проблем.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Дети формируют себе идеал (не всегда положительный) и стремятся ему подражать.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ВАЖНО, </a:t>
            </a:r>
            <a:r>
              <a:rPr lang="ru-RU" sz="2400" dirty="0" smtClean="0">
                <a:solidFill>
                  <a:srgbClr val="002060"/>
                </a:solidFill>
              </a:rPr>
              <a:t>чтобы в этот момент ребенок мог откровенно общаться как с родителями, так и с учителями.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Dcy;&amp;iecy;&amp;tcy;&amp;scy;&amp;kcy;&amp;icy;&amp;jcy; &amp;scy;&amp;acy;&amp;dcy; 110 &quot;&amp;Acy;&amp;lcy;&amp;iecy;&amp;ncy;&amp;softcy;&amp;kcy;&amp;icy;&amp;jcy; &amp;tscy;&amp;vcy;&amp;iecy;&amp;tcy;&amp;ocy;&amp;chcy;&amp;iecy;&amp;kcy;&quot; &amp;gcy;. &amp;Mcy;&amp;ucy;&amp;rcy;&amp;mcy;&amp;acy;&amp;ncy;&amp;scy;&amp;kcy;&amp;acy; - &amp;Mcy;&amp;ocy;&amp;gcy;&amp;ucy;&amp;tcy; &amp;lcy;&amp;icy; &amp;bcy;&amp;ycy;&amp;tcy;&amp;softcy; &amp;dcy;&amp;rcy;&amp;ucy;&amp;zcy;&amp;softcy;&amp;yacy;&amp;mcy;&amp;icy; &amp;rcy;&amp;ocy;&amp;dcy;&amp;icy;&amp;tcy;&amp;iecy;&amp;lcy;&amp;icy; &amp;icy; &amp;dcy;&amp;ie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852936"/>
            <a:ext cx="4286250" cy="36099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620688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Поэтому нужно заранее задуматься о перестройке своего отношения к ребенку, пришло время отказаться от роли всезнающего наставника и принять роль старшего друга и товарища.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im0-tub-ru.yandex.net/i?id=512722e13931a0044f88a73c87bbdf32-121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2774572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85820" y="357166"/>
            <a:ext cx="7858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0033"/>
                </a:solidFill>
              </a:rPr>
              <a:t>Психологические особенности </a:t>
            </a:r>
          </a:p>
          <a:p>
            <a:pPr algn="ctr"/>
            <a:r>
              <a:rPr lang="ru-RU" sz="2800" b="1" dirty="0" smtClean="0">
                <a:solidFill>
                  <a:srgbClr val="990033"/>
                </a:solidFill>
              </a:rPr>
              <a:t>учебной деятельности пятиклассников</a:t>
            </a:r>
            <a:endParaRPr lang="ru-RU" sz="2800" b="1" dirty="0">
              <a:solidFill>
                <a:srgbClr val="9900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1285860"/>
            <a:ext cx="6429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Успешное   продвижение   </a:t>
            </a:r>
            <a:r>
              <a:rPr lang="ru-RU" sz="2400" dirty="0" smtClean="0">
                <a:solidFill>
                  <a:srgbClr val="002060"/>
                </a:solidFill>
              </a:rPr>
              <a:t>пятиклассников   </a:t>
            </a:r>
            <a:r>
              <a:rPr lang="ru-RU" sz="2400" dirty="0" smtClean="0">
                <a:solidFill>
                  <a:srgbClr val="002060"/>
                </a:solidFill>
              </a:rPr>
              <a:t>в учебной </a:t>
            </a:r>
            <a:r>
              <a:rPr lang="ru-RU" sz="2400" dirty="0" smtClean="0">
                <a:solidFill>
                  <a:srgbClr val="002060"/>
                </a:solidFill>
              </a:rPr>
              <a:t>деятельности зависит от его способности адаптироваться </a:t>
            </a:r>
            <a:r>
              <a:rPr lang="ru-RU" sz="2400" dirty="0" smtClean="0">
                <a:solidFill>
                  <a:srgbClr val="002060"/>
                </a:solidFill>
              </a:rPr>
              <a:t>к изменениям   </a:t>
            </a:r>
            <a:r>
              <a:rPr lang="ru-RU" sz="2400" dirty="0" smtClean="0">
                <a:solidFill>
                  <a:srgbClr val="002060"/>
                </a:solidFill>
              </a:rPr>
              <a:t>условий   обучения   при   переходе   из   начальной   </a:t>
            </a:r>
            <a:r>
              <a:rPr lang="ru-RU" sz="2400" dirty="0" smtClean="0">
                <a:solidFill>
                  <a:srgbClr val="002060"/>
                </a:solidFill>
              </a:rPr>
              <a:t>в среднюю </a:t>
            </a:r>
            <a:r>
              <a:rPr lang="ru-RU" sz="2400" dirty="0" smtClean="0">
                <a:solidFill>
                  <a:srgbClr val="002060"/>
                </a:solidFill>
              </a:rPr>
              <a:t>школу, в которой обучение становиться предметным.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571876"/>
            <a:ext cx="8715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Ребенку в этот период необходимо научиться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гармонично, </a:t>
            </a:r>
            <a:r>
              <a:rPr lang="ru-RU" sz="2400" b="1" dirty="0" smtClean="0">
                <a:solidFill>
                  <a:srgbClr val="C00000"/>
                </a:solidFill>
              </a:rPr>
              <a:t>интегрировать свои </a:t>
            </a:r>
            <a:r>
              <a:rPr lang="ru-RU" sz="2400" b="1" dirty="0" smtClean="0">
                <a:solidFill>
                  <a:srgbClr val="C00000"/>
                </a:solidFill>
              </a:rPr>
              <a:t>переживания</a:t>
            </a:r>
            <a:r>
              <a:rPr lang="ru-RU" sz="2400" dirty="0" smtClean="0">
                <a:solidFill>
                  <a:srgbClr val="002060"/>
                </a:solidFill>
              </a:rPr>
              <a:t>, нередко </a:t>
            </a:r>
            <a:r>
              <a:rPr lang="ru-RU" sz="2400" b="1" dirty="0" smtClean="0">
                <a:solidFill>
                  <a:srgbClr val="C00000"/>
                </a:solidFill>
              </a:rPr>
              <a:t>противоречивые стили и </a:t>
            </a:r>
            <a:r>
              <a:rPr lang="ru-RU" sz="2400" b="1" dirty="0" smtClean="0">
                <a:solidFill>
                  <a:srgbClr val="C00000"/>
                </a:solidFill>
              </a:rPr>
              <a:t>требования учителей </a:t>
            </a:r>
            <a:r>
              <a:rPr lang="ru-RU" sz="2400" b="1" dirty="0" smtClean="0">
                <a:solidFill>
                  <a:srgbClr val="C00000"/>
                </a:solidFill>
              </a:rPr>
              <a:t>и на их основе формировать целостную самооценку</a:t>
            </a:r>
            <a:r>
              <a:rPr lang="ru-RU" sz="2400" dirty="0" smtClean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так как </a:t>
            </a:r>
            <a:r>
              <a:rPr lang="ru-RU" sz="2400" dirty="0" smtClean="0">
                <a:solidFill>
                  <a:srgbClr val="002060"/>
                </a:solidFill>
              </a:rPr>
              <a:t>она впервые будет зависеть от мнений многих учителей.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В обучении </a:t>
            </a:r>
            <a:r>
              <a:rPr lang="ru-RU" sz="2400" dirty="0" smtClean="0">
                <a:solidFill>
                  <a:srgbClr val="002060"/>
                </a:solidFill>
              </a:rPr>
              <a:t>и общении школьников должен произойти </a:t>
            </a:r>
            <a:r>
              <a:rPr lang="ru-RU" sz="2400" b="1" dirty="0" smtClean="0">
                <a:solidFill>
                  <a:srgbClr val="C00000"/>
                </a:solidFill>
              </a:rPr>
              <a:t>переход </a:t>
            </a:r>
            <a:r>
              <a:rPr lang="ru-RU" sz="2400" b="1" dirty="0" smtClean="0">
                <a:solidFill>
                  <a:srgbClr val="C00000"/>
                </a:solidFill>
              </a:rPr>
              <a:t>от ориентации </a:t>
            </a:r>
            <a:r>
              <a:rPr lang="ru-RU" sz="2400" b="1" dirty="0" smtClean="0">
                <a:solidFill>
                  <a:srgbClr val="C00000"/>
                </a:solidFill>
              </a:rPr>
              <a:t>детей на заданный образец к выбору собственных </a:t>
            </a:r>
            <a:r>
              <a:rPr lang="ru-RU" sz="2400" b="1" dirty="0" smtClean="0">
                <a:solidFill>
                  <a:srgbClr val="C00000"/>
                </a:solidFill>
              </a:rPr>
              <a:t>форм действий</a:t>
            </a:r>
            <a:r>
              <a:rPr lang="ru-RU" sz="2400" b="1" dirty="0" smtClean="0">
                <a:solidFill>
                  <a:srgbClr val="C00000"/>
                </a:solidFill>
              </a:rPr>
              <a:t>.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429684" cy="235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</a:rPr>
              <a:t>Этот процесс должен регулироваться </a:t>
            </a:r>
            <a:r>
              <a:rPr lang="ru-RU" sz="2400" b="1" dirty="0" smtClean="0">
                <a:solidFill>
                  <a:srgbClr val="C00000"/>
                </a:solidFill>
              </a:rPr>
              <a:t>самооценкой, </a:t>
            </a:r>
            <a:r>
              <a:rPr lang="ru-RU" sz="2400" dirty="0" smtClean="0">
                <a:solidFill>
                  <a:srgbClr val="002060"/>
                </a:solidFill>
              </a:rPr>
              <a:t>формируемой в </a:t>
            </a:r>
            <a:r>
              <a:rPr lang="ru-RU" sz="2400" dirty="0" smtClean="0">
                <a:solidFill>
                  <a:srgbClr val="002060"/>
                </a:solidFill>
              </a:rPr>
              <a:t>общении, поэтому </a:t>
            </a:r>
            <a:r>
              <a:rPr lang="ru-RU" sz="2400" dirty="0" smtClean="0">
                <a:solidFill>
                  <a:srgbClr val="002060"/>
                </a:solidFill>
              </a:rPr>
              <a:t>первостепенное значение начинает приобретать </a:t>
            </a:r>
            <a:r>
              <a:rPr lang="ru-RU" sz="2400" dirty="0" smtClean="0">
                <a:solidFill>
                  <a:srgbClr val="002060"/>
                </a:solidFill>
              </a:rPr>
              <a:t>общение со </a:t>
            </a:r>
            <a:r>
              <a:rPr lang="ru-RU" sz="2400" dirty="0" smtClean="0">
                <a:solidFill>
                  <a:srgbClr val="002060"/>
                </a:solidFill>
              </a:rPr>
              <a:t>сверстниками, в котором младший подросток, активно </a:t>
            </a:r>
            <a:r>
              <a:rPr lang="ru-RU" sz="2400" dirty="0" smtClean="0">
                <a:solidFill>
                  <a:srgbClr val="002060"/>
                </a:solidFill>
              </a:rPr>
              <a:t>осваивает нормы</a:t>
            </a:r>
            <a:r>
              <a:rPr lang="ru-RU" sz="2400" dirty="0" smtClean="0">
                <a:solidFill>
                  <a:srgbClr val="002060"/>
                </a:solidFill>
              </a:rPr>
              <a:t>, цели и средства социального поведения и вырабатывает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критерии оценки себя и других.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42" name="Picture 2" descr="Октябрь 2012 Средняя школа 1 г.Пружаны им. КБ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000372"/>
            <a:ext cx="4619620" cy="3497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396</TotalTime>
  <Words>830</Words>
  <Application>Microsoft Office PowerPoint</Application>
  <PresentationFormat>Экран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Возрастные особенности пятиклассника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Слова, которые поддерживают и которые разрушают его веру в себя: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Ваш ребенок - пятиклассник </dc:title>
  <dc:creator>Психолог</dc:creator>
  <cp:lastModifiedBy>acer</cp:lastModifiedBy>
  <cp:revision>42</cp:revision>
  <dcterms:created xsi:type="dcterms:W3CDTF">2014-10-09T06:36:48Z</dcterms:created>
  <dcterms:modified xsi:type="dcterms:W3CDTF">2014-11-06T21:42:36Z</dcterms:modified>
</cp:coreProperties>
</file>