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27968B-882C-4219-B20D-E6948336579A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BFB6F0-2557-4EC2-9DAD-2A22391571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268760"/>
            <a:ext cx="5723468" cy="360040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ИКТ на уроках русского языка и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55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95023" y="764705"/>
            <a:ext cx="6965245" cy="4320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060848"/>
            <a:ext cx="6196405" cy="345638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Использование ИКТ на уроках даёт возможность воздействовать на 3 канала восприятия человека:</a:t>
            </a:r>
          </a:p>
          <a:p>
            <a:pPr>
              <a:buFontTx/>
              <a:buChar char="-"/>
            </a:pPr>
            <a:r>
              <a:rPr lang="ru-RU" i="1" dirty="0" smtClean="0"/>
              <a:t>Визуальный</a:t>
            </a:r>
          </a:p>
          <a:p>
            <a:pPr>
              <a:buFontTx/>
              <a:buChar char="-"/>
            </a:pPr>
            <a:r>
              <a:rPr lang="ru-RU" i="1" dirty="0" smtClean="0"/>
              <a:t>Аудиальный</a:t>
            </a:r>
          </a:p>
          <a:p>
            <a:pPr>
              <a:buFontTx/>
              <a:buChar char="-"/>
            </a:pPr>
            <a:r>
              <a:rPr lang="ru-RU" i="1" dirty="0" smtClean="0"/>
              <a:t>кинестетический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7668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+ ИКТ: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 smtClean="0"/>
              <a:t>1) способствует эффективному усвоению учебного материала</a:t>
            </a:r>
          </a:p>
          <a:p>
            <a:pPr marL="0" indent="0">
              <a:buNone/>
            </a:pPr>
            <a:r>
              <a:rPr lang="ru-RU" i="1" dirty="0" smtClean="0"/>
              <a:t>2)увеличивается объём материала за счёт экономии времени</a:t>
            </a:r>
          </a:p>
          <a:p>
            <a:pPr marL="0" indent="0">
              <a:buNone/>
            </a:pPr>
            <a:r>
              <a:rPr lang="ru-RU" i="1" dirty="0" smtClean="0"/>
              <a:t>3) появляется возможность дифференцированного подхода в обучении</a:t>
            </a:r>
          </a:p>
          <a:p>
            <a:pPr marL="0" indent="0">
              <a:buNone/>
            </a:pPr>
            <a:r>
              <a:rPr lang="ru-RU" i="1" dirty="0" smtClean="0"/>
              <a:t>4) повышается мотивация обучения, создаётся положительный настрой, активизируется самостоятельная деятельность учащихся.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027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14592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зависимости от цели урока компьютер можно использовать на всех этапах обучения: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348879"/>
            <a:ext cx="6196405" cy="337418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i="1" dirty="0" smtClean="0"/>
              <a:t>Объяснение нового материала;</a:t>
            </a:r>
          </a:p>
          <a:p>
            <a:pPr>
              <a:buFontTx/>
              <a:buChar char="-"/>
            </a:pPr>
            <a:r>
              <a:rPr lang="ru-RU" i="1" dirty="0" smtClean="0"/>
              <a:t>Закрепление изученного;</a:t>
            </a:r>
          </a:p>
          <a:p>
            <a:pPr>
              <a:buFontTx/>
              <a:buChar char="-"/>
            </a:pPr>
            <a:r>
              <a:rPr lang="ru-RU" i="1" dirty="0" smtClean="0"/>
              <a:t>Повторение;</a:t>
            </a:r>
          </a:p>
          <a:p>
            <a:pPr>
              <a:buFontTx/>
              <a:buChar char="-"/>
            </a:pPr>
            <a:r>
              <a:rPr lang="ru-RU" i="1" dirty="0" smtClean="0"/>
              <a:t>Контроль ЗУН;</a:t>
            </a:r>
          </a:p>
          <a:p>
            <a:pPr>
              <a:buFontTx/>
              <a:buChar char="-"/>
            </a:pPr>
            <a:r>
              <a:rPr lang="ru-RU" i="1" dirty="0" smtClean="0"/>
              <a:t>Подготовка к ГИА и ЕГЭ.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9911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Компьютер может выполнять разные 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492896"/>
            <a:ext cx="6196405" cy="279812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Рабочий инструмент;</a:t>
            </a:r>
          </a:p>
          <a:p>
            <a:pPr>
              <a:buFontTx/>
              <a:buChar char="-"/>
            </a:pPr>
            <a:r>
              <a:rPr lang="ru-RU" dirty="0" smtClean="0"/>
              <a:t>Объект обучения;</a:t>
            </a:r>
          </a:p>
          <a:p>
            <a:pPr>
              <a:buFontTx/>
              <a:buChar char="-"/>
            </a:pPr>
            <a:r>
              <a:rPr lang="ru-RU" dirty="0" smtClean="0"/>
              <a:t>Игровая среда.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97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ИКТ на уроках русского языка.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902031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Char char="-"/>
            </a:pPr>
            <a:r>
              <a:rPr lang="ru-RU" i="1" u="sng" dirty="0" smtClean="0"/>
              <a:t>Работа со схемами:</a:t>
            </a:r>
          </a:p>
          <a:p>
            <a:pPr>
              <a:buFontTx/>
              <a:buChar char="-"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ГРАММАТИЧЕСКАЯ ОСНОВА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					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ПОДЛЕЖАЩЕЕ                                 СКАЗУЕМОЕ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КТО? ЧТО?                                             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ЧТО (С)ДЕЛАЕТ?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КАКОВ?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КАКОЙ?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ЧТО ТАКОЕ?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КТО ТАКОЙ?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ИМЯ СУЩЕСТВИТЕЛЬНОЕ                                              ГЛАГОЛ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МЕСТОИМЕНИЕ                               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ИМЯ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ПРИЛАГАТЕЛ. ЧИСЛИТЕЛЬНОЕ                                    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ИМЯ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СУЩЕСТВИТ.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347864" y="2804149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195736" y="2804149"/>
            <a:ext cx="1117517" cy="444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15539" y="35010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80112" y="3488225"/>
            <a:ext cx="0" cy="241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139256" y="400506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44208" y="47251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66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3"/>
            <a:ext cx="6965245" cy="288031"/>
          </a:xfrm>
        </p:spPr>
        <p:txBody>
          <a:bodyPr>
            <a:normAutofit fontScale="90000"/>
          </a:bodyPr>
          <a:lstStyle/>
          <a:p>
            <a:r>
              <a:rPr lang="ru-RU" sz="2200" u="sng" dirty="0" smtClean="0"/>
              <a:t>Работа с текстами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12776"/>
            <a:ext cx="6421328" cy="47525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i="1" dirty="0"/>
              <a:t>Кроме английских сеттеров, которых я особенно любил за их приветливый, ласковый нрав, жили у меня короткошёрстные пойнтеры. Хорошо помню чудаковатого пегого пойнтера </a:t>
            </a:r>
            <a:r>
              <a:rPr lang="ru-RU" b="1" i="1" dirty="0" err="1"/>
              <a:t>Фрама</a:t>
            </a:r>
            <a:r>
              <a:rPr lang="ru-RU" b="1" i="1" dirty="0"/>
              <a:t>. Прежний его хозяин научил </a:t>
            </a:r>
            <a:r>
              <a:rPr lang="ru-RU" b="1" i="1" dirty="0" err="1"/>
              <a:t>Фрама</a:t>
            </a:r>
            <a:r>
              <a:rPr lang="ru-RU" b="1" i="1" dirty="0"/>
              <a:t> всяческим забавным проделкам.</a:t>
            </a:r>
          </a:p>
          <a:p>
            <a:pPr marL="0" indent="0">
              <a:buNone/>
            </a:pPr>
            <a:r>
              <a:rPr lang="ru-RU" b="1" i="1" dirty="0" err="1"/>
              <a:t>Соб</a:t>
            </a:r>
            <a:r>
              <a:rPr lang="ru-RU" b="1" i="1" dirty="0"/>
              <a:t>…</a:t>
            </a:r>
            <a:r>
              <a:rPr lang="ru-RU" b="1" i="1" dirty="0" err="1"/>
              <a:t>раясь</a:t>
            </a:r>
            <a:r>
              <a:rPr lang="ru-RU" b="1" i="1" dirty="0"/>
              <a:t> гулять, он в зубах </a:t>
            </a:r>
            <a:r>
              <a:rPr lang="ru-RU" b="1" i="1" dirty="0" err="1"/>
              <a:t>пр</a:t>
            </a:r>
            <a:r>
              <a:rPr lang="ru-RU" b="1" i="1" dirty="0"/>
              <a:t>…носил свой </a:t>
            </a:r>
            <a:r>
              <a:rPr lang="ru-RU" b="1" i="1" dirty="0" err="1"/>
              <a:t>пов</a:t>
            </a:r>
            <a:r>
              <a:rPr lang="ru-RU" b="1" i="1" dirty="0"/>
              <a:t>…док. С </a:t>
            </a:r>
            <a:r>
              <a:rPr lang="ru-RU" b="1" i="1" dirty="0" err="1"/>
              <a:t>Фрамом</a:t>
            </a:r>
            <a:r>
              <a:rPr lang="ru-RU" b="1" i="1" dirty="0"/>
              <a:t> очень любили играть мои дочери. Пёс, хор…</a:t>
            </a:r>
            <a:r>
              <a:rPr lang="ru-RU" b="1" i="1" dirty="0" err="1"/>
              <a:t>шо</a:t>
            </a:r>
            <a:r>
              <a:rPr lang="ru-RU" b="1" i="1" dirty="0"/>
              <a:t> </a:t>
            </a:r>
            <a:r>
              <a:rPr lang="ru-RU" b="1" i="1" dirty="0" err="1"/>
              <a:t>пон</a:t>
            </a:r>
            <a:r>
              <a:rPr lang="ru-RU" b="1" i="1" dirty="0"/>
              <a:t>…</a:t>
            </a:r>
            <a:r>
              <a:rPr lang="ru-RU" b="1" i="1" dirty="0" err="1"/>
              <a:t>мавший</a:t>
            </a:r>
            <a:r>
              <a:rPr lang="ru-RU" b="1" i="1" dirty="0"/>
              <a:t> шутки, охотно </a:t>
            </a:r>
            <a:r>
              <a:rPr lang="ru-RU" b="1" i="1" dirty="0" err="1"/>
              <a:t>уч</a:t>
            </a:r>
            <a:r>
              <a:rPr lang="ru-RU" b="1" i="1" dirty="0"/>
              <a:t>…</a:t>
            </a:r>
            <a:r>
              <a:rPr lang="ru-RU" b="1" i="1" dirty="0" err="1"/>
              <a:t>ствовал</a:t>
            </a:r>
            <a:r>
              <a:rPr lang="ru-RU" b="1" i="1" dirty="0"/>
              <a:t> в детских весёлых играх. </a:t>
            </a:r>
            <a:r>
              <a:rPr lang="ru-RU" b="1" i="1" dirty="0" err="1"/>
              <a:t>Заб</a:t>
            </a:r>
            <a:r>
              <a:rPr lang="ru-RU" b="1" i="1" dirty="0"/>
              <a:t>…</a:t>
            </a:r>
            <a:r>
              <a:rPr lang="ru-RU" b="1" i="1" dirty="0" err="1"/>
              <a:t>вляясь</a:t>
            </a:r>
            <a:r>
              <a:rPr lang="ru-RU" b="1" i="1" dirty="0"/>
              <a:t>, дети клали ему на нос </a:t>
            </a:r>
            <a:r>
              <a:rPr lang="ru-RU" b="1" i="1" dirty="0" err="1"/>
              <a:t>кусоч</a:t>
            </a:r>
            <a:r>
              <a:rPr lang="ru-RU" b="1" i="1" dirty="0"/>
              <a:t>…к сахару. По приказанию он ловко подбрасывал и ловил ртом сахар. Иногда он начинал гонят…</a:t>
            </a:r>
            <a:r>
              <a:rPr lang="ru-RU" b="1" i="1" dirty="0" err="1"/>
              <a:t>ся</a:t>
            </a:r>
            <a:r>
              <a:rPr lang="ru-RU" b="1" i="1" dirty="0"/>
              <a:t>  за кончиком своего хвоста, волчком кружась по комнат…  .Подойдя к д…</a:t>
            </a:r>
            <a:r>
              <a:rPr lang="ru-RU" b="1" i="1" dirty="0" err="1"/>
              <a:t>ждевой</a:t>
            </a:r>
            <a:r>
              <a:rPr lang="ru-RU" b="1" i="1" dirty="0"/>
              <a:t>  луж…, он шлёпал по воде лапой и л…вил ртом пузыри. Эта смешная з…</a:t>
            </a:r>
            <a:r>
              <a:rPr lang="ru-RU" b="1" i="1" dirty="0" err="1"/>
              <a:t>бава</a:t>
            </a:r>
            <a:r>
              <a:rPr lang="ru-RU" b="1" i="1" dirty="0"/>
              <a:t> </a:t>
            </a:r>
            <a:r>
              <a:rPr lang="ru-RU" b="1" i="1" dirty="0" err="1"/>
              <a:t>Фрама</a:t>
            </a:r>
            <a:r>
              <a:rPr lang="ru-RU" b="1" i="1" dirty="0"/>
              <a:t> очень нравилась детям, приводя их в восторг.</a:t>
            </a:r>
          </a:p>
          <a:p>
            <a:pPr marL="0" indent="0">
              <a:buNone/>
            </a:pPr>
            <a:r>
              <a:rPr lang="ru-RU" b="1" i="1" dirty="0" err="1"/>
              <a:t>Фрам</a:t>
            </a:r>
            <a:r>
              <a:rPr lang="ru-RU" b="1" i="1" dirty="0"/>
              <a:t> очень любил купаться. </a:t>
            </a:r>
            <a:r>
              <a:rPr lang="ru-RU" b="1" i="1" dirty="0" err="1"/>
              <a:t>Увид</a:t>
            </a:r>
            <a:r>
              <a:rPr lang="ru-RU" b="1" i="1" dirty="0"/>
              <a:t>…в лесное озерко, пёс стремглав бросался в воду. Было очень трудно выманить его на берег</a:t>
            </a:r>
            <a:r>
              <a:rPr lang="ru-RU" b="1" i="1" dirty="0" smtClean="0"/>
              <a:t>.                                  (И. С. Соколов-Микитов «Мои собаки»)</a:t>
            </a:r>
            <a:endParaRPr lang="ru-RU" b="1" i="1" dirty="0"/>
          </a:p>
          <a:p>
            <a:pPr marL="0" indent="0">
              <a:buNone/>
            </a:pPr>
            <a:r>
              <a:rPr lang="ru-RU" u="sng" dirty="0"/>
              <a:t>Предлагаю учащимся выполнить задания по тексту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1.Выразительно прочитайте текст вслух.</a:t>
            </a:r>
          </a:p>
          <a:p>
            <a:pPr marL="0" indent="0">
              <a:buNone/>
            </a:pPr>
            <a:r>
              <a:rPr lang="ru-RU" dirty="0"/>
              <a:t>2.Подумайте, как можно озаглавить  приведённый текст, чтобы обозначить его тему? А каким заголовком можно определить основную мысль высказывания?</a:t>
            </a:r>
          </a:p>
          <a:p>
            <a:pPr marL="0" indent="0">
              <a:buNone/>
            </a:pPr>
            <a:r>
              <a:rPr lang="ru-RU" dirty="0"/>
              <a:t>3.С помощью каких средств языка автор создаёт такое динамичное повествование, так ярко рассказывает о проделках </a:t>
            </a:r>
            <a:r>
              <a:rPr lang="ru-RU" dirty="0" err="1"/>
              <a:t>Фрама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/>
              <a:t>4.Найдите в тексте деепричастия, выпишите их, определите вид (попутно комментируйте орфограммы).</a:t>
            </a:r>
          </a:p>
          <a:p>
            <a:pPr marL="0" indent="0">
              <a:buNone/>
            </a:pPr>
            <a:r>
              <a:rPr lang="ru-RU" dirty="0"/>
              <a:t>5.Образуйте деепричастия от глаголов ( 1 вариант – от глаголов 1 абзаца, 2 вариант – от глаголов последнего абзаца ).</a:t>
            </a:r>
          </a:p>
          <a:p>
            <a:pPr marL="0" indent="0">
              <a:buNone/>
            </a:pPr>
            <a:r>
              <a:rPr lang="ru-RU" dirty="0"/>
              <a:t>6.Образуйте возможные формы причастий и деепричастий от подчёркнутых глаголов ( 1 вариант – от глагола приносил, 2 вариант – от глагола любили ).</a:t>
            </a:r>
          </a:p>
          <a:p>
            <a:pPr marL="0" indent="0">
              <a:buNone/>
            </a:pPr>
            <a:r>
              <a:rPr lang="ru-RU" dirty="0"/>
              <a:t>7.Выполните морфологический разбор деепричастий ( 1 вариант – собираясь, 2 вариант – увидев )</a:t>
            </a:r>
          </a:p>
          <a:p>
            <a:pPr marL="0" indent="0">
              <a:buNone/>
            </a:pPr>
            <a:r>
              <a:rPr lang="ru-RU" dirty="0"/>
              <a:t>8.Какая </a:t>
            </a:r>
            <a:r>
              <a:rPr lang="ru-RU" dirty="0" err="1"/>
              <a:t>пунктограмма</a:t>
            </a:r>
            <a:r>
              <a:rPr lang="ru-RU" dirty="0"/>
              <a:t> связана с темой «Деепричастие»? Приведите примеры предложений с деепричастным оборотом из текста.</a:t>
            </a:r>
          </a:p>
          <a:p>
            <a:pPr marL="0" indent="0">
              <a:buNone/>
            </a:pPr>
            <a:r>
              <a:rPr lang="ru-RU" dirty="0"/>
              <a:t>9.А есть ли в тексте предложение с причастным оборотом? Назовите его. Какова его роль в тексте?</a:t>
            </a:r>
          </a:p>
          <a:p>
            <a:pPr marL="0" indent="0">
              <a:buNone/>
            </a:pPr>
            <a:r>
              <a:rPr lang="ru-RU" dirty="0"/>
              <a:t>10.Выполните синтаксический разбор предложений ( 1вариант – 1 предложения 3 абзаца, 2 вариант – предложения с причастным оборотом ). Попутно комментируйте орфограммы.</a:t>
            </a:r>
          </a:p>
          <a:p>
            <a:pPr marL="0" indent="0">
              <a:buNone/>
            </a:pPr>
            <a:r>
              <a:rPr lang="ru-RU" dirty="0"/>
              <a:t>11.Сделайте вывод, зависит ли постановка запятой при деепричастном обороте от его места по отношению к определяемому слову? А при причастном обороте?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7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ИКТ на уроках литературы.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Показ презентаций;</a:t>
            </a:r>
          </a:p>
          <a:p>
            <a:pPr>
              <a:buFontTx/>
              <a:buChar char="-"/>
            </a:pPr>
            <a:r>
              <a:rPr lang="ru-RU" dirty="0" smtClean="0"/>
              <a:t> просмотр видеофильмов;</a:t>
            </a:r>
          </a:p>
          <a:p>
            <a:pPr>
              <a:buFontTx/>
              <a:buChar char="-"/>
            </a:pPr>
            <a:r>
              <a:rPr lang="ru-RU" dirty="0" smtClean="0"/>
              <a:t> проигрывание музыкальных композиций.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971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74</TotalTime>
  <Words>521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Использование ИКТ на уроках русского языка и литературы</vt:lpstr>
      <vt:lpstr>Презентация PowerPoint</vt:lpstr>
      <vt:lpstr>+ ИКТ:</vt:lpstr>
      <vt:lpstr>В зависимости от цели урока компьютер можно использовать на всех этапах обучения:</vt:lpstr>
      <vt:lpstr>Компьютер может выполнять разные функции:</vt:lpstr>
      <vt:lpstr>Использование ИКТ на уроках русского языка.</vt:lpstr>
      <vt:lpstr>Работа с текстами:</vt:lpstr>
      <vt:lpstr>Использование ИКТ на уроках литературы.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уроках русского языка и литературы</dc:title>
  <dc:creator>Alex</dc:creator>
  <cp:lastModifiedBy>Alex</cp:lastModifiedBy>
  <cp:revision>10</cp:revision>
  <dcterms:created xsi:type="dcterms:W3CDTF">2012-03-29T09:49:48Z</dcterms:created>
  <dcterms:modified xsi:type="dcterms:W3CDTF">2012-03-29T12:44:31Z</dcterms:modified>
</cp:coreProperties>
</file>