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79" r:id="rId4"/>
    <p:sldId id="280" r:id="rId5"/>
    <p:sldId id="257" r:id="rId6"/>
    <p:sldId id="284" r:id="rId7"/>
    <p:sldId id="281" r:id="rId8"/>
    <p:sldId id="258" r:id="rId9"/>
    <p:sldId id="285" r:id="rId10"/>
    <p:sldId id="282" r:id="rId11"/>
    <p:sldId id="259" r:id="rId12"/>
    <p:sldId id="260" r:id="rId13"/>
    <p:sldId id="286" r:id="rId14"/>
    <p:sldId id="261" r:id="rId15"/>
    <p:sldId id="283" r:id="rId16"/>
    <p:sldId id="262" r:id="rId17"/>
    <p:sldId id="287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2988-BD85-48D1-8E9E-03C7E2B9B7F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3D16-3D31-4E30-9E75-1EF328AC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135828992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42978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4285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/>
              <a:t>           </a:t>
            </a:r>
          </a:p>
          <a:p>
            <a:pPr algn="ctr"/>
            <a:endParaRPr lang="ru-RU" sz="7200" b="1" dirty="0"/>
          </a:p>
          <a:p>
            <a:pPr algn="ctr"/>
            <a:endParaRPr lang="ru-RU" sz="7200" b="1" dirty="0" smtClean="0"/>
          </a:p>
          <a:p>
            <a:pPr algn="r"/>
            <a:r>
              <a:rPr lang="ru-RU" sz="7200" b="1" dirty="0"/>
              <a:t> </a:t>
            </a:r>
            <a:r>
              <a:rPr lang="ru-RU" sz="7200" b="1" dirty="0" smtClean="0"/>
              <a:t>              Отряд                Зайцеобразные </a:t>
            </a:r>
          </a:p>
          <a:p>
            <a:pPr algn="ctr"/>
            <a:r>
              <a:rPr lang="ru-RU" sz="5400" b="1" dirty="0" smtClean="0"/>
              <a:t>       класса Млекопитающие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Основное сходство зайцеобразных 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грызунов состоит в том, что у них отсутствуют клыки,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а резцы и коренные зубы отделены широким,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лишенным зубов пространством —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диастемой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64399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Зубы у зайцеобразных лишены закрытых корней и постоянно растут, что связано с быстрым снашиванием их коронок.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20483" name="Picture 3" descr="http://zoomet.ru/grom/imgrom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1"/>
            <a:ext cx="5136632" cy="41433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628" y="2643182"/>
            <a:ext cx="41433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omic Sans MS" pitchFamily="66" charset="0"/>
              </a:rPr>
              <a:t>Зубы зайцеобразных </a:t>
            </a:r>
            <a:r>
              <a:rPr lang="en-US" sz="2400" b="1" u="sng" dirty="0" smtClean="0">
                <a:latin typeface="Comic Sans MS" pitchFamily="66" charset="0"/>
              </a:rPr>
              <a:t>:</a:t>
            </a:r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ru-RU" sz="2400" b="1" dirty="0">
                <a:latin typeface="Comic Sans MS" pitchFamily="66" charset="0"/>
              </a:rPr>
              <a:t>Заяц-беляк (</a:t>
            </a:r>
            <a:r>
              <a:rPr lang="en-US" sz="2400" b="1" dirty="0" err="1">
                <a:latin typeface="Comic Sans MS" pitchFamily="66" charset="0"/>
              </a:rPr>
              <a:t>Lepus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timutus</a:t>
            </a:r>
            <a:r>
              <a:rPr lang="en-US" sz="2400" b="1" dirty="0">
                <a:latin typeface="Comic Sans MS" pitchFamily="66" charset="0"/>
              </a:rPr>
              <a:t>): </a:t>
            </a:r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b="1" dirty="0">
                <a:latin typeface="Comic Sans MS" pitchFamily="66" charset="0"/>
              </a:rPr>
              <a:t>1 — </a:t>
            </a:r>
            <a:r>
              <a:rPr lang="ru-RU" sz="2400" b="1" dirty="0">
                <a:latin typeface="Comic Sans MS" pitchFamily="66" charset="0"/>
              </a:rPr>
              <a:t>резцы, 3 —  верхние Р2—М3, 4 —  нижние РЗ—М3; </a:t>
            </a:r>
            <a:r>
              <a:rPr lang="ru-RU" sz="2400" dirty="0">
                <a:latin typeface="Comic Sans MS" pitchFamily="66" charset="0"/>
              </a:rPr>
              <a:t> </a:t>
            </a: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b="1" dirty="0" err="1">
                <a:latin typeface="Comic Sans MS" pitchFamily="66" charset="0"/>
              </a:rPr>
              <a:t>даурская</a:t>
            </a:r>
            <a:r>
              <a:rPr lang="ru-RU" sz="2400" b="1" dirty="0">
                <a:latin typeface="Comic Sans MS" pitchFamily="66" charset="0"/>
              </a:rPr>
              <a:t> пищуха (</a:t>
            </a:r>
            <a:r>
              <a:rPr lang="en-US" sz="2400" b="1" dirty="0" err="1">
                <a:latin typeface="Comic Sans MS" pitchFamily="66" charset="0"/>
              </a:rPr>
              <a:t>Ochotona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daurica</a:t>
            </a:r>
            <a:r>
              <a:rPr lang="en-US" sz="2400" b="1" dirty="0">
                <a:latin typeface="Comic Sans MS" pitchFamily="66" charset="0"/>
              </a:rPr>
              <a:t>): </a:t>
            </a:r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b="1" dirty="0">
                <a:latin typeface="Comic Sans MS" pitchFamily="66" charset="0"/>
              </a:rPr>
              <a:t>2 — </a:t>
            </a:r>
            <a:r>
              <a:rPr lang="ru-RU" sz="2400" b="1" dirty="0">
                <a:latin typeface="Comic Sans MS" pitchFamily="66" charset="0"/>
              </a:rPr>
              <a:t>резцы, 5 —  верхние Р2—М2; 6 — нижние РЗ—М3.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omic Sans MS" pitchFamily="66" charset="0"/>
              </a:rPr>
              <a:t>К описываемому отряду принадлежат звери сравнительно однообразной внешности, хотя размеры тела сильно варьируют — от 12 до 60 см, редко более. У большинства зайцеобразных крупные трубкообразные уши и относительно более длинные задние ноги.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7-tub-ru.yandex.net/i?id=380174417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7686" cy="4067237"/>
          </a:xfrm>
          <a:prstGeom prst="rect">
            <a:avLst/>
          </a:prstGeom>
          <a:noFill/>
        </p:spPr>
      </p:pic>
      <p:pic>
        <p:nvPicPr>
          <p:cNvPr id="44036" name="Picture 4" descr="http://im0-tub-ru.yandex.net/i?id=435432644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499" y="0"/>
            <a:ext cx="4762502" cy="3571876"/>
          </a:xfrm>
          <a:prstGeom prst="rect">
            <a:avLst/>
          </a:prstGeom>
          <a:noFill/>
        </p:spPr>
      </p:pic>
      <p:pic>
        <p:nvPicPr>
          <p:cNvPr id="44038" name="Picture 6" descr="http://im5-tub-ru.yandex.net/i?id=98344968-0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8"/>
            <a:ext cx="5148261" cy="3357562"/>
          </a:xfrm>
          <a:prstGeom prst="rect">
            <a:avLst/>
          </a:prstGeom>
          <a:noFill/>
        </p:spPr>
      </p:pic>
      <p:pic>
        <p:nvPicPr>
          <p:cNvPr id="44040" name="Picture 8" descr="Пищух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357654" y="3500438"/>
            <a:ext cx="4786346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92869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omic Sans MS" pitchFamily="66" charset="0"/>
              </a:rPr>
              <a:t>Передние </a:t>
            </a:r>
            <a:r>
              <a:rPr lang="ru-RU" sz="4000" b="1" dirty="0" smtClean="0">
                <a:latin typeface="Comic Sans MS" pitchFamily="66" charset="0"/>
              </a:rPr>
              <a:t>конечности пятипалые</a:t>
            </a:r>
            <a:r>
              <a:rPr lang="ru-RU" sz="4000" b="1" dirty="0">
                <a:latin typeface="Comic Sans MS" pitchFamily="66" charset="0"/>
              </a:rPr>
              <a:t>, задние —четырехпалые. Когти хорошо развиты, но сравнительно слабо изогнуты, даже у видов, способных лазать по деревьям</a:t>
            </a:r>
            <a:r>
              <a:rPr lang="ru-RU" sz="4400" b="1" dirty="0">
                <a:latin typeface="Comic Sans MS" pitchFamily="66" charset="0"/>
              </a:rPr>
              <a:t>. </a:t>
            </a:r>
          </a:p>
        </p:txBody>
      </p:sp>
      <p:pic>
        <p:nvPicPr>
          <p:cNvPr id="18436" name="Picture 4" descr="http://im4-tub-ru.yandex.net/i?id=81737788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408018"/>
            <a:ext cx="3714776" cy="33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Хвост короткий, у некоторых снаружи он даже незаметен. На нижней стороне кистей и ступней имеются густые щетки волос, смягчающие силу удара при прыжках.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36866" name="Picture 2" descr="http://im4-tub-ru.yandex.net/i?id=202259375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0570"/>
            <a:ext cx="2762269" cy="2357430"/>
          </a:xfrm>
          <a:prstGeom prst="rect">
            <a:avLst/>
          </a:prstGeom>
          <a:noFill/>
        </p:spPr>
      </p:pic>
      <p:pic>
        <p:nvPicPr>
          <p:cNvPr id="36868" name="Picture 4" descr="http://im3-tub-ru.yandex.net/i?id=124146397-6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534113"/>
            <a:ext cx="1285884" cy="2323887"/>
          </a:xfrm>
          <a:prstGeom prst="rect">
            <a:avLst/>
          </a:prstGeom>
          <a:noFill/>
        </p:spPr>
      </p:pic>
      <p:pic>
        <p:nvPicPr>
          <p:cNvPr id="36870" name="Picture 6" descr="http://im6-tub-ru.yandex.net/i?id=48371389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86446" y="4370940"/>
            <a:ext cx="3357554" cy="2487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omic Sans MS" pitchFamily="66" charset="0"/>
              </a:rPr>
              <a:t>Волосяной покров весьма разнообразен — от длинного пушистого и мягкого до жесткого и щетинистого. Окраска подавляющего большинства видов неяркая: преобладает серый, бурый или охристый цвет. Наиболее ярко окрашенные виды обитают в тропиках и субтропиках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6-tub-ru.yandex.net/i?id=24599324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143115"/>
            <a:ext cx="3357586" cy="2180251"/>
          </a:xfrm>
          <a:prstGeom prst="rect">
            <a:avLst/>
          </a:prstGeom>
          <a:noFill/>
        </p:spPr>
      </p:pic>
      <p:pic>
        <p:nvPicPr>
          <p:cNvPr id="45060" name="Picture 4" descr="http://im4-tub-ru.yandex.net/i?id=9139219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357694"/>
            <a:ext cx="2762269" cy="2500306"/>
          </a:xfrm>
          <a:prstGeom prst="rect">
            <a:avLst/>
          </a:prstGeom>
          <a:noFill/>
        </p:spPr>
      </p:pic>
      <p:pic>
        <p:nvPicPr>
          <p:cNvPr id="45062" name="Picture 6" descr="http://im4-tub-ru.yandex.net/i?id=344992040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357694"/>
            <a:ext cx="3357586" cy="2500306"/>
          </a:xfrm>
          <a:prstGeom prst="rect">
            <a:avLst/>
          </a:prstGeom>
          <a:noFill/>
        </p:spPr>
      </p:pic>
      <p:pic>
        <p:nvPicPr>
          <p:cNvPr id="45064" name="Picture 8" descr="http://im0-tub-ru.yandex.net/i?id=142600009-1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9" y="-1"/>
            <a:ext cx="3071802" cy="2113625"/>
          </a:xfrm>
          <a:prstGeom prst="rect">
            <a:avLst/>
          </a:prstGeom>
          <a:noFill/>
        </p:spPr>
      </p:pic>
      <p:pic>
        <p:nvPicPr>
          <p:cNvPr id="45066" name="Picture 10" descr="http://im1-tub-ru.yandex.net/i?id=34342262-4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071678"/>
            <a:ext cx="3107553" cy="2286016"/>
          </a:xfrm>
          <a:prstGeom prst="rect">
            <a:avLst/>
          </a:prstGeom>
          <a:noFill/>
        </p:spPr>
      </p:pic>
      <p:pic>
        <p:nvPicPr>
          <p:cNvPr id="45068" name="Picture 12" descr="http://im2-tub-ru.yandex.net/i?id=257597966-1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357694"/>
            <a:ext cx="3071802" cy="2472828"/>
          </a:xfrm>
          <a:prstGeom prst="rect">
            <a:avLst/>
          </a:prstGeom>
          <a:noFill/>
        </p:spPr>
      </p:pic>
      <p:pic>
        <p:nvPicPr>
          <p:cNvPr id="45070" name="Picture 14" descr="http://im3-tub-ru.yandex.net/i?id=159447721-0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-1"/>
            <a:ext cx="3357586" cy="2143141"/>
          </a:xfrm>
          <a:prstGeom prst="rect">
            <a:avLst/>
          </a:prstGeom>
          <a:noFill/>
        </p:spPr>
      </p:pic>
      <p:pic>
        <p:nvPicPr>
          <p:cNvPr id="45072" name="Picture 16" descr="http://im2-tub-ru.yandex.net/i?id=18126430-43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706992" cy="2143116"/>
          </a:xfrm>
          <a:prstGeom prst="rect">
            <a:avLst/>
          </a:prstGeom>
          <a:noFill/>
        </p:spPr>
      </p:pic>
      <p:pic>
        <p:nvPicPr>
          <p:cNvPr id="45074" name="Picture 18" descr="http://im4-tub-ru.yandex.net/i?id=161041067-05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0" y="2143116"/>
            <a:ext cx="271461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85728"/>
            <a:ext cx="878684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Для многих видов обычна в той или иной мере выраженная сезонная смена окраски. Характерный пример дает заяц-беляк: бурый — летом и снежно-белый — зимой. В меньшей мере сезонные изменения окраски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свойственны зайцу-русаку, даже у одного вида 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сезонный диморфизм в разных частях его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области распространения проявляется по-разному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Comic Sans MS" pitchFamily="66" charset="0"/>
              </a:rPr>
              <a:t>Среди зайцеобразных есть виды, роющие норы (пищухи, некоторые зайцы), лазающие по деревьям (некоторые зайцы) и не устраивающие каких-либо постоянных убежищ.</a:t>
            </a:r>
          </a:p>
        </p:txBody>
      </p:sp>
      <p:pic>
        <p:nvPicPr>
          <p:cNvPr id="15362" name="Picture 2" descr="http://im3-tub-ru.yandex.net/i?id=256121901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71942"/>
            <a:ext cx="3428992" cy="2786058"/>
          </a:xfrm>
          <a:prstGeom prst="rect">
            <a:avLst/>
          </a:prstGeom>
          <a:noFill/>
        </p:spPr>
      </p:pic>
      <p:pic>
        <p:nvPicPr>
          <p:cNvPr id="15364" name="Picture 4" descr="http://img90.imageshack.us/img90/3226/ms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125520"/>
            <a:ext cx="3643306" cy="273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143248"/>
            <a:ext cx="8929718" cy="45720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omic Sans MS" pitchFamily="66" charset="0"/>
              </a:rPr>
              <a:t>        </a:t>
            </a:r>
            <a:r>
              <a:rPr lang="ru-RU" sz="5300" b="1" dirty="0">
                <a:latin typeface="Comic Sans MS" pitchFamily="66" charset="0"/>
              </a:rPr>
              <a:t> Еще сравнительно недавно зайцеобразных, к которым, кроме общеизвестных зайцев, принадлежат мелкие пищухи, или сеноставцы, включали в отряд грызунов в качестве подотряда.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im7-tub-ru.yandex.net/i?id=407087970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7658" y="3500438"/>
            <a:ext cx="5036343" cy="3357562"/>
          </a:xfrm>
          <a:prstGeom prst="rect">
            <a:avLst/>
          </a:prstGeom>
          <a:noFill/>
        </p:spPr>
      </p:pic>
      <p:pic>
        <p:nvPicPr>
          <p:cNvPr id="14340" name="Picture 4" descr="http://im2-tub-ru.yandex.net/i?id=279176916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5072074"/>
            <a:ext cx="2500296" cy="178592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Comic Sans MS" pitchFamily="66" charset="0"/>
              </a:rPr>
              <a:t>Большинство </a:t>
            </a:r>
            <a:r>
              <a:rPr lang="ru-RU" sz="3600" b="1" dirty="0" smtClean="0">
                <a:latin typeface="Comic Sans MS" pitchFamily="66" charset="0"/>
              </a:rPr>
              <a:t>зайцеобразных бегает </a:t>
            </a:r>
            <a:r>
              <a:rPr lang="ru-RU" sz="3600" b="1" dirty="0">
                <a:latin typeface="Comic Sans MS" pitchFamily="66" charset="0"/>
              </a:rPr>
              <a:t>быстро, прыжками, отталкиваясь при этом задними ногами. Быстрота бега — несомненное приспособление к защите от хищников, так как добывание пищи не требует быстрых перемещений.</a:t>
            </a:r>
          </a:p>
        </p:txBody>
      </p:sp>
      <p:pic>
        <p:nvPicPr>
          <p:cNvPr id="14338" name="Picture 2" descr="http://im6-tub-ru.yandex.net/i?id=16739344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29066"/>
            <a:ext cx="2857488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Comic Sans MS" pitchFamily="66" charset="0"/>
              </a:rPr>
              <a:t>Корма весьма разнообразны, но почти исключительно растительные. В этой связи кишечный тракт длинный, с хорошо развитой слепой кишкой, выполняющей роль бродильного чана</a:t>
            </a:r>
          </a:p>
        </p:txBody>
      </p:sp>
      <p:pic>
        <p:nvPicPr>
          <p:cNvPr id="13314" name="Picture 2" descr="http://im4-tub-ru.yandex.net/i?id=161041067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670301"/>
            <a:ext cx="3143240" cy="2187699"/>
          </a:xfrm>
          <a:prstGeom prst="rect">
            <a:avLst/>
          </a:prstGeom>
          <a:noFill/>
        </p:spPr>
      </p:pic>
      <p:pic>
        <p:nvPicPr>
          <p:cNvPr id="13316" name="Picture 4" descr="http://im4-tub-ru.yandex.net/i?id=400201082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714884"/>
            <a:ext cx="3214674" cy="2143116"/>
          </a:xfrm>
          <a:prstGeom prst="rect">
            <a:avLst/>
          </a:prstGeom>
          <a:noFill/>
        </p:spPr>
      </p:pic>
      <p:pic>
        <p:nvPicPr>
          <p:cNvPr id="13318" name="Picture 6" descr="http://im0-tub-ru.yandex.net/i?id=501242662-0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14884"/>
            <a:ext cx="2643176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3583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Размножаются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быстро,принося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обычно по нескольку пометов в год. Половая зрелость наступает рано, на следующее после рождения лето.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1" name="Picture 3" descr="http://im2-tub-ru.yandex.net/i?id=398276413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3381"/>
            <a:ext cx="3510908" cy="2714620"/>
          </a:xfrm>
          <a:prstGeom prst="rect">
            <a:avLst/>
          </a:prstGeom>
          <a:noFill/>
        </p:spPr>
      </p:pic>
      <p:pic>
        <p:nvPicPr>
          <p:cNvPr id="12293" name="Picture 5" descr="http://im4-tub-ru.yandex.net/i?id=234751896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299" y="3357562"/>
            <a:ext cx="5600701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3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     </a:t>
            </a:r>
            <a:r>
              <a:rPr lang="ru-RU" sz="4000" dirty="0">
                <a:latin typeface="Comic Sans MS" pitchFamily="66" charset="0"/>
              </a:rPr>
              <a:t> </a:t>
            </a:r>
            <a:r>
              <a:rPr lang="ru-RU" sz="4000" b="1" dirty="0">
                <a:latin typeface="Comic Sans MS" pitchFamily="66" charset="0"/>
              </a:rPr>
              <a:t> Зайцеобразные возникли в начале третичного времени, и ископаемые их остатки известны из отложений палеоцена. Распространены по всему земному шару, за исключением южной части Южной Америки и Мадагаскара; в Австралии, Новой Зеландии и на многих океанических островах акклиматизированы.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28728" y="17482"/>
            <a:ext cx="635798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Всего современных видов около 60,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объединенных в 2 семейства: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зайцы (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Leporidae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 и пищухи (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Lagomyidae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9572692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   Но уже в 1912 г. </a:t>
            </a:r>
            <a:r>
              <a:rPr lang="ru-RU" sz="4000" dirty="0">
                <a:latin typeface="Comic Sans MS" pitchFamily="66" charset="0"/>
              </a:rPr>
              <a:t>Джеймс </a:t>
            </a:r>
            <a:r>
              <a:rPr lang="ru-RU" sz="4000" dirty="0" smtClean="0">
                <a:latin typeface="Comic Sans MS" pitchFamily="66" charset="0"/>
              </a:rPr>
              <a:t>Уильямс</a:t>
            </a:r>
          </a:p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   </a:t>
            </a:r>
            <a:r>
              <a:rPr lang="ru-RU" sz="4000" kern="800" dirty="0" smtClean="0">
                <a:latin typeface="Comic Sans MS" pitchFamily="66" charset="0"/>
              </a:rPr>
              <a:t>Г и </a:t>
            </a:r>
            <a:r>
              <a:rPr lang="ru-RU" sz="4000" kern="800" dirty="0" err="1" smtClean="0">
                <a:latin typeface="Comic Sans MS" pitchFamily="66" charset="0"/>
              </a:rPr>
              <a:t>д</a:t>
            </a:r>
            <a:r>
              <a:rPr lang="ru-RU" sz="4000" kern="800" dirty="0" smtClean="0">
                <a:latin typeface="Comic Sans MS" pitchFamily="66" charset="0"/>
              </a:rPr>
              <a:t> л и </a:t>
            </a:r>
            <a:r>
              <a:rPr lang="ru-RU" sz="4000" dirty="0" smtClean="0">
                <a:latin typeface="Comic Sans MS" pitchFamily="66" charset="0"/>
              </a:rPr>
              <a:t>учел многие  специфические черты </a:t>
            </a:r>
          </a:p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   организации и истории  зайцеобразных и</a:t>
            </a:r>
          </a:p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  предложил выделить </a:t>
            </a:r>
          </a:p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   их в самостоятельный отряд, некоторое сходство которого с грызунами имеет только внешний (конвергентный) </a:t>
            </a:r>
            <a:r>
              <a:rPr lang="ru-RU" sz="4400" dirty="0" smtClean="0">
                <a:latin typeface="Comic Sans MS" pitchFamily="66" charset="0"/>
              </a:rPr>
              <a:t>характер. 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40962" name="Picture 2" descr="Гидли, Джеймс Уильям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86512" y="1071546"/>
            <a:ext cx="261105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428736"/>
            <a:ext cx="78581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latin typeface="Comic Sans MS" pitchFamily="66" charset="0"/>
              </a:rPr>
              <a:t>Этот взгляд в настоящее время следует считать общепринятым.</a:t>
            </a:r>
            <a:br>
              <a:rPr lang="ru-RU" sz="6600" dirty="0" smtClean="0">
                <a:latin typeface="Comic Sans MS" pitchFamily="66" charset="0"/>
              </a:rPr>
            </a:br>
            <a:endParaRPr lang="ru-RU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Comic Sans MS" pitchFamily="66" charset="0"/>
              </a:rPr>
              <a:t>От грызунов зайцеобразные принципиально отличаются тем, что в верхней челюсти у них не одна, а две пары резцов. Вторая пара резцов развита слабее и располагается позади основной пары; вершины их далеко не доходят до вершин основных (передних) резцов.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0-tub-ru.yandex.net/i?id=562834974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3563328" cy="6215106"/>
          </a:xfrm>
          <a:prstGeom prst="rect">
            <a:avLst/>
          </a:prstGeom>
          <a:noFill/>
        </p:spPr>
      </p:pic>
      <p:pic>
        <p:nvPicPr>
          <p:cNvPr id="41988" name="Picture 4" descr="http://im1-tub-ru.yandex.net/i?id=558798080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335758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Comic Sans MS" pitchFamily="66" charset="0"/>
              </a:rPr>
              <a:t>К</a:t>
            </a:r>
            <a:r>
              <a:rPr lang="ru-RU" sz="4400" dirty="0" smtClean="0">
                <a:latin typeface="Comic Sans MS" pitchFamily="66" charset="0"/>
              </a:rPr>
              <a:t>остное нёбо у зайцеобразных устроено очень своеобразно. Оно имеет вид узкого поперечного мостика между левым и правым рядом коренных зубов. У грызунов костное нёбо представляет сплошную площадку, доходящую впереди до резцов.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2708"/>
            <a:ext cx="892971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Есть существенные отличия в организации желудка.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У зайцеобразных он состоит (физиологически, но не морфологически) из двух отделов,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 одном из которых происходит бактериальное брожение пищи, в другом,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ближнем к выходу кишки, пища переваривается пепсином.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Внутреннее строение крол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50718"/>
            <a:ext cx="4759009" cy="69087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3504" y="285728"/>
            <a:ext cx="35719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1 — трахея;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2 </a:t>
            </a:r>
            <a:r>
              <a:rPr lang="ru-RU" sz="2400" dirty="0">
                <a:latin typeface="Comic Sans MS" pitchFamily="66" charset="0"/>
              </a:rPr>
              <a:t>— пищевод;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3 </a:t>
            </a:r>
            <a:r>
              <a:rPr lang="ru-RU" sz="2400" dirty="0">
                <a:latin typeface="Comic Sans MS" pitchFamily="66" charset="0"/>
              </a:rPr>
              <a:t>- сердце;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4 </a:t>
            </a:r>
            <a:r>
              <a:rPr lang="ru-RU" sz="2400" dirty="0">
                <a:latin typeface="Comic Sans MS" pitchFamily="66" charset="0"/>
              </a:rPr>
              <a:t>— легкие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5—желудок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6 — слепая кишка;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7 </a:t>
            </a:r>
            <a:r>
              <a:rPr lang="ru-RU" sz="2400" dirty="0">
                <a:latin typeface="Comic Sans MS" pitchFamily="66" charset="0"/>
              </a:rPr>
              <a:t>— печень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8 — селезенка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9 — тонкая кишка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10 — поджелудочная железа;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11 </a:t>
            </a:r>
            <a:r>
              <a:rPr lang="ru-RU" sz="2400" dirty="0">
                <a:latin typeface="Comic Sans MS" pitchFamily="66" charset="0"/>
              </a:rPr>
              <a:t>— почка;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12 </a:t>
            </a:r>
            <a:r>
              <a:rPr lang="ru-RU" sz="2400" dirty="0">
                <a:latin typeface="Comic Sans MS" pitchFamily="66" charset="0"/>
              </a:rPr>
              <a:t>— толстая кишка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13 — яичник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14 — матка;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15 </a:t>
            </a:r>
            <a:r>
              <a:rPr lang="ru-RU" sz="2400" dirty="0">
                <a:latin typeface="Comic Sans MS" pitchFamily="66" charset="0"/>
              </a:rPr>
              <a:t>— яйцевод;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16 </a:t>
            </a:r>
            <a:r>
              <a:rPr lang="ru-RU" sz="2400" dirty="0">
                <a:latin typeface="Comic Sans MS" pitchFamily="66" charset="0"/>
              </a:rPr>
              <a:t>— мочевой пузырь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536</Words>
  <Application>Microsoft Office PowerPoint</Application>
  <PresentationFormat>Экран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         Еще сравнительно недавно зайцеобразных, к которым, кроме общеизвестных зайцев, принадлежат мелкие пищухи, или сеноставцы, включали в отряд грызунов в качестве подотряда.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2013-12-15T19:06:05Z</dcterms:created>
  <dcterms:modified xsi:type="dcterms:W3CDTF">2013-12-15T20:45:48Z</dcterms:modified>
</cp:coreProperties>
</file>