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2" d="100"/>
          <a:sy n="82" d="100"/>
        </p:scale>
        <p:origin x="-1608" y="1692"/>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400050" y="1828800"/>
            <a:ext cx="5888736" cy="24384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00050" y="4304715"/>
            <a:ext cx="5891022" cy="23368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97D6B5E7-7665-4D45-9CE2-408E116BD401}" type="datetimeFigureOut">
              <a:rPr lang="ru-RU" smtClean="0"/>
              <a:pPr/>
              <a:t>24.11.2014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191745D7-5D70-4282-B28D-108600E645FB}"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7D6B5E7-7665-4D45-9CE2-408E116BD401}" type="datetimeFigureOut">
              <a:rPr lang="ru-RU" smtClean="0"/>
              <a:pPr/>
              <a:t>24.11.2014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1745D7-5D70-4282-B28D-108600E645F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1219202"/>
            <a:ext cx="1543050" cy="6949017"/>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342900" y="1219202"/>
            <a:ext cx="4514850" cy="6949017"/>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7D6B5E7-7665-4D45-9CE2-408E116BD401}" type="datetimeFigureOut">
              <a:rPr lang="ru-RU" smtClean="0"/>
              <a:pPr/>
              <a:t>24.11.2014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1745D7-5D70-4282-B28D-108600E645F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7D6B5E7-7665-4D45-9CE2-408E116BD401}" type="datetimeFigureOut">
              <a:rPr lang="ru-RU" smtClean="0"/>
              <a:pPr/>
              <a:t>24.11.2014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1745D7-5D70-4282-B28D-108600E645F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7764" y="1755648"/>
            <a:ext cx="5829300" cy="1816608"/>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397764" y="3606219"/>
            <a:ext cx="5829300" cy="2012949"/>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7D6B5E7-7665-4D45-9CE2-408E116BD401}" type="datetimeFigureOut">
              <a:rPr lang="ru-RU" smtClean="0"/>
              <a:pPr/>
              <a:t>24.11.2014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1745D7-5D70-4282-B28D-108600E645FB}"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938784"/>
            <a:ext cx="6172200" cy="1524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34290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348615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7D6B5E7-7665-4D45-9CE2-408E116BD401}" type="datetimeFigureOut">
              <a:rPr lang="ru-RU" smtClean="0"/>
              <a:pPr/>
              <a:t>24.11.2014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91745D7-5D70-4282-B28D-108600E645F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938784"/>
            <a:ext cx="6172200" cy="1524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342900" y="2473664"/>
            <a:ext cx="3030141" cy="879136"/>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3483769" y="2479677"/>
            <a:ext cx="3031331" cy="873124"/>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42900" y="3352800"/>
            <a:ext cx="303014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3483769" y="3352800"/>
            <a:ext cx="303133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97D6B5E7-7665-4D45-9CE2-408E116BD401}" type="datetimeFigureOut">
              <a:rPr lang="ru-RU" smtClean="0"/>
              <a:pPr/>
              <a:t>24.11.2014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91745D7-5D70-4282-B28D-108600E645F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938784"/>
            <a:ext cx="6229350" cy="1524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7D6B5E7-7665-4D45-9CE2-408E116BD401}" type="datetimeFigureOut">
              <a:rPr lang="ru-RU" smtClean="0"/>
              <a:pPr/>
              <a:t>24.11.2014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91745D7-5D70-4282-B28D-108600E645F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7D6B5E7-7665-4D45-9CE2-408E116BD401}" type="datetimeFigureOut">
              <a:rPr lang="ru-RU" smtClean="0"/>
              <a:pPr/>
              <a:t>24.11.2014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91745D7-5D70-4282-B28D-108600E645F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4350" y="685803"/>
            <a:ext cx="2057400" cy="154940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514350" y="2235200"/>
            <a:ext cx="2057400" cy="6096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681287" y="2235200"/>
            <a:ext cx="3833813" cy="6096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7D6B5E7-7665-4D45-9CE2-408E116BD401}" type="datetimeFigureOut">
              <a:rPr lang="ru-RU" smtClean="0"/>
              <a:pPr/>
              <a:t>24.11.2014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91745D7-5D70-4282-B28D-108600E645F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2374315" y="1477436"/>
            <a:ext cx="3943350" cy="54864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6003101" y="7146359"/>
            <a:ext cx="116586" cy="207264"/>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457200" y="1569329"/>
            <a:ext cx="1659636" cy="211016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457200" y="3771713"/>
            <a:ext cx="1657350" cy="290576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7D6B5E7-7665-4D45-9CE2-408E116BD401}" type="datetimeFigureOut">
              <a:rPr lang="ru-RU" smtClean="0"/>
              <a:pPr/>
              <a:t>24.11.2014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6057900" y="8475134"/>
            <a:ext cx="457200" cy="486833"/>
          </a:xfrm>
        </p:spPr>
        <p:txBody>
          <a:bodyPr/>
          <a:lstStyle/>
          <a:p>
            <a:fld id="{191745D7-5D70-4282-B28D-108600E645FB}" type="slidenum">
              <a:rPr lang="ru-RU" smtClean="0"/>
              <a:pPr/>
              <a:t>‹#›</a:t>
            </a:fld>
            <a:endParaRPr lang="ru-RU"/>
          </a:p>
        </p:txBody>
      </p:sp>
      <p:sp>
        <p:nvSpPr>
          <p:cNvPr id="3" name="Рисунок 2"/>
          <p:cNvSpPr>
            <a:spLocks noGrp="1"/>
          </p:cNvSpPr>
          <p:nvPr>
            <p:ph type="pic" idx="1"/>
          </p:nvPr>
        </p:nvSpPr>
        <p:spPr>
          <a:xfrm rot="420000">
            <a:off x="2614345" y="1599356"/>
            <a:ext cx="3463290" cy="524256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7144" y="7755467"/>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3286125" y="8293101"/>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7144" y="-9525"/>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3286125" y="-9525"/>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342900" y="938784"/>
            <a:ext cx="6172200" cy="1524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342900" y="2580640"/>
            <a:ext cx="6172200" cy="5852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342900" y="8475134"/>
            <a:ext cx="16002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7D6B5E7-7665-4D45-9CE2-408E116BD401}" type="datetimeFigureOut">
              <a:rPr lang="ru-RU" smtClean="0"/>
              <a:pPr/>
              <a:t>24.11.2014</a:t>
            </a:fld>
            <a:endParaRPr lang="ru-RU"/>
          </a:p>
        </p:txBody>
      </p:sp>
      <p:sp>
        <p:nvSpPr>
          <p:cNvPr id="22" name="Нижний колонтитул 21"/>
          <p:cNvSpPr>
            <a:spLocks noGrp="1"/>
          </p:cNvSpPr>
          <p:nvPr>
            <p:ph type="ftr" sz="quarter" idx="3"/>
          </p:nvPr>
        </p:nvSpPr>
        <p:spPr>
          <a:xfrm>
            <a:off x="2000250" y="8475134"/>
            <a:ext cx="25146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5943600" y="8475134"/>
            <a:ext cx="571500" cy="486833"/>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91745D7-5D70-4282-B28D-108600E645FB}" type="slidenum">
              <a:rPr lang="ru-RU" smtClean="0"/>
              <a:pPr/>
              <a:t>‹#›</a:t>
            </a:fld>
            <a:endParaRPr lang="ru-RU"/>
          </a:p>
        </p:txBody>
      </p:sp>
      <p:grpSp>
        <p:nvGrpSpPr>
          <p:cNvPr id="2" name="Группа 1"/>
          <p:cNvGrpSpPr/>
          <p:nvPr/>
        </p:nvGrpSpPr>
        <p:grpSpPr>
          <a:xfrm>
            <a:off x="-14263" y="269877"/>
            <a:ext cx="6885411" cy="865632"/>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descr="pdd_main.jpg"/>
          <p:cNvPicPr>
            <a:picLocks noChangeAspect="1"/>
          </p:cNvPicPr>
          <p:nvPr/>
        </p:nvPicPr>
        <p:blipFill>
          <a:blip r:embed="rId2" cstate="print"/>
          <a:srcRect l="5555"/>
          <a:stretch>
            <a:fillRect/>
          </a:stretch>
        </p:blipFill>
        <p:spPr>
          <a:xfrm>
            <a:off x="214290" y="3857620"/>
            <a:ext cx="1214447" cy="1627641"/>
          </a:xfrm>
          <a:prstGeom prst="rect">
            <a:avLst/>
          </a:prstGeom>
        </p:spPr>
      </p:pic>
      <p:pic>
        <p:nvPicPr>
          <p:cNvPr id="5" name="Рисунок 4" descr="1326883700_2012-01-18_124719.jpg"/>
          <p:cNvPicPr>
            <a:picLocks noChangeAspect="1"/>
          </p:cNvPicPr>
          <p:nvPr/>
        </p:nvPicPr>
        <p:blipFill>
          <a:blip r:embed="rId3"/>
          <a:srcRect l="42574" t="42500" b="16250"/>
          <a:stretch>
            <a:fillRect/>
          </a:stretch>
        </p:blipFill>
        <p:spPr>
          <a:xfrm>
            <a:off x="4857761" y="500035"/>
            <a:ext cx="1657351" cy="1571636"/>
          </a:xfrm>
          <a:prstGeom prst="ellipse">
            <a:avLst/>
          </a:prstGeom>
          <a:ln>
            <a:noFill/>
          </a:ln>
          <a:effectLst>
            <a:softEdge rad="112500"/>
          </a:effectLst>
        </p:spPr>
      </p:pic>
      <p:sp>
        <p:nvSpPr>
          <p:cNvPr id="6" name="Прямоугольник 5"/>
          <p:cNvSpPr/>
          <p:nvPr/>
        </p:nvSpPr>
        <p:spPr>
          <a:xfrm>
            <a:off x="928671" y="714348"/>
            <a:ext cx="2390013" cy="892552"/>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ru-RU" sz="2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Выпуск газеты</a:t>
            </a:r>
          </a:p>
          <a:p>
            <a:pPr algn="ctr"/>
            <a:r>
              <a:rPr lang="ru-RU" sz="2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t>
            </a:r>
            <a:r>
              <a:rPr lang="ru-RU" sz="32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3</a:t>
            </a:r>
            <a:r>
              <a:rPr lang="ru-RU" sz="2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ru-RU" sz="1100" i="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(ноябрь 2014)</a:t>
            </a:r>
            <a:endParaRPr lang="ru-RU" sz="2000" i="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026" name="WordArt 2"/>
          <p:cNvSpPr>
            <a:spLocks noChangeArrowheads="1" noChangeShapeType="1" noTextEdit="1"/>
          </p:cNvSpPr>
          <p:nvPr/>
        </p:nvSpPr>
        <p:spPr bwMode="auto">
          <a:xfrm>
            <a:off x="4429132" y="428597"/>
            <a:ext cx="2428868" cy="2038351"/>
          </a:xfrm>
          <a:prstGeom prst="rect">
            <a:avLst/>
          </a:prstGeom>
        </p:spPr>
        <p:txBody>
          <a:bodyPr wrap="none" fromWordArt="1">
            <a:prstTxWarp prst="textArchDownPour">
              <a:avLst>
                <a:gd name="adj1" fmla="val 0"/>
                <a:gd name="adj2" fmla="val 50000"/>
              </a:avLst>
            </a:prstTxWarp>
          </a:bodyPr>
          <a:lstStyle/>
          <a:p>
            <a:pPr algn="ctr" rtl="0"/>
            <a:r>
              <a:rPr lang="ru-RU" sz="3600" kern="10" spc="0" dirty="0" smtClean="0">
                <a:ln w="9525">
                  <a:noFill/>
                  <a:round/>
                  <a:headEnd/>
                  <a:tailEnd/>
                </a:ln>
                <a:gradFill rotWithShape="0">
                  <a:gsLst>
                    <a:gs pos="0">
                      <a:srgbClr val="000082"/>
                    </a:gs>
                    <a:gs pos="15000">
                      <a:srgbClr val="66008F"/>
                    </a:gs>
                    <a:gs pos="32499">
                      <a:srgbClr val="BA0066"/>
                    </a:gs>
                    <a:gs pos="45000">
                      <a:srgbClr val="FF0000"/>
                    </a:gs>
                    <a:gs pos="50000">
                      <a:srgbClr val="FF8200"/>
                    </a:gs>
                    <a:gs pos="55001">
                      <a:srgbClr val="FF0000"/>
                    </a:gs>
                    <a:gs pos="67501">
                      <a:srgbClr val="BA0066"/>
                    </a:gs>
                    <a:gs pos="85000">
                      <a:srgbClr val="66008F"/>
                    </a:gs>
                    <a:gs pos="100000">
                      <a:srgbClr val="000082"/>
                    </a:gs>
                  </a:gsLst>
                  <a:lin ang="5400000" scaled="1"/>
                </a:gradFill>
                <a:effectLst>
                  <a:glow rad="139700">
                    <a:schemeClr val="accent1">
                      <a:satMod val="175000"/>
                      <a:alpha val="40000"/>
                    </a:schemeClr>
                  </a:glow>
                  <a:outerShdw dist="35921" dir="2700000" algn="ctr" rotWithShape="0">
                    <a:srgbClr val="C0C0C0">
                      <a:alpha val="80000"/>
                    </a:srgbClr>
                  </a:outerShdw>
                </a:effectLst>
                <a:latin typeface="Impact"/>
              </a:rPr>
              <a:t>"Морячки"</a:t>
            </a:r>
            <a:endParaRPr lang="ru-RU" sz="3600" kern="10" spc="0" dirty="0">
              <a:ln w="9525">
                <a:noFill/>
                <a:round/>
                <a:headEnd/>
                <a:tailEnd/>
              </a:ln>
              <a:gradFill rotWithShape="0">
                <a:gsLst>
                  <a:gs pos="0">
                    <a:srgbClr val="000082"/>
                  </a:gs>
                  <a:gs pos="15000">
                    <a:srgbClr val="66008F"/>
                  </a:gs>
                  <a:gs pos="32499">
                    <a:srgbClr val="BA0066"/>
                  </a:gs>
                  <a:gs pos="45000">
                    <a:srgbClr val="FF0000"/>
                  </a:gs>
                  <a:gs pos="50000">
                    <a:srgbClr val="FF8200"/>
                  </a:gs>
                  <a:gs pos="55001">
                    <a:srgbClr val="FF0000"/>
                  </a:gs>
                  <a:gs pos="67501">
                    <a:srgbClr val="BA0066"/>
                  </a:gs>
                  <a:gs pos="85000">
                    <a:srgbClr val="66008F"/>
                  </a:gs>
                  <a:gs pos="100000">
                    <a:srgbClr val="000082"/>
                  </a:gs>
                </a:gsLst>
                <a:lin ang="5400000" scaled="1"/>
              </a:gradFill>
              <a:effectLst>
                <a:glow rad="139700">
                  <a:schemeClr val="accent1">
                    <a:satMod val="175000"/>
                    <a:alpha val="40000"/>
                  </a:schemeClr>
                </a:glow>
                <a:outerShdw dist="35921" dir="2700000" algn="ctr" rotWithShape="0">
                  <a:srgbClr val="C0C0C0">
                    <a:alpha val="80000"/>
                  </a:srgbClr>
                </a:outerShdw>
              </a:effectLst>
              <a:latin typeface="Impact"/>
            </a:endParaRPr>
          </a:p>
        </p:txBody>
      </p:sp>
      <p:sp>
        <p:nvSpPr>
          <p:cNvPr id="2" name="WordArt 2"/>
          <p:cNvSpPr>
            <a:spLocks noChangeArrowheads="1" noChangeShapeType="1" noTextEdit="1"/>
          </p:cNvSpPr>
          <p:nvPr/>
        </p:nvSpPr>
        <p:spPr bwMode="auto">
          <a:xfrm>
            <a:off x="5000637" y="500034"/>
            <a:ext cx="1344613" cy="565151"/>
          </a:xfrm>
          <a:prstGeom prst="rect">
            <a:avLst/>
          </a:prstGeom>
        </p:spPr>
        <p:txBody>
          <a:bodyPr wrap="none" fromWordArt="1">
            <a:prstTxWarp prst="textArchUp">
              <a:avLst>
                <a:gd name="adj" fmla="val 10800000"/>
              </a:avLst>
            </a:prstTxWarp>
          </a:bodyPr>
          <a:lstStyle/>
          <a:p>
            <a:pPr algn="ctr" rtl="0"/>
            <a:r>
              <a:rPr lang="ru-RU" sz="3600" kern="10" spc="0" dirty="0" smtClean="0">
                <a:ln w="9525">
                  <a:noFill/>
                  <a:round/>
                  <a:headEnd/>
                  <a:tailEnd/>
                </a:ln>
                <a:gradFill rotWithShape="0">
                  <a:gsLst>
                    <a:gs pos="0">
                      <a:srgbClr val="000082"/>
                    </a:gs>
                    <a:gs pos="15000">
                      <a:srgbClr val="66008F"/>
                    </a:gs>
                    <a:gs pos="32499">
                      <a:srgbClr val="BA0066"/>
                    </a:gs>
                    <a:gs pos="45000">
                      <a:srgbClr val="FF0000"/>
                    </a:gs>
                    <a:gs pos="50000">
                      <a:srgbClr val="FF8200"/>
                    </a:gs>
                    <a:gs pos="55001">
                      <a:srgbClr val="FF0000"/>
                    </a:gs>
                    <a:gs pos="67501">
                      <a:srgbClr val="BA0066"/>
                    </a:gs>
                    <a:gs pos="85000">
                      <a:srgbClr val="66008F"/>
                    </a:gs>
                    <a:gs pos="100000">
                      <a:srgbClr val="000082"/>
                    </a:gs>
                  </a:gsLst>
                  <a:lin ang="5400000" scaled="1"/>
                </a:gradFill>
                <a:effectLst>
                  <a:glow rad="101600">
                    <a:schemeClr val="accent1">
                      <a:satMod val="175000"/>
                      <a:alpha val="40000"/>
                    </a:schemeClr>
                  </a:glow>
                  <a:outerShdw dist="35921" dir="2700000" algn="ctr" rotWithShape="0">
                    <a:srgbClr val="C0C0C0">
                      <a:alpha val="80000"/>
                    </a:srgbClr>
                  </a:outerShdw>
                </a:effectLst>
                <a:latin typeface="Impact"/>
              </a:rPr>
              <a:t>группа</a:t>
            </a:r>
            <a:endParaRPr lang="ru-RU" sz="3600" kern="10" spc="0" dirty="0">
              <a:ln w="9525">
                <a:noFill/>
                <a:round/>
                <a:headEnd/>
                <a:tailEnd/>
              </a:ln>
              <a:gradFill rotWithShape="0">
                <a:gsLst>
                  <a:gs pos="0">
                    <a:srgbClr val="000082"/>
                  </a:gs>
                  <a:gs pos="15000">
                    <a:srgbClr val="66008F"/>
                  </a:gs>
                  <a:gs pos="32499">
                    <a:srgbClr val="BA0066"/>
                  </a:gs>
                  <a:gs pos="45000">
                    <a:srgbClr val="FF0000"/>
                  </a:gs>
                  <a:gs pos="50000">
                    <a:srgbClr val="FF8200"/>
                  </a:gs>
                  <a:gs pos="55001">
                    <a:srgbClr val="FF0000"/>
                  </a:gs>
                  <a:gs pos="67501">
                    <a:srgbClr val="BA0066"/>
                  </a:gs>
                  <a:gs pos="85000">
                    <a:srgbClr val="66008F"/>
                  </a:gs>
                  <a:gs pos="100000">
                    <a:srgbClr val="000082"/>
                  </a:gs>
                </a:gsLst>
                <a:lin ang="5400000" scaled="1"/>
              </a:gradFill>
              <a:effectLst>
                <a:glow rad="101600">
                  <a:schemeClr val="accent1">
                    <a:satMod val="175000"/>
                    <a:alpha val="40000"/>
                  </a:schemeClr>
                </a:glow>
                <a:outerShdw dist="35921" dir="2700000" algn="ctr" rotWithShape="0">
                  <a:srgbClr val="C0C0C0">
                    <a:alpha val="80000"/>
                  </a:srgbClr>
                </a:outerShdw>
              </a:effectLst>
              <a:latin typeface="Impact"/>
            </a:endParaRPr>
          </a:p>
        </p:txBody>
      </p:sp>
      <p:sp>
        <p:nvSpPr>
          <p:cNvPr id="7" name="Прямоугольник 6"/>
          <p:cNvSpPr/>
          <p:nvPr/>
        </p:nvSpPr>
        <p:spPr>
          <a:xfrm>
            <a:off x="214291" y="1500168"/>
            <a:ext cx="1630896" cy="30777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1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Сегодня в номере:</a:t>
            </a:r>
            <a:endParaRPr lang="ru-RU" sz="1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9" name="Прямоугольник 8"/>
          <p:cNvSpPr/>
          <p:nvPr/>
        </p:nvSpPr>
        <p:spPr>
          <a:xfrm>
            <a:off x="285728" y="1857358"/>
            <a:ext cx="4286280" cy="830997"/>
          </a:xfrm>
          <a:prstGeom prst="rect">
            <a:avLst/>
          </a:prstGeom>
        </p:spPr>
        <p:txBody>
          <a:bodyPr wrap="square">
            <a:spAutoFit/>
          </a:bodyPr>
          <a:lstStyle/>
          <a:p>
            <a:pPr>
              <a:buBlip>
                <a:blip r:embed="rId4"/>
              </a:buBlip>
            </a:pPr>
            <a:r>
              <a:rPr lang="ru-RU" sz="1200" dirty="0" smtClean="0"/>
              <a:t> Безопасные шаги на пути к безопасности на дороге</a:t>
            </a:r>
          </a:p>
          <a:p>
            <a:pPr lvl="0">
              <a:buBlip>
                <a:blip r:embed="rId4"/>
              </a:buBlip>
            </a:pPr>
            <a:r>
              <a:rPr lang="ru-RU" sz="1200" dirty="0" smtClean="0"/>
              <a:t> Вместе научим ребенка безопасно жить в этом мире!</a:t>
            </a:r>
          </a:p>
          <a:p>
            <a:pPr>
              <a:buBlip>
                <a:blip r:embed="rId4"/>
              </a:buBlip>
            </a:pPr>
            <a:r>
              <a:rPr lang="ru-RU" sz="1200" dirty="0" smtClean="0"/>
              <a:t> Родители должны знать, что…</a:t>
            </a:r>
          </a:p>
          <a:p>
            <a:pPr>
              <a:buBlip>
                <a:blip r:embed="rId4"/>
              </a:buBlip>
            </a:pPr>
            <a:r>
              <a:rPr lang="ru-RU" sz="1200" dirty="0"/>
              <a:t> </a:t>
            </a:r>
            <a:r>
              <a:rPr lang="ru-RU" sz="1200" dirty="0" smtClean="0"/>
              <a:t>ПРАВИЛА ДОРОЖНОЙ БЕЗОПАСНОСТИ  </a:t>
            </a:r>
            <a:endParaRPr lang="ru-RU" sz="1200" dirty="0"/>
          </a:p>
        </p:txBody>
      </p:sp>
      <p:sp>
        <p:nvSpPr>
          <p:cNvPr id="4097" name="Rectangle 1"/>
          <p:cNvSpPr>
            <a:spLocks noChangeArrowheads="1"/>
          </p:cNvSpPr>
          <p:nvPr/>
        </p:nvSpPr>
        <p:spPr bwMode="auto">
          <a:xfrm>
            <a:off x="142852" y="2928926"/>
            <a:ext cx="4429156" cy="954107"/>
          </a:xfrm>
          <a:prstGeom prst="rect">
            <a:avLst/>
          </a:prstGeom>
          <a:solidFill>
            <a:srgbClr val="FFFFFF"/>
          </a:solidFill>
          <a:ln w="9525">
            <a:solidFill>
              <a:schemeClr val="accent5">
                <a:lumMod val="40000"/>
                <a:lumOff val="60000"/>
              </a:schemeClr>
            </a:solidFill>
            <a:miter lim="800000"/>
            <a:headEnd/>
            <a:tailEnd/>
          </a:ln>
          <a:effectLst>
            <a:glow rad="63500">
              <a:schemeClr val="accent2">
                <a:satMod val="175000"/>
                <a:alpha val="40000"/>
              </a:schemeClr>
            </a:glow>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110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Дорогие  родители!</a:t>
            </a:r>
            <a:endParaRPr kumimoji="0" lang="ru-RU" sz="11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9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Не ваши ли дети топают по проезжей части дороги на красный сигнал светофора? Какую оценку вы поставите себе за безопас­ность на дороге ваших детей? Задача каждого родителя - изучать азбуку движения пешехода на дороге со своим ребенком.</a:t>
            </a:r>
            <a:endParaRPr kumimoji="0" lang="ru-RU" sz="9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sz="90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Дорога не терпит шалости - наказывает без жалости!</a:t>
            </a:r>
            <a:endParaRPr kumimoji="0" lang="ru-RU" sz="90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099" name="Rectangle 3"/>
          <p:cNvSpPr>
            <a:spLocks noChangeArrowheads="1"/>
          </p:cNvSpPr>
          <p:nvPr/>
        </p:nvSpPr>
        <p:spPr bwMode="auto">
          <a:xfrm>
            <a:off x="1428736" y="3929058"/>
            <a:ext cx="5286412" cy="1338828"/>
          </a:xfrm>
          <a:prstGeom prst="rect">
            <a:avLst/>
          </a:prstGeom>
          <a:solidFill>
            <a:srgbClr val="FFFFFF"/>
          </a:solidFill>
          <a:ln w="9525">
            <a:solidFill>
              <a:schemeClr val="accent5">
                <a:lumMod val="40000"/>
                <a:lumOff val="60000"/>
              </a:schemeClr>
            </a:solidFill>
            <a:miter lim="800000"/>
            <a:headEnd/>
            <a:tailEnd/>
          </a:ln>
          <a:effectLst>
            <a:glow rad="101600">
              <a:schemeClr val="accent3">
                <a:satMod val="175000"/>
                <a:alpha val="40000"/>
              </a:schemeClr>
            </a:glow>
          </a:effectLst>
        </p:spPr>
        <p:txBody>
          <a:bodyPr vert="horz" wrap="square" lIns="91440" tIns="45720" rIns="91440" bIns="45720" numCol="1" anchor="ctr" anchorCtr="0" compatLnSpc="1">
            <a:prstTxWarp prst="textNoShape">
              <a:avLst/>
            </a:prstTxWarp>
            <a:spAutoFit/>
          </a:bodyPr>
          <a:lstStyle/>
          <a:p>
            <a:pPr indent="450850" fontAlgn="base">
              <a:spcBef>
                <a:spcPct val="0"/>
              </a:spcBef>
              <a:spcAft>
                <a:spcPct val="0"/>
              </a:spcAft>
            </a:pPr>
            <a:r>
              <a:rPr kumimoji="0" lang="ru-RU" sz="90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Безопасные шаги на пути к безопасности на дороге</a:t>
            </a:r>
            <a:endParaRPr kumimoji="0" lang="ru-RU" sz="900" i="0" u="none" strike="noStrike" cap="none" normalizeH="0" baseline="0" dirty="0" smtClean="0">
              <a:ln>
                <a:noFill/>
              </a:ln>
              <a:solidFill>
                <a:schemeClr val="tx1"/>
              </a:solidFill>
              <a:effectLst/>
              <a:latin typeface="Times New Roman" pitchFamily="18" charset="0"/>
              <a:cs typeface="Times New Roman" pitchFamily="18" charset="0"/>
            </a:endParaRPr>
          </a:p>
          <a:p>
            <a:pPr indent="450850" eaLnBrk="0" fontAlgn="base" hangingPunct="0">
              <a:spcBef>
                <a:spcPct val="0"/>
              </a:spcBef>
              <a:spcAft>
                <a:spcPct val="0"/>
              </a:spcAft>
            </a:pPr>
            <a:r>
              <a:rPr kumimoji="0" lang="en-US" sz="90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I</a:t>
            </a:r>
            <a:r>
              <a:rPr kumimoji="0" lang="ru-RU" sz="90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Что должны знать родители о своем ребенке?</a:t>
            </a:r>
            <a:endParaRPr kumimoji="0" lang="ru-RU" sz="900" i="0" u="none" strike="noStrike" cap="none" normalizeH="0" baseline="0" dirty="0" smtClean="0">
              <a:ln>
                <a:noFill/>
              </a:ln>
              <a:solidFill>
                <a:schemeClr val="tx1"/>
              </a:solidFill>
              <a:effectLst/>
              <a:latin typeface="Times New Roman" pitchFamily="18" charset="0"/>
              <a:cs typeface="Times New Roman" pitchFamily="18" charset="0"/>
            </a:endParaRPr>
          </a:p>
          <a:p>
            <a:pPr indent="450850" eaLnBrk="0" fontAlgn="base" hangingPunct="0">
              <a:spcBef>
                <a:spcPct val="0"/>
              </a:spcBef>
              <a:spcAft>
                <a:spcPct val="0"/>
              </a:spcAft>
            </a:pPr>
            <a:r>
              <a:rPr kumimoji="0" lang="ru-RU" sz="90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 3-4 года </a:t>
            </a:r>
            <a:r>
              <a:rPr kumimoji="0" lang="ru-RU" sz="9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ребенок может отличить движущуюся машину от стоя­щей, но он уверен, что машина останавливается  мгновенно.</a:t>
            </a:r>
            <a:endParaRPr kumimoji="0" lang="ru-RU" sz="900" i="0" u="none" strike="noStrike" cap="none" normalizeH="0" baseline="0" dirty="0" smtClean="0">
              <a:ln>
                <a:noFill/>
              </a:ln>
              <a:solidFill>
                <a:schemeClr val="tx1"/>
              </a:solidFill>
              <a:effectLst/>
              <a:latin typeface="Times New Roman" pitchFamily="18" charset="0"/>
              <a:cs typeface="Times New Roman" pitchFamily="18" charset="0"/>
            </a:endParaRPr>
          </a:p>
          <a:p>
            <a:pPr indent="450850" eaLnBrk="0" fontAlgn="base" hangingPunct="0">
              <a:spcBef>
                <a:spcPct val="0"/>
              </a:spcBef>
              <a:spcAft>
                <a:spcPct val="0"/>
              </a:spcAft>
            </a:pPr>
            <a:r>
              <a:rPr kumimoji="0" lang="ru-RU" sz="90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 6 лет - </a:t>
            </a:r>
            <a:r>
              <a:rPr kumimoji="0" lang="ru-RU" sz="9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боковым зрением он видит примерно 2/3 того, что видят взрослые; не умеет определить, что движется быстрее: вело­сипед или спортивная машина; не умеет правильно распределять внимание и отделять существенное от  незначительного.</a:t>
            </a:r>
            <a:endParaRPr lang="ru-RU" sz="900" dirty="0" smtClean="0">
              <a:latin typeface="Times New Roman" pitchFamily="18" charset="0"/>
              <a:ea typeface="Times New Roman" pitchFamily="18" charset="0"/>
              <a:cs typeface="Times New Roman" pitchFamily="18" charset="0"/>
            </a:endParaRPr>
          </a:p>
          <a:p>
            <a:pPr indent="450850" eaLnBrk="0" fontAlgn="base" hangingPunct="0">
              <a:spcBef>
                <a:spcPct val="0"/>
              </a:spcBef>
              <a:spcAft>
                <a:spcPct val="0"/>
              </a:spcAft>
            </a:pPr>
            <a:r>
              <a:rPr kumimoji="0" lang="ru-RU" sz="90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 7 лет - </a:t>
            </a:r>
            <a:r>
              <a:rPr kumimoji="0" lang="ru-RU" sz="9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более уверенно отличает правую сторону дороги от  левой.</a:t>
            </a:r>
            <a:endParaRPr kumimoji="0" lang="ru-RU" sz="900" i="0" u="none" strike="noStrike" cap="none" normalizeH="0" baseline="0" dirty="0" smtClean="0">
              <a:ln>
                <a:noFill/>
              </a:ln>
              <a:solidFill>
                <a:schemeClr val="tx1"/>
              </a:solidFill>
              <a:effectLst/>
              <a:latin typeface="Times New Roman" pitchFamily="18" charset="0"/>
              <a:cs typeface="Times New Roman" pitchFamily="18" charset="0"/>
            </a:endParaRPr>
          </a:p>
          <a:p>
            <a:pPr indent="450850" eaLnBrk="0" fontAlgn="base" hangingPunct="0">
              <a:spcBef>
                <a:spcPct val="0"/>
              </a:spcBef>
              <a:spcAft>
                <a:spcPct val="0"/>
              </a:spcAft>
            </a:pPr>
            <a:endParaRPr kumimoji="0" lang="ru-RU" sz="90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100" name="Rectangle 4"/>
          <p:cNvSpPr>
            <a:spLocks noChangeArrowheads="1"/>
          </p:cNvSpPr>
          <p:nvPr/>
        </p:nvSpPr>
        <p:spPr bwMode="auto">
          <a:xfrm>
            <a:off x="142852" y="5429256"/>
            <a:ext cx="6572272" cy="646331"/>
          </a:xfrm>
          <a:prstGeom prst="rect">
            <a:avLst/>
          </a:prstGeom>
          <a:solidFill>
            <a:srgbClr val="FFFFFF"/>
          </a:solidFill>
          <a:ln w="9525">
            <a:solidFill>
              <a:schemeClr val="accent5">
                <a:lumMod val="40000"/>
                <a:lumOff val="60000"/>
              </a:schemeClr>
            </a:solidFill>
            <a:miter lim="800000"/>
            <a:headEnd/>
            <a:tailEnd/>
          </a:ln>
          <a:effectLst>
            <a:glow rad="101600">
              <a:schemeClr val="accent3">
                <a:satMod val="175000"/>
                <a:alpha val="40000"/>
              </a:schemeClr>
            </a:glow>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90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 8 лет - </a:t>
            </a:r>
            <a:r>
              <a:rPr kumimoji="0" lang="ru-RU" sz="9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может мгновенно отреагировать на оклик и т. п.; име­ет опыт пешеходного передвижения на дороге; активно осваивает основные навыки езды на велосипеде (умение объезжать препят­ствия, делать крутые повороты); умеет определять источник шума; устанавливать связь между величиной предмета, его удаленностью и временем (чем ближе автомобиль, тем он больше); может от­казаться от начатого действия (ступив на проезжую часть, вновь вернуться на тротуар).</a:t>
            </a:r>
            <a:endParaRPr kumimoji="0" lang="ru-RU" sz="90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101" name="Rectangle 5"/>
          <p:cNvSpPr>
            <a:spLocks noChangeArrowheads="1"/>
          </p:cNvSpPr>
          <p:nvPr/>
        </p:nvSpPr>
        <p:spPr bwMode="auto">
          <a:xfrm>
            <a:off x="142852" y="6286512"/>
            <a:ext cx="6572296" cy="2585323"/>
          </a:xfrm>
          <a:prstGeom prst="rect">
            <a:avLst/>
          </a:prstGeom>
          <a:noFill/>
          <a:ln w="9525">
            <a:solidFill>
              <a:schemeClr val="accent5">
                <a:lumMod val="40000"/>
                <a:lumOff val="60000"/>
              </a:schemeClr>
            </a:solidFill>
            <a:miter lim="800000"/>
            <a:headEnd/>
            <a:tailEnd/>
          </a:ln>
          <a:effectLst>
            <a:glow rad="101600">
              <a:schemeClr val="accent6">
                <a:satMod val="175000"/>
                <a:alpha val="40000"/>
              </a:schemeClr>
            </a:glow>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II</a:t>
            </a:r>
            <a:r>
              <a:rPr kumimoji="0" lang="ru-RU" sz="9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Что должны и чего не должны делать сами родители при движении?</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49238"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Не спешите, переходите дорогу всегда размеренным шагом.</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49238"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Выходя на проезжую часть, прекратите разговаривать - ре­бенок должен привыкнуть, что при переходе дороги нужно сосредоточиться.</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49238"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Не переходите дорогу на красный или желтый сигнал све­тофора, переходить нужно только на зеленый свет.</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49238"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Переходите дорогу только в местах, обозначенных дорож­ным знаком «Пешеходный переход».</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49238"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Из автобуса, такси (троллейбуса, трамвая) выходите первыми. В противном случае ребенок может упасть или выбежать на проезжую часть. •  Не разрешайте детям играть вблизи дорог и на проезжей части.</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49238"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Привлекайте ребенка к участию в ваших наблюдениях за об­становкой на дороге: показывайте ему те машины, которые готовятся поворачивать, едут с большой скоростью и т. д.</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49238"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Не выходите с ребенком из-за машины, кустов, не осмотрев предварительно дороги, - это типичная ошибка, и нельзя допускать, чтобы дети ее повторяли.</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49238"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В автомобиле обязательно пристегнитесь ремнями; ребенка посадите на самое безопасное место: в специальное детское кресло, в середину или на правую часть заднего сиденья; во время длительных поездок чаще останавливайтесь: ре­бенку необходимо двигаться.</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49238"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Не будьте агрессивны по отношению к другим участникам движения. Вместо этого объясните ребенку конкретно, в чем их ошибка. Используйте различные ситуации для ознаком­ления с правилами дорожного движения, спокойно призна­вайте и свои собственные ошибки.</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42852" y="1214414"/>
            <a:ext cx="5214974" cy="113877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i="0" u="none" strike="noStrike" cap="none" normalizeH="0" baseline="0" dirty="0" smtClean="0">
                <a:ln>
                  <a:noFill/>
                </a:ln>
                <a:solidFill>
                  <a:srgbClr val="FF00FF"/>
                </a:solidFill>
                <a:effectLst/>
                <a:latin typeface="Times New Roman" pitchFamily="18" charset="0"/>
                <a:ea typeface="Times New Roman" pitchFamily="18" charset="0"/>
                <a:cs typeface="Times New Roman" pitchFamily="18" charset="0"/>
              </a:rPr>
              <a:t>Уважаемые родители!</a:t>
            </a:r>
            <a:endParaRPr kumimoji="0" lang="ru-RU" sz="14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9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Мы убеждены, что вы поддержите нас в стремлении уберечь детей от опасностей, которые подстерегают их на дороге. Верим, что вы и дальше будете уделять большое внимание привитию свое­му ребенку навыков дорожной безопасности.</a:t>
            </a:r>
            <a:endParaRPr kumimoji="0" lang="ru-RU" sz="9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9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Мы заинтересованы в сохранении жизни и здоровья всех чле­нов вашей семьи, но безопасность дорожного движения во многом зависит от вас самих!</a:t>
            </a:r>
            <a:endParaRPr kumimoji="0" lang="ru-RU" sz="9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90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075" name="Rectangle 3"/>
          <p:cNvSpPr>
            <a:spLocks noChangeArrowheads="1"/>
          </p:cNvSpPr>
          <p:nvPr/>
        </p:nvSpPr>
        <p:spPr bwMode="auto">
          <a:xfrm>
            <a:off x="214290" y="2214546"/>
            <a:ext cx="6357982" cy="40011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Garamond" pitchFamily="18" charset="0"/>
                <a:ea typeface="Times New Roman" pitchFamily="18" charset="0"/>
                <a:cs typeface="Arial" pitchFamily="34" charset="0"/>
              </a:rPr>
              <a:t>Вместе научим ребенка безопасно жить в этом мире!</a:t>
            </a:r>
            <a:endParaRPr kumimoji="0" lang="ru-RU" sz="28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
        <p:nvSpPr>
          <p:cNvPr id="3076" name="Rectangle 4"/>
          <p:cNvSpPr>
            <a:spLocks noChangeArrowheads="1"/>
          </p:cNvSpPr>
          <p:nvPr/>
        </p:nvSpPr>
        <p:spPr bwMode="auto">
          <a:xfrm>
            <a:off x="214290" y="2714612"/>
            <a:ext cx="6500858" cy="5778505"/>
          </a:xfrm>
          <a:prstGeom prst="rect">
            <a:avLst/>
          </a:prstGeom>
          <a:solidFill>
            <a:srgbClr val="FFFFFF"/>
          </a:solidFill>
          <a:ln w="9525">
            <a:solidFill>
              <a:schemeClr val="accent5">
                <a:lumMod val="40000"/>
                <a:lumOff val="60000"/>
              </a:schemeClr>
            </a:solidFill>
            <a:miter lim="800000"/>
            <a:headEnd/>
            <a:tailEnd/>
          </a:ln>
          <a:effectLst>
            <a:glow rad="101600">
              <a:schemeClr val="accent3">
                <a:satMod val="175000"/>
                <a:alpha val="40000"/>
              </a:schemeClr>
            </a:glo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588963" algn="l"/>
              </a:tabLst>
            </a:pPr>
            <a:r>
              <a:rPr kumimoji="0" lang="ru-RU" sz="160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Рекомендации для родителей</a:t>
            </a:r>
            <a:endParaRPr kumimoji="0" lang="ru-RU" sz="16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588963" algn="l"/>
              </a:tabLst>
            </a:pPr>
            <a:r>
              <a:rPr kumimoji="0" lang="ru-RU" sz="1050" i="0" u="none" strike="noStrike" cap="none" normalizeH="0" baseline="0" dirty="0" smtClean="0">
                <a:ln>
                  <a:noFill/>
                </a:ln>
                <a:solidFill>
                  <a:srgbClr val="FF00FF"/>
                </a:solidFill>
                <a:effectLst/>
                <a:latin typeface="Times New Roman" pitchFamily="18" charset="0"/>
                <a:ea typeface="Times New Roman" pitchFamily="18" charset="0"/>
                <a:cs typeface="Times New Roman" pitchFamily="18" charset="0"/>
              </a:rPr>
              <a:t>1. При </a:t>
            </a:r>
            <a:r>
              <a:rPr kumimoji="0" lang="ru-RU" sz="1050" i="0" u="none" strike="noStrike" cap="none" normalizeH="0" baseline="0" dirty="0" smtClean="0">
                <a:ln>
                  <a:noFill/>
                </a:ln>
                <a:solidFill>
                  <a:srgbClr val="FF00FF"/>
                </a:solidFill>
                <a:effectLst/>
                <a:latin typeface="Times New Roman" pitchFamily="18" charset="0"/>
                <a:ea typeface="Times New Roman" pitchFamily="18" charset="0"/>
                <a:cs typeface="Times New Roman" pitchFamily="18" charset="0"/>
              </a:rPr>
              <a:t>выходе из дома:</a:t>
            </a:r>
            <a:endParaRPr kumimoji="0" lang="ru-RU" sz="105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88963" algn="l"/>
              </a:tabLst>
            </a:pPr>
            <a:r>
              <a:rPr kumimoji="0" lang="ru-RU" sz="9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сразу обратите внимание ребенка на движение транспортных средств у подъезда и вместе посмотрите, не приближается ли к вам автомобиль, мотоцикл, мопед, велосипед;</a:t>
            </a:r>
            <a:endParaRPr kumimoji="0" lang="ru-RU" sz="9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88963" algn="l"/>
              </a:tabLst>
            </a:pPr>
            <a:r>
              <a:rPr kumimoji="0" lang="ru-RU" sz="9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если у подъезда стоят транспортные средства или растут деревья, закрывающие обзор, приостановите свое движение и оглянитесь - нет ли за препятствием опасности.</a:t>
            </a:r>
          </a:p>
          <a:p>
            <a:pPr marL="0" marR="0" lvl="0" indent="0" algn="just" defTabSz="914400" rtl="0" eaLnBrk="0" fontAlgn="base" latinLnBrk="0" hangingPunct="0">
              <a:lnSpc>
                <a:spcPct val="100000"/>
              </a:lnSpc>
              <a:spcBef>
                <a:spcPct val="0"/>
              </a:spcBef>
              <a:spcAft>
                <a:spcPct val="0"/>
              </a:spcAft>
              <a:buClrTx/>
              <a:buSzTx/>
              <a:buFontTx/>
              <a:buNone/>
              <a:tabLst>
                <a:tab pos="588963" algn="l"/>
              </a:tabLst>
            </a:pPr>
            <a:endParaRPr kumimoji="0" lang="ru-RU" sz="9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88963" algn="l"/>
              </a:tabLst>
            </a:pPr>
            <a:r>
              <a:rPr kumimoji="0" lang="ru-RU" sz="1050" i="0" u="none" strike="noStrike" cap="none" normalizeH="0" baseline="0" dirty="0" smtClean="0">
                <a:ln>
                  <a:noFill/>
                </a:ln>
                <a:solidFill>
                  <a:srgbClr val="FF00FF"/>
                </a:solidFill>
                <a:effectLst/>
                <a:latin typeface="Times New Roman" pitchFamily="18" charset="0"/>
                <a:ea typeface="Times New Roman" pitchFamily="18" charset="0"/>
                <a:cs typeface="Times New Roman" pitchFamily="18" charset="0"/>
              </a:rPr>
              <a:t>2. При движении по тротуару:</a:t>
            </a:r>
            <a:endParaRPr kumimoji="0" lang="ru-RU" sz="105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88963" algn="l"/>
              </a:tabLst>
            </a:pPr>
            <a:r>
              <a:rPr kumimoji="0" lang="ru-RU" sz="9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придерживайтесь правой стороны тротуара; не ведите ребенка по краю тротуара: взрослый должен на­ходиться со стороны проезжей части; крепко держите малыша за руку;</a:t>
            </a:r>
            <a:endParaRPr kumimoji="0" lang="ru-RU" sz="9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88963" algn="l"/>
              </a:tabLst>
            </a:pPr>
            <a:r>
              <a:rPr kumimoji="0" lang="ru-RU" sz="9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приучите ребенка, идя по тротуару, внимательно наблюдать за выездом со двора и т. п.;</a:t>
            </a:r>
            <a:endParaRPr kumimoji="0" lang="ru-RU" sz="9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88963" algn="l"/>
              </a:tabLst>
            </a:pPr>
            <a:r>
              <a:rPr kumimoji="0" lang="ru-RU" sz="9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разъясните ребенку, что забрасывание проезжей части кам­нями, стеклом и т. п., повреждение дорожных знаков могут привести к несчастному случаю;</a:t>
            </a:r>
            <a:endParaRPr kumimoji="0" lang="ru-RU" sz="9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88963" algn="l"/>
              </a:tabLst>
            </a:pPr>
            <a:r>
              <a:rPr kumimoji="0" lang="ru-RU" sz="9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не приучайте ребенка выходить на проезжую часть; коляски и санки с детьми возите только по тротуару;</a:t>
            </a:r>
            <a:endParaRPr kumimoji="0" lang="ru-RU" sz="9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88963" algn="l"/>
              </a:tabLst>
            </a:pPr>
            <a:r>
              <a:rPr kumimoji="0" lang="ru-RU" sz="9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при движении группы ребят учите их идти в паре, выполняя все ваши указания или других взрослых, сопровождающих детей.</a:t>
            </a:r>
          </a:p>
          <a:p>
            <a:pPr marL="0" marR="0" lvl="0" indent="0" algn="just" defTabSz="914400" rtl="0" eaLnBrk="0" fontAlgn="base" latinLnBrk="0" hangingPunct="0">
              <a:lnSpc>
                <a:spcPct val="100000"/>
              </a:lnSpc>
              <a:spcBef>
                <a:spcPct val="0"/>
              </a:spcBef>
              <a:spcAft>
                <a:spcPct val="0"/>
              </a:spcAft>
              <a:buClrTx/>
              <a:buSzTx/>
              <a:buFontTx/>
              <a:buNone/>
              <a:tabLst>
                <a:tab pos="588963" algn="l"/>
              </a:tabLst>
            </a:pPr>
            <a:endParaRPr kumimoji="0" lang="ru-RU" sz="9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88963" algn="l"/>
              </a:tabLst>
            </a:pPr>
            <a:r>
              <a:rPr kumimoji="0" lang="ru-RU" sz="1050" i="0" u="none" strike="noStrike" cap="none" normalizeH="0" baseline="0" dirty="0" smtClean="0">
                <a:ln>
                  <a:noFill/>
                </a:ln>
                <a:solidFill>
                  <a:srgbClr val="FF00FF"/>
                </a:solidFill>
                <a:effectLst/>
                <a:latin typeface="Times New Roman" pitchFamily="18" charset="0"/>
                <a:ea typeface="Times New Roman" pitchFamily="18" charset="0"/>
                <a:cs typeface="Times New Roman" pitchFamily="18" charset="0"/>
              </a:rPr>
              <a:t>3. Готовясь перейти дорогу:</a:t>
            </a:r>
            <a:endParaRPr kumimoji="0" lang="ru-RU" sz="105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88963" algn="l"/>
              </a:tabLst>
            </a:pPr>
            <a:r>
              <a:rPr kumimoji="0" lang="ru-RU" sz="9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остановитесь или замедлите движение, осмотрите проезжую часть;</a:t>
            </a:r>
            <a:endParaRPr kumimoji="0" lang="ru-RU" sz="9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88963" algn="l"/>
              </a:tabLst>
            </a:pPr>
            <a:r>
              <a:rPr kumimoji="0" lang="ru-RU" sz="9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привлеките ребенка к наблюдению за обстановкой на дороге;</a:t>
            </a:r>
            <a:endParaRPr kumimoji="0" lang="ru-RU" sz="9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88963" algn="l"/>
              </a:tabLst>
            </a:pPr>
            <a:r>
              <a:rPr kumimoji="0" lang="ru-RU" sz="9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90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подчеркивайте свои движения</a:t>
            </a:r>
            <a:r>
              <a:rPr kumimoji="0" lang="ru-RU" sz="9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90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поворот головы для осмотра улицы, остановку для осмотра дороги, остановку для про­пуска автомобилей;</a:t>
            </a:r>
            <a:endParaRPr kumimoji="0" lang="ru-RU" sz="9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88963" algn="l"/>
              </a:tabLst>
            </a:pPr>
            <a:r>
              <a:rPr kumimoji="0" lang="ru-RU" sz="9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учите ребенка различать приближающиеся транспортные средства;</a:t>
            </a:r>
            <a:endParaRPr kumimoji="0" lang="ru-RU" sz="9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88963" algn="l"/>
              </a:tabLst>
            </a:pPr>
            <a:r>
              <a:rPr kumimoji="0" lang="ru-RU" sz="9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не стойте с ребенком на краю тротуара, так как при проезде транспортное средство может зацепить, сбить, наехать зад­ними колесами;</a:t>
            </a:r>
            <a:endParaRPr kumimoji="0" lang="ru-RU" sz="9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88963" algn="l"/>
              </a:tabLst>
            </a:pPr>
            <a:r>
              <a:rPr kumimoji="0" lang="ru-RU" sz="9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обратите внимание ребенка на транспортное средство, го­товящееся к повороту, расскажите о сигналах указателей поворота у автомобиля и жестах мотоциклиста и велосипе­диста;</a:t>
            </a:r>
            <a:endParaRPr kumimoji="0" lang="ru-RU" sz="9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88963" algn="l"/>
              </a:tabLst>
            </a:pPr>
            <a:r>
              <a:rPr kumimoji="0" lang="ru-RU" sz="9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неоднократно показывайте ребенку, как транспортное средство останавливается у перехода, как оно движется по инерции.</a:t>
            </a:r>
            <a:endParaRPr kumimoji="0" lang="ru-RU" sz="9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88963" algn="l"/>
              </a:tabLst>
            </a:pPr>
            <a:r>
              <a:rPr kumimoji="0" lang="ru-RU" sz="9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ru-RU" sz="9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88963" algn="l"/>
              </a:tabLst>
            </a:pPr>
            <a:r>
              <a:rPr kumimoji="0" lang="ru-RU" sz="1050" i="0" u="none" strike="noStrike" cap="none" normalizeH="0" baseline="0" dirty="0" smtClean="0">
                <a:ln>
                  <a:noFill/>
                </a:ln>
                <a:solidFill>
                  <a:srgbClr val="FF00FF"/>
                </a:solidFill>
                <a:effectLst/>
                <a:latin typeface="Times New Roman" pitchFamily="18" charset="0"/>
                <a:ea typeface="Times New Roman" pitchFamily="18" charset="0"/>
                <a:cs typeface="Times New Roman" pitchFamily="18" charset="0"/>
              </a:rPr>
              <a:t>4. При переходе проезжей части:</a:t>
            </a:r>
            <a:endParaRPr kumimoji="0" lang="ru-RU" sz="105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88963" algn="l"/>
              </a:tabLst>
            </a:pPr>
            <a:r>
              <a:rPr kumimoji="0" lang="ru-RU" sz="9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переходите дорогу только по пешеходным переходам или на перекрестках по отмеченной линии - зебре, иначе ребенок привыкнет переходить где придется; не спешите и не бегите; переходите дорогу всегда размерен­ным шагом;</a:t>
            </a:r>
            <a:endParaRPr kumimoji="0" lang="ru-RU" sz="9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88963" algn="l"/>
              </a:tabLst>
            </a:pPr>
            <a:r>
              <a:rPr kumimoji="0" lang="ru-RU" sz="9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не переходите дорогу наискосок; подчеркивайте, показы­вайте и рассказывайте ребенку каждый раз, что идете строго поперек улицы, что это делается для лучшего наблюдения за авто-, </a:t>
            </a:r>
            <a:r>
              <a:rPr kumimoji="0" lang="ru-RU" sz="90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мототранспортными</a:t>
            </a:r>
            <a:r>
              <a:rPr kumimoji="0" lang="ru-RU" sz="9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средствами; не торопитесь переходить дорогу, если на другой стороне вы увидели друзей, родственников, знакомых, нужный автобус или троллейбус. Не спешите и не бегите к ним, внушите ребенку, что это опасно;</a:t>
            </a:r>
            <a:endParaRPr kumimoji="0" lang="ru-RU" sz="9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88963" algn="l"/>
              </a:tabLst>
            </a:pPr>
            <a:r>
              <a:rPr kumimoji="0" lang="ru-RU" sz="9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не начинайте переходить улицу, по которой редко проезжает транспорт, не посмотрев вокруг;</a:t>
            </a:r>
            <a:endParaRPr kumimoji="0" lang="ru-RU" sz="9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88963" algn="l"/>
              </a:tabLst>
            </a:pPr>
            <a:r>
              <a:rPr kumimoji="0" lang="ru-RU" sz="9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объясните ребенку, что автомобили могут неожиданно вы­ехать из переулка, со двора дома;</a:t>
            </a:r>
            <a:endParaRPr kumimoji="0" lang="ru-RU" sz="9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88963" algn="l"/>
              </a:tabLst>
            </a:pPr>
            <a:r>
              <a:rPr kumimoji="0" lang="ru-RU" sz="9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при переходе проезжей части по нерегулируемому переходу в группе людей учите ребенка внимательно следить за нача­лом движения транспорта, иначе он может привыкнуть при переходе подражать поведению спутников, не наблюдающих за движением транспорта.</a:t>
            </a:r>
            <a:endParaRPr kumimoji="0" lang="ru-RU" sz="90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077" name="Picture 5" descr="MCj04360450000[1]"/>
          <p:cNvPicPr>
            <a:picLocks noChangeAspect="1" noChangeArrowheads="1"/>
          </p:cNvPicPr>
          <p:nvPr/>
        </p:nvPicPr>
        <p:blipFill>
          <a:blip r:embed="rId2"/>
          <a:srcRect/>
          <a:stretch>
            <a:fillRect/>
          </a:stretch>
        </p:blipFill>
        <p:spPr bwMode="auto">
          <a:xfrm flipH="1">
            <a:off x="5143512" y="785786"/>
            <a:ext cx="1516062" cy="1600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42852" y="1214414"/>
            <a:ext cx="6572296" cy="1508105"/>
          </a:xfrm>
          <a:prstGeom prst="rect">
            <a:avLst/>
          </a:prstGeom>
          <a:solidFill>
            <a:srgbClr val="FFFFFF"/>
          </a:solidFill>
          <a:ln w="9525">
            <a:solidFill>
              <a:schemeClr val="accent5">
                <a:lumMod val="40000"/>
                <a:lumOff val="60000"/>
              </a:schemeClr>
            </a:solidFill>
            <a:miter lim="800000"/>
            <a:headEnd/>
            <a:tailEnd/>
          </a:ln>
          <a:effectLst>
            <a:glow rad="101600">
              <a:schemeClr val="accent4">
                <a:satMod val="175000"/>
                <a:alpha val="40000"/>
              </a:schemeClr>
            </a:glow>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ru-RU" sz="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Чаще всего травмы случаются по вине взрослых. Очень часто родители сами нарушают правила дорожного движения.</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Статистика сообщает, что каждый 16-й пострадавший на улице ребенок вырвался из рук сопровождавших его взрослых. При переходе дороги с ребенком следует крепко держать его.</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Обучение детей правилам дорожного движения не должно сводиться к призывам соблюдать их. В силу конкретности и образности детского мышления обучение должно быть наглядным и проходить в естественной обстановке. Следует использовать любой подходящий момент, чтобы доходчиво и ненавязчиво обучать ребенка правилам поведения на ули­це, в транспорте и т. д.</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Ребенок-дошкольник не должен гулять без родителей, если через двор проезжает транспорт.</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1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1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Родители обязаны доводить детей до детского сада и пере­давать их воспитателям.</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На улице взрослые не должны оставаться безучастными к поведению детей, вышедших гулять без сопровождения взрослых, старших.</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Прямоугольник 2"/>
          <p:cNvSpPr/>
          <p:nvPr/>
        </p:nvSpPr>
        <p:spPr>
          <a:xfrm>
            <a:off x="1214422" y="714348"/>
            <a:ext cx="4714896" cy="369332"/>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lgn="ctr" fontAlgn="base">
              <a:spcBef>
                <a:spcPct val="0"/>
              </a:spcBef>
              <a:spcAft>
                <a:spcPct val="0"/>
              </a:spcAft>
            </a:pPr>
            <a:r>
              <a:rPr lang="ru-RU"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ea typeface="Times New Roman" pitchFamily="18" charset="0"/>
                <a:cs typeface="Times New Roman" pitchFamily="18" charset="0"/>
              </a:rPr>
              <a:t>Родители должны знать, что...</a:t>
            </a:r>
          </a:p>
        </p:txBody>
      </p:sp>
      <p:sp>
        <p:nvSpPr>
          <p:cNvPr id="2050" name="Rectangle 2"/>
          <p:cNvSpPr>
            <a:spLocks noChangeArrowheads="1"/>
          </p:cNvSpPr>
          <p:nvPr/>
        </p:nvSpPr>
        <p:spPr bwMode="auto">
          <a:xfrm>
            <a:off x="142852" y="3428992"/>
            <a:ext cx="6572248" cy="3216265"/>
          </a:xfrm>
          <a:prstGeom prst="rect">
            <a:avLst/>
          </a:prstGeom>
          <a:solidFill>
            <a:srgbClr val="FFFFFF"/>
          </a:solidFill>
          <a:ln w="9525">
            <a:solidFill>
              <a:schemeClr val="accent5">
                <a:lumMod val="40000"/>
                <a:lumOff val="60000"/>
              </a:schemeClr>
            </a:solidFill>
            <a:miter lim="800000"/>
            <a:headEnd/>
            <a:tailEnd/>
          </a:ln>
          <a:effectLst>
            <a:glow rad="101600">
              <a:schemeClr val="accent6">
                <a:satMod val="175000"/>
                <a:alpha val="40000"/>
              </a:schemeClr>
            </a:glow>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FF00FF"/>
                </a:solidFill>
                <a:effectLst/>
                <a:latin typeface="Times New Roman" pitchFamily="18" charset="0"/>
                <a:ea typeface="Times New Roman" pitchFamily="18" charset="0"/>
                <a:cs typeface="Times New Roman" pitchFamily="18" charset="0"/>
              </a:rPr>
              <a:t>При посадке и высадке из общественного транспорта (автобуса, троллейбуса, трамвая и такси):</a:t>
            </a:r>
            <a:endParaRPr kumimoji="0" lang="ru-RU"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выходите впереди ребенка, так как малыш может упасть, а ребенок постарше может выбежать из-за стоящего транс­порта на проезжую часть;</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подходите для посадки к двери транспортного средства толь­ко после полной его остановки: ребенок, как и взрослый, может оступиться и попасть под колеса; не садитесь в общественный транспорт (троллейбус, авто­бус) в последний момент при его отправлении (вас может прижать дверьми); особую опасность представляет перед­няя дверь, так как можно попасть под колеса транспортного средства;</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научите ребенка быть внимательным в зоне остановки - осо­бо опасном месте для него: стоящий автобус сокращает об­зор дороги в этой зоне, пешеходы здесь часто спешат и могут случайно вытолкнуть ребенка на проезжую часть и т. п.</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FF00FF"/>
                </a:solidFill>
                <a:effectLst/>
                <a:latin typeface="Times New Roman" pitchFamily="18" charset="0"/>
                <a:ea typeface="Times New Roman" pitchFamily="18" charset="0"/>
                <a:cs typeface="Times New Roman" pitchFamily="18" charset="0"/>
              </a:rPr>
              <a:t>При ожидании общественного транспорта:</a:t>
            </a:r>
            <a:endParaRPr kumimoji="0" lang="ru-RU"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стойте вместе с детьми только на посадочных площадках, а при их отсутствии - на тротуаре или обочине. </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100" b="1" i="0" u="none" strike="noStrike" cap="none" normalizeH="0" baseline="0" dirty="0" smtClean="0">
                <a:ln>
                  <a:noFill/>
                </a:ln>
                <a:solidFill>
                  <a:srgbClr val="FF00FF"/>
                </a:solidFill>
                <a:effectLst/>
                <a:latin typeface="Times New Roman" pitchFamily="18" charset="0"/>
                <a:ea typeface="Times New Roman" pitchFamily="18" charset="0"/>
                <a:cs typeface="Times New Roman" pitchFamily="18" charset="0"/>
              </a:rPr>
              <a:t>При движении автомобиля:</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приучайте детей сидеть в автомобиле только на заднем сиде­нье; не разрешайте сидеть рядом с водителем, если переднее сиденье не оборудовано специальным детским креслом; объ­ясните им, что при резкой остановке или столкновении сила инерции «бросает» сидящего вперед и он ударяется о стекло передней панели; этого достаточно, чтобы пассажир погиб или был сильно ранен;</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не разрешайте малолетнему ребенку во время движения стоять на заднем сиденье: при столкновении или внезап­ной остановке он может перелететь через спинку сиденья и удариться о переднее стекло или панель;  не разрешайте детям находиться в автомобиле без присмотра.</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050" b="1" i="0" u="none" strike="noStrike" cap="none" normalizeH="0" baseline="0" dirty="0" smtClean="0">
                <a:ln>
                  <a:noFill/>
                </a:ln>
                <a:solidFill>
                  <a:srgbClr val="FF00FF"/>
                </a:solidFill>
                <a:effectLst/>
                <a:latin typeface="Times New Roman" pitchFamily="18" charset="0"/>
                <a:ea typeface="Times New Roman" pitchFamily="18" charset="0"/>
                <a:cs typeface="Times New Roman" pitchFamily="18" charset="0"/>
              </a:rPr>
              <a:t>При проезде в общественном транспорте:</a:t>
            </a:r>
            <a:endParaRPr kumimoji="0" lang="ru-RU"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приучите ребенка крепко держаться за поручни, чтобы при торможении он не получил травму от удара;</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объясните ребенку, что входить в любой вид транспорта и вы­ходить из него можно только при полной его остановке.</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Прямоугольник 4"/>
          <p:cNvSpPr/>
          <p:nvPr/>
        </p:nvSpPr>
        <p:spPr>
          <a:xfrm>
            <a:off x="571480" y="2857488"/>
            <a:ext cx="6072230" cy="369332"/>
          </a:xfrm>
          <a:prstGeom prst="rect">
            <a:avLst/>
          </a:prstGeom>
        </p:spPr>
        <p:txBody>
          <a:bodyPr wrap="squar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lvl="0" algn="ctr" fontAlgn="base">
              <a:spcBef>
                <a:spcPct val="0"/>
              </a:spcBef>
              <a:spcAft>
                <a:spcPct val="0"/>
              </a:spcAft>
            </a:pPr>
            <a:r>
              <a:rPr lang="ru-RU" b="1" i="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ea typeface="Times New Roman" pitchFamily="18" charset="0"/>
                <a:cs typeface="Times New Roman" pitchFamily="18" charset="0"/>
              </a:rPr>
              <a:t>В общественном   транспорте…</a:t>
            </a:r>
            <a:endParaRPr lang="ru-RU"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2051" name="Rectangle 3"/>
          <p:cNvSpPr>
            <a:spLocks noChangeArrowheads="1"/>
          </p:cNvSpPr>
          <p:nvPr/>
        </p:nvSpPr>
        <p:spPr bwMode="auto">
          <a:xfrm>
            <a:off x="142852" y="7215206"/>
            <a:ext cx="6572296" cy="1169551"/>
          </a:xfrm>
          <a:prstGeom prst="rect">
            <a:avLst/>
          </a:prstGeom>
          <a:solidFill>
            <a:srgbClr val="FFFFFF"/>
          </a:solidFill>
          <a:ln w="9525">
            <a:noFill/>
            <a:miter lim="800000"/>
            <a:headEnd/>
            <a:tailEnd/>
          </a:ln>
          <a:effectLst>
            <a:glow rad="101600">
              <a:schemeClr val="accent1">
                <a:satMod val="175000"/>
                <a:alpha val="40000"/>
              </a:schemeClr>
            </a:glow>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Малыши дошкольного и младшего школьного возраста не вос­принимают опасности транспорта. Они еще не знают, что такое боль и смерть. Игрушки и мяч для них гораздо важнее жизни и здо­ровья. Отсюда правило: если на дорогу выкатился мяч - обязатель­но появится ребенок. Знай это и </a:t>
            </a:r>
            <a:r>
              <a:rPr kumimoji="0" lang="ru-RU" sz="1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заранее притормози.</a:t>
            </a: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Если ребенок смотрит на автомобиль, это не значит, что он его видит. Увлеченный своими мыслями, он часто не замечает приближающийся автомобиль. Взрослый, сбитый машиной, по­лучает «бамперный перелом» - </a:t>
            </a:r>
            <a:r>
              <a:rPr kumimoji="0" lang="ru-RU" sz="1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перелом</a:t>
            </a:r>
            <a:r>
              <a:rPr kumimoji="0" lang="ru-RU" sz="1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голени. Детям же удар приходится в живот, грудную клетку и голову. В результате ребенок погибает или получает тяжелые травмы черепа, разрывы внутрен­них органов и переломы. </a:t>
            </a:r>
            <a:endParaRPr kumimoji="0" lang="ru-RU" sz="1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Прямоугольник 6"/>
          <p:cNvSpPr/>
          <p:nvPr/>
        </p:nvSpPr>
        <p:spPr>
          <a:xfrm>
            <a:off x="1928802" y="6786578"/>
            <a:ext cx="3187604" cy="369332"/>
          </a:xfrm>
          <a:prstGeom prst="rect">
            <a:avLst/>
          </a:prstGeom>
        </p:spPr>
        <p:txBody>
          <a:bodyPr wrap="none">
            <a:spAutoFit/>
          </a:bodyPr>
          <a:lstStyle/>
          <a:p>
            <a:pPr lvl="0" algn="just" fontAlgn="base">
              <a:spcBef>
                <a:spcPct val="0"/>
              </a:spcBef>
              <a:spcAft>
                <a:spcPct val="0"/>
              </a:spcAft>
            </a:pPr>
            <a:r>
              <a:rPr lang="ru-RU" b="1" dirty="0" smtClean="0">
                <a:solidFill>
                  <a:srgbClr val="FF0000"/>
                </a:solidFill>
                <a:latin typeface="Times New Roman" pitchFamily="18" charset="0"/>
                <a:ea typeface="Times New Roman" pitchFamily="18" charset="0"/>
                <a:cs typeface="Times New Roman" pitchFamily="18" charset="0"/>
              </a:rPr>
              <a:t>Родитель-водитель, помни!!!</a:t>
            </a:r>
            <a:endParaRPr lang="ru-RU" dirty="0" smtClean="0">
              <a:latin typeface="Times New Roman" pitchFamily="18" charset="0"/>
              <a:cs typeface="Times New Roman" pitchFamily="18" charset="0"/>
            </a:endParaRPr>
          </a:p>
        </p:txBody>
      </p:sp>
      <p:sp>
        <p:nvSpPr>
          <p:cNvPr id="8" name="Прямоугольник 7"/>
          <p:cNvSpPr/>
          <p:nvPr/>
        </p:nvSpPr>
        <p:spPr>
          <a:xfrm>
            <a:off x="357166" y="8429652"/>
            <a:ext cx="6286544" cy="584775"/>
          </a:xfrm>
          <a:prstGeom prst="rect">
            <a:avLst/>
          </a:prstGeom>
        </p:spPr>
        <p:txBody>
          <a:bodyPr wrap="square">
            <a:spAutoFit/>
          </a:bodyPr>
          <a:lstStyle/>
          <a:p>
            <a:pPr lvl="0" algn="ctr" eaLnBrk="0" fontAlgn="base" hangingPunct="0">
              <a:spcBef>
                <a:spcPct val="0"/>
              </a:spcBef>
              <a:spcAft>
                <a:spcPct val="0"/>
              </a:spcAft>
            </a:pPr>
            <a:r>
              <a:rPr lang="ru-RU" sz="1600" b="1" i="1" dirty="0" smtClean="0">
                <a:solidFill>
                  <a:srgbClr val="FF0000"/>
                </a:solidFill>
                <a:latin typeface="Times New Roman" pitchFamily="18" charset="0"/>
                <a:ea typeface="Times New Roman" pitchFamily="18" charset="0"/>
                <a:cs typeface="Times New Roman" pitchFamily="18" charset="0"/>
              </a:rPr>
              <a:t>Чем больше скорость автомобиля, </a:t>
            </a:r>
          </a:p>
          <a:p>
            <a:pPr lvl="0" algn="ctr" eaLnBrk="0" fontAlgn="base" hangingPunct="0">
              <a:spcBef>
                <a:spcPct val="0"/>
              </a:spcBef>
              <a:spcAft>
                <a:spcPct val="0"/>
              </a:spcAft>
            </a:pPr>
            <a:r>
              <a:rPr lang="ru-RU" sz="1600" b="1" i="1" dirty="0" smtClean="0">
                <a:solidFill>
                  <a:srgbClr val="FF0000"/>
                </a:solidFill>
                <a:latin typeface="Times New Roman" pitchFamily="18" charset="0"/>
                <a:ea typeface="Times New Roman" pitchFamily="18" charset="0"/>
                <a:cs typeface="Times New Roman" pitchFamily="18" charset="0"/>
              </a:rPr>
              <a:t>тем сильнее удар и серьезные последствия!</a:t>
            </a:r>
            <a:endParaRPr lang="ru-RU" sz="1600" dirty="0" smtClean="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Рисунок 19" descr="4148904-thumb.png"/>
          <p:cNvPicPr>
            <a:picLocks noChangeAspect="1"/>
          </p:cNvPicPr>
          <p:nvPr/>
        </p:nvPicPr>
        <p:blipFill>
          <a:blip r:embed="rId2"/>
          <a:stretch>
            <a:fillRect/>
          </a:stretch>
        </p:blipFill>
        <p:spPr>
          <a:xfrm>
            <a:off x="4572008" y="928662"/>
            <a:ext cx="1905000" cy="2352676"/>
          </a:xfrm>
          <a:prstGeom prst="rect">
            <a:avLst/>
          </a:prstGeom>
        </p:spPr>
      </p:pic>
      <p:sp>
        <p:nvSpPr>
          <p:cNvPr id="2" name="Rectangle 1"/>
          <p:cNvSpPr>
            <a:spLocks noChangeArrowheads="1"/>
          </p:cNvSpPr>
          <p:nvPr/>
        </p:nvSpPr>
        <p:spPr bwMode="auto">
          <a:xfrm>
            <a:off x="214290" y="8358214"/>
            <a:ext cx="3929066" cy="584775"/>
          </a:xfrm>
          <a:prstGeom prst="rect">
            <a:avLst/>
          </a:prstGeom>
          <a:ln>
            <a:headEnd/>
            <a:tailEnd/>
          </a:ln>
          <a:effectLst>
            <a:glow rad="139700">
              <a:schemeClr val="accent6">
                <a:satMod val="175000"/>
                <a:alpha val="40000"/>
              </a:schemeClr>
            </a:glow>
          </a:effec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u-RU" sz="800" b="0" i="1" u="none" strike="noStrike" cap="none" normalizeH="0" baseline="0" dirty="0" smtClean="0">
                <a:ln>
                  <a:noFill/>
                </a:ln>
                <a:solidFill>
                  <a:schemeClr val="tx1"/>
                </a:solidFill>
                <a:effectLst/>
                <a:latin typeface="Arial" pitchFamily="34" charset="0"/>
                <a:ea typeface="Times New Roman" pitchFamily="18" charset="0"/>
              </a:rPr>
              <a:t>МБДОУ детский сад № </a:t>
            </a:r>
            <a:r>
              <a:rPr lang="ru-RU" sz="800" i="1" dirty="0" smtClean="0">
                <a:solidFill>
                  <a:schemeClr val="tx1"/>
                </a:solidFill>
                <a:latin typeface="Arial" pitchFamily="34" charset="0"/>
                <a:ea typeface="Times New Roman" pitchFamily="18" charset="0"/>
              </a:rPr>
              <a:t>10</a:t>
            </a:r>
            <a:endParaRPr kumimoji="0" lang="ru-RU" sz="200" b="0" i="0" u="none" strike="noStrike" cap="none" normalizeH="0" baseline="0" dirty="0" smtClean="0">
              <a:ln>
                <a:noFill/>
              </a:ln>
              <a:solidFill>
                <a:schemeClr val="tx1"/>
              </a:solidFill>
              <a:effectLst/>
              <a:latin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800" b="0" i="1" u="none" strike="noStrike" cap="none" normalizeH="0" baseline="0" dirty="0" smtClean="0">
                <a:ln>
                  <a:noFill/>
                </a:ln>
                <a:solidFill>
                  <a:schemeClr val="tx1"/>
                </a:solidFill>
                <a:effectLst/>
                <a:latin typeface="Arial" pitchFamily="34" charset="0"/>
                <a:ea typeface="Times New Roman" pitchFamily="18" charset="0"/>
              </a:rPr>
              <a:t>п. Двубратски</a:t>
            </a:r>
            <a:r>
              <a:rPr lang="ru-RU" sz="800" i="1" dirty="0" smtClean="0">
                <a:solidFill>
                  <a:schemeClr val="tx1"/>
                </a:solidFill>
                <a:latin typeface="Arial" pitchFamily="34" charset="0"/>
                <a:ea typeface="Times New Roman" pitchFamily="18" charset="0"/>
              </a:rPr>
              <a:t>й</a:t>
            </a:r>
            <a:r>
              <a:rPr kumimoji="0" lang="ru-RU" sz="800" b="0" i="1" u="none" strike="noStrike" cap="none" normalizeH="0" baseline="0" dirty="0" smtClean="0">
                <a:ln>
                  <a:noFill/>
                </a:ln>
                <a:solidFill>
                  <a:schemeClr val="tx1"/>
                </a:solidFill>
                <a:effectLst/>
                <a:latin typeface="Arial" pitchFamily="34" charset="0"/>
                <a:ea typeface="Times New Roman" pitchFamily="18" charset="0"/>
              </a:rPr>
              <a:t>, ул.Садовая</a:t>
            </a:r>
            <a:r>
              <a:rPr kumimoji="0" lang="ru-RU" sz="800" b="0" i="1" u="none" strike="noStrike" cap="none" normalizeH="0" dirty="0" smtClean="0">
                <a:ln>
                  <a:noFill/>
                </a:ln>
                <a:solidFill>
                  <a:schemeClr val="tx1"/>
                </a:solidFill>
                <a:effectLst/>
                <a:latin typeface="Arial" pitchFamily="34" charset="0"/>
                <a:ea typeface="Times New Roman" pitchFamily="18" charset="0"/>
              </a:rPr>
              <a:t> </a:t>
            </a:r>
            <a:r>
              <a:rPr kumimoji="0" lang="ru-RU" sz="800" b="0" i="1" u="none" strike="noStrike" cap="none" normalizeH="0" baseline="0" dirty="0" smtClean="0">
                <a:ln>
                  <a:noFill/>
                </a:ln>
                <a:solidFill>
                  <a:schemeClr val="tx1"/>
                </a:solidFill>
                <a:effectLst/>
                <a:latin typeface="Arial" pitchFamily="34" charset="0"/>
                <a:ea typeface="Times New Roman" pitchFamily="18" charset="0"/>
              </a:rPr>
              <a:t> №</a:t>
            </a:r>
            <a:r>
              <a:rPr kumimoji="0" lang="ru-RU" sz="800" b="0" i="1" u="none" strike="noStrike" cap="none" normalizeH="0" dirty="0" smtClean="0">
                <a:ln>
                  <a:noFill/>
                </a:ln>
                <a:solidFill>
                  <a:schemeClr val="tx1"/>
                </a:solidFill>
                <a:effectLst/>
                <a:latin typeface="Arial" pitchFamily="34" charset="0"/>
                <a:ea typeface="Times New Roman" pitchFamily="18" charset="0"/>
              </a:rPr>
              <a:t> 3 </a:t>
            </a:r>
            <a:r>
              <a:rPr kumimoji="0" lang="ru-RU" sz="800" b="0" i="1" u="none" strike="noStrike" cap="none" normalizeH="0" baseline="0" dirty="0" smtClean="0">
                <a:ln>
                  <a:noFill/>
                </a:ln>
                <a:solidFill>
                  <a:schemeClr val="tx1"/>
                </a:solidFill>
                <a:effectLst/>
                <a:latin typeface="Arial" pitchFamily="34" charset="0"/>
                <a:ea typeface="Times New Roman" pitchFamily="18" charset="0"/>
              </a:rPr>
              <a:t> тел:</a:t>
            </a:r>
            <a:r>
              <a:rPr kumimoji="0" lang="ru-RU" sz="800" b="0" i="1" u="none" strike="noStrike" cap="none" normalizeH="0" dirty="0" smtClean="0">
                <a:ln>
                  <a:noFill/>
                </a:ln>
                <a:solidFill>
                  <a:schemeClr val="tx1"/>
                </a:solidFill>
                <a:effectLst/>
                <a:latin typeface="Arial" pitchFamily="34" charset="0"/>
                <a:ea typeface="Times New Roman" pitchFamily="18" charset="0"/>
              </a:rPr>
              <a:t> 48-2-95</a:t>
            </a:r>
            <a:endParaRPr kumimoji="0" lang="ru-RU" sz="800" b="0" i="1" u="none" strike="noStrike" cap="none" normalizeH="0" baseline="0" dirty="0" smtClean="0">
              <a:ln>
                <a:noFill/>
              </a:ln>
              <a:solidFill>
                <a:schemeClr val="tx1"/>
              </a:solidFill>
              <a:effectLst/>
              <a:latin typeface="Arial" pitchFamily="34" charset="0"/>
              <a:ea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lang="ru-RU" sz="800" i="1" dirty="0" smtClean="0">
                <a:latin typeface="Arial" pitchFamily="34" charset="0"/>
              </a:rPr>
              <a:t>Составители газеты: </a:t>
            </a:r>
          </a:p>
          <a:p>
            <a:pPr eaLnBrk="0" fontAlgn="base" hangingPunct="0">
              <a:spcBef>
                <a:spcPct val="0"/>
              </a:spcBef>
              <a:spcAft>
                <a:spcPct val="0"/>
              </a:spcAft>
            </a:pPr>
            <a:r>
              <a:rPr lang="ru-RU" sz="800" i="1" dirty="0" smtClean="0">
                <a:latin typeface="Arial" pitchFamily="34" charset="0"/>
              </a:rPr>
              <a:t>Воспитатель </a:t>
            </a:r>
            <a:r>
              <a:rPr lang="ru-RU" sz="800" i="1" dirty="0" smtClean="0">
                <a:latin typeface="Arial" pitchFamily="34" charset="0"/>
              </a:rPr>
              <a:t>средней группы :Кузнецова С.С</a:t>
            </a:r>
            <a:r>
              <a:rPr lang="ru-RU" sz="800" i="1" dirty="0" smtClean="0">
                <a:latin typeface="Arial" pitchFamily="34" charset="0"/>
              </a:rPr>
              <a:t>.</a:t>
            </a:r>
            <a:endParaRPr kumimoji="0" lang="ru-RU" sz="1000" b="0" i="0" u="none" strike="noStrike" cap="none" normalizeH="0" baseline="0" dirty="0" smtClean="0">
              <a:ln>
                <a:noFill/>
              </a:ln>
              <a:solidFill>
                <a:schemeClr val="tx1"/>
              </a:solidFill>
              <a:effectLst/>
              <a:latin typeface="Arial" pitchFamily="34" charset="0"/>
            </a:endParaRPr>
          </a:p>
        </p:txBody>
      </p:sp>
      <p:sp>
        <p:nvSpPr>
          <p:cNvPr id="1025" name="Rectangle 1"/>
          <p:cNvSpPr>
            <a:spLocks noChangeArrowheads="1"/>
          </p:cNvSpPr>
          <p:nvPr/>
        </p:nvSpPr>
        <p:spPr bwMode="auto">
          <a:xfrm>
            <a:off x="285728" y="7072330"/>
            <a:ext cx="6143644"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70C0"/>
                </a:solidFill>
                <a:effectLst>
                  <a:glow rad="101600">
                    <a:schemeClr val="accent3">
                      <a:satMod val="175000"/>
                      <a:alpha val="40000"/>
                    </a:schemeClr>
                  </a:glow>
                </a:effectLst>
                <a:latin typeface="Times New Roman" pitchFamily="18" charset="0"/>
                <a:ea typeface="Times New Roman" pitchFamily="18" charset="0"/>
                <a:cs typeface="Times New Roman" pitchFamily="18" charset="0"/>
              </a:rPr>
              <a:t>Успехов вам! </a:t>
            </a:r>
            <a:r>
              <a:rPr kumimoji="0" lang="ru-RU" sz="1400" b="1" i="0" u="none" strike="noStrike" cap="none" normalizeH="0" dirty="0" smtClean="0">
                <a:ln>
                  <a:noFill/>
                </a:ln>
                <a:solidFill>
                  <a:srgbClr val="0070C0"/>
                </a:solidFill>
                <a:effectLst>
                  <a:glow rad="101600">
                    <a:schemeClr val="accent3">
                      <a:satMod val="175000"/>
                      <a:alpha val="40000"/>
                    </a:schemeClr>
                  </a:glow>
                </a:effectLst>
                <a:latin typeface="Times New Roman" pitchFamily="18" charset="0"/>
                <a:ea typeface="Times New Roman" pitchFamily="18" charset="0"/>
                <a:cs typeface="Times New Roman" pitchFamily="18" charset="0"/>
              </a:rPr>
              <a:t>                                                                                           </a:t>
            </a:r>
            <a:r>
              <a:rPr kumimoji="0" lang="ru-RU" sz="1400" b="1" i="0" u="none" strike="noStrike" cap="none" normalizeH="0" baseline="0" dirty="0" smtClean="0">
                <a:ln>
                  <a:noFill/>
                </a:ln>
                <a:solidFill>
                  <a:srgbClr val="0070C0"/>
                </a:solidFill>
                <a:effectLst>
                  <a:glow rad="101600">
                    <a:schemeClr val="accent3">
                      <a:satMod val="175000"/>
                      <a:alpha val="40000"/>
                    </a:schemeClr>
                  </a:glow>
                </a:effectLst>
                <a:latin typeface="Times New Roman" pitchFamily="18" charset="0"/>
                <a:ea typeface="Times New Roman" pitchFamily="18" charset="0"/>
                <a:cs typeface="Times New Roman" pitchFamily="18" charset="0"/>
              </a:rPr>
              <a:t>Ведь отличное знание и выполнение правил дорожного движения - залог безопасности юного покорителя</a:t>
            </a:r>
            <a:r>
              <a:rPr kumimoji="0" lang="ru-RU" sz="1400" b="0" i="0" u="none" strike="noStrike" cap="none" normalizeH="0" baseline="0" dirty="0" smtClean="0">
                <a:ln>
                  <a:noFill/>
                </a:ln>
                <a:solidFill>
                  <a:srgbClr val="0070C0"/>
                </a:solidFill>
                <a:effectLst>
                  <a:glow rad="101600">
                    <a:schemeClr val="accent3">
                      <a:satMod val="175000"/>
                      <a:alpha val="40000"/>
                    </a:schemeClr>
                  </a:glow>
                </a:effectLst>
                <a:latin typeface="Times New Roman" pitchFamily="18" charset="0"/>
                <a:ea typeface="Times New Roman" pitchFamily="18" charset="0"/>
                <a:cs typeface="Times New Roman" pitchFamily="18" charset="0"/>
              </a:rPr>
              <a:t> </a:t>
            </a:r>
            <a:r>
              <a:rPr kumimoji="0" lang="ru-RU" sz="1400" b="1" i="0" u="none" strike="noStrike" cap="none" normalizeH="0" baseline="0" dirty="0" smtClean="0">
                <a:ln>
                  <a:noFill/>
                </a:ln>
                <a:solidFill>
                  <a:srgbClr val="0070C0"/>
                </a:solidFill>
                <a:effectLst>
                  <a:glow rad="101600">
                    <a:schemeClr val="accent3">
                      <a:satMod val="175000"/>
                      <a:alpha val="40000"/>
                    </a:schemeClr>
                  </a:glow>
                </a:effectLst>
                <a:latin typeface="Times New Roman" pitchFamily="18" charset="0"/>
                <a:ea typeface="Times New Roman" pitchFamily="18" charset="0"/>
                <a:cs typeface="Times New Roman" pitchFamily="18" charset="0"/>
              </a:rPr>
              <a:t>жиз­ненных дорог.</a:t>
            </a:r>
            <a:endParaRPr kumimoji="0" lang="ru-RU" sz="1800" b="0" i="0" u="none" strike="noStrike" cap="none" normalizeH="0" baseline="0" dirty="0" smtClean="0">
              <a:ln>
                <a:noFill/>
              </a:ln>
              <a:solidFill>
                <a:srgbClr val="0070C0"/>
              </a:solidFill>
              <a:effectLst>
                <a:glow rad="101600">
                  <a:schemeClr val="accent3">
                    <a:satMod val="175000"/>
                    <a:alpha val="40000"/>
                  </a:schemeClr>
                </a:glow>
              </a:effectLst>
              <a:latin typeface="Times New Roman" pitchFamily="18" charset="0"/>
              <a:cs typeface="Times New Roman" pitchFamily="18" charset="0"/>
            </a:endParaRPr>
          </a:p>
        </p:txBody>
      </p:sp>
      <p:sp>
        <p:nvSpPr>
          <p:cNvPr id="1026" name="Rectangle 2"/>
          <p:cNvSpPr>
            <a:spLocks noChangeArrowheads="1"/>
          </p:cNvSpPr>
          <p:nvPr/>
        </p:nvSpPr>
        <p:spPr bwMode="auto">
          <a:xfrm>
            <a:off x="0" y="785786"/>
            <a:ext cx="5762731"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360363" algn="ctr" defTabSz="914400" rtl="0" eaLnBrk="1" fontAlgn="base" latinLnBrk="0" hangingPunct="1">
              <a:lnSpc>
                <a:spcPct val="100000"/>
              </a:lnSpc>
              <a:spcBef>
                <a:spcPct val="0"/>
              </a:spcBef>
              <a:spcAft>
                <a:spcPct val="0"/>
              </a:spcAft>
              <a:buClrTx/>
              <a:buSzTx/>
              <a:buFontTx/>
              <a:buNone/>
              <a:tabLst/>
            </a:pPr>
            <a:r>
              <a:rPr kumimoji="0" lang="ru-RU" sz="2000" b="1" i="0" u="none" strike="noStrike" cap="all" normalizeH="0" baseline="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ea typeface="Calibri" pitchFamily="34" charset="0"/>
                <a:cs typeface="Times New Roman" pitchFamily="18" charset="0"/>
              </a:rPr>
              <a:t>ПРАВИЛА ДОРОЖНОЙ БЕЗОПАСНОСТИ </a:t>
            </a:r>
            <a:endParaRPr kumimoji="0" lang="ru-RU" sz="1800" b="1" i="0" u="none" strike="noStrike" cap="all" normalizeH="0" baseline="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itchFamily="34" charset="0"/>
              <a:cs typeface="Arial" pitchFamily="34" charset="0"/>
            </a:endParaRPr>
          </a:p>
        </p:txBody>
      </p:sp>
      <p:sp>
        <p:nvSpPr>
          <p:cNvPr id="1028" name="Rectangle 4"/>
          <p:cNvSpPr>
            <a:spLocks noChangeArrowheads="1"/>
          </p:cNvSpPr>
          <p:nvPr/>
        </p:nvSpPr>
        <p:spPr bwMode="auto">
          <a:xfrm>
            <a:off x="142852" y="1214414"/>
            <a:ext cx="3286124"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60363" algn="l"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Выход из транспорта.</a:t>
            </a:r>
            <a:endParaRPr kumimoji="0" lang="ru-RU" sz="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214290" y="1571604"/>
            <a:ext cx="4090992" cy="1338828"/>
          </a:xfrm>
          <a:prstGeom prst="rect">
            <a:avLst/>
          </a:prstGeom>
          <a:noFill/>
          <a:ln w="9525">
            <a:solidFill>
              <a:schemeClr val="accent3">
                <a:lumMod val="40000"/>
                <a:lumOff val="60000"/>
              </a:schemeClr>
            </a:solidFill>
            <a:miter lim="800000"/>
            <a:headEnd/>
            <a:tailEnd/>
          </a:ln>
          <a:effectLst>
            <a:glow rad="63500">
              <a:schemeClr val="accent3">
                <a:satMod val="175000"/>
                <a:alpha val="40000"/>
              </a:schemeClr>
            </a:glow>
          </a:effectLst>
        </p:spPr>
        <p:txBody>
          <a:bodyPr vert="horz" wrap="square" lIns="91440" tIns="45720" rIns="91440" bIns="45720" numCol="1" anchor="ctr" anchorCtr="0" compatLnSpc="1">
            <a:prstTxWarp prst="textNoShape">
              <a:avLst/>
            </a:prstTxWarp>
            <a:spAutoFit/>
          </a:bodyPr>
          <a:lstStyle/>
          <a:p>
            <a:pPr marL="0" marR="0" lvl="0" indent="360363" algn="just" defTabSz="914400" rtl="0" eaLnBrk="1" fontAlgn="base" latinLnBrk="0" hangingPunct="1">
              <a:lnSpc>
                <a:spcPct val="100000"/>
              </a:lnSpc>
              <a:spcBef>
                <a:spcPct val="0"/>
              </a:spcBef>
              <a:spcAft>
                <a:spcPct val="0"/>
              </a:spcAft>
              <a:buClrTx/>
              <a:buSzTx/>
              <a:buFontTx/>
              <a:buNone/>
              <a:tabLst/>
            </a:pPr>
            <a:r>
              <a:rPr kumimoji="0" lang="ru-RU" sz="9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Первыми всегда выходят взрослые, принимая ребенка, потому что он легко может вырваться, пока вы заняты выходом, выбежать из автобуса на дорогу. Кроме того, маленький ребенок, шагая по ступенькам, рассчитанным на взрослого, может упасть. Особая осторожность при выходе из автобуса должна быть, когда выходите среди последних выходящих на остановке пассажиров. Наблюдая за высадкой в зеркало заднего вида, водитель может не заметить стоящего на ступеньках ребенка, которого вы, выйдя, приготовились взять, и, считая, что высадка окончена, закроет дверь и тронется, поэтому, выходя последним, нужно взять ребенка на руки.</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1" name="Rectangle 7"/>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32" name="Rectangle 8"/>
          <p:cNvSpPr>
            <a:spLocks noChangeArrowheads="1"/>
          </p:cNvSpPr>
          <p:nvPr/>
        </p:nvSpPr>
        <p:spPr bwMode="auto">
          <a:xfrm>
            <a:off x="4500570" y="3286116"/>
            <a:ext cx="2233604" cy="1384995"/>
          </a:xfrm>
          <a:prstGeom prst="rect">
            <a:avLst/>
          </a:prstGeom>
          <a:noFill/>
          <a:ln w="9525">
            <a:solidFill>
              <a:schemeClr val="accent3">
                <a:lumMod val="40000"/>
                <a:lumOff val="60000"/>
              </a:schemeClr>
            </a:solidFill>
            <a:miter lim="800000"/>
            <a:headEnd/>
            <a:tailEnd/>
          </a:ln>
          <a:effectLst>
            <a:glow rad="63500">
              <a:schemeClr val="accent3">
                <a:satMod val="175000"/>
                <a:alpha val="40000"/>
              </a:schemeClr>
            </a:glow>
          </a:effectLst>
        </p:spPr>
        <p:txBody>
          <a:bodyPr vert="horz" wrap="square" lIns="91440" tIns="45720" rIns="91440" bIns="45720" numCol="1" anchor="ctr" anchorCtr="0" compatLnSpc="1">
            <a:prstTxWarp prst="textNoShape">
              <a:avLst/>
            </a:prstTxWarp>
            <a:spAutoFit/>
          </a:bodyPr>
          <a:lstStyle/>
          <a:p>
            <a:pPr marL="0" marR="0" lvl="0" indent="360363" algn="just" defTabSz="914400" rtl="0" eaLnBrk="1" fontAlgn="base" latinLnBrk="0" hangingPunct="1">
              <a:lnSpc>
                <a:spcPct val="100000"/>
              </a:lnSpc>
              <a:spcBef>
                <a:spcPct val="0"/>
              </a:spcBef>
              <a:spcAft>
                <a:spcPct val="0"/>
              </a:spcAft>
              <a:buClrTx/>
              <a:buSzTx/>
              <a:buFontTx/>
              <a:buNone/>
              <a:tabLst/>
            </a:pPr>
            <a:r>
              <a:rPr kumimoji="0" lang="ru-RU" sz="1200" b="1" i="1" u="none"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Проезд  в  транспорте.</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60363"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Даже опытный водитель не всегда может избежать резкого торможения в аварийной ситуации. Поэтому при движении надо занимать устойчивое к возможным толчкам положение, быть особенно осторожным возле кабины водителя, как в пути, так и во время приготовления к выходу.</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34" name="Rectangle 10"/>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35" name="Rectangle 11"/>
          <p:cNvSpPr>
            <a:spLocks noChangeArrowheads="1"/>
          </p:cNvSpPr>
          <p:nvPr/>
        </p:nvSpPr>
        <p:spPr bwMode="auto">
          <a:xfrm>
            <a:off x="214290" y="3143240"/>
            <a:ext cx="2857520" cy="1523494"/>
          </a:xfrm>
          <a:prstGeom prst="rect">
            <a:avLst/>
          </a:prstGeom>
          <a:noFill/>
          <a:ln w="9525">
            <a:solidFill>
              <a:schemeClr val="accent3">
                <a:lumMod val="40000"/>
                <a:lumOff val="60000"/>
              </a:schemeClr>
            </a:solidFill>
            <a:miter lim="800000"/>
            <a:headEnd/>
            <a:tailEnd/>
          </a:ln>
          <a:effectLst>
            <a:glow rad="63500">
              <a:schemeClr val="accent3">
                <a:satMod val="175000"/>
                <a:alpha val="40000"/>
              </a:schemeClr>
            </a:glow>
          </a:effectLst>
        </p:spPr>
        <p:txBody>
          <a:bodyPr vert="horz" wrap="square" lIns="91440" tIns="45720" rIns="91440" bIns="45720" numCol="1" anchor="ctr" anchorCtr="0" compatLnSpc="1">
            <a:prstTxWarp prst="textNoShape">
              <a:avLst/>
            </a:prstTxWarp>
            <a:spAutoFit/>
          </a:bodyPr>
          <a:lstStyle/>
          <a:p>
            <a:pPr marL="0" marR="0" lvl="0" indent="360363" algn="just" defTabSz="914400" rtl="0" eaLnBrk="1" fontAlgn="base" latinLnBrk="0" hangingPunct="1">
              <a:lnSpc>
                <a:spcPct val="100000"/>
              </a:lnSpc>
              <a:spcBef>
                <a:spcPct val="0"/>
              </a:spcBef>
              <a:spcAft>
                <a:spcPct val="0"/>
              </a:spcAft>
              <a:buClrTx/>
              <a:buSzTx/>
              <a:buFontTx/>
              <a:buNone/>
              <a:tabLst/>
            </a:pPr>
            <a:r>
              <a:rPr kumimoji="0" lang="ru-RU" sz="1100" b="1" i="1" u="none"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За руку с ребенком.</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60363" algn="just" defTabSz="914400" rtl="0" eaLnBrk="0" fontAlgn="base" latinLnBrk="0" hangingPunct="0">
              <a:lnSpc>
                <a:spcPct val="100000"/>
              </a:lnSpc>
              <a:spcBef>
                <a:spcPct val="0"/>
              </a:spcBef>
              <a:spcAft>
                <a:spcPct val="0"/>
              </a:spcAft>
              <a:buClrTx/>
              <a:buSzTx/>
              <a:buFontTx/>
              <a:buNone/>
              <a:tabLst/>
            </a:pPr>
            <a:r>
              <a:rPr kumimoji="0" lang="ru-RU" sz="900" b="0" i="1" u="none" strike="noStrike" cap="none" normalizeH="0" baseline="0" dirty="0" smtClean="0">
                <a:ln>
                  <a:noFill/>
                </a:ln>
                <a:solidFill>
                  <a:srgbClr val="003300"/>
                </a:solidFill>
                <a:effectLst/>
                <a:latin typeface="Times New Roman" pitchFamily="18" charset="0"/>
                <a:ea typeface="Calibri" pitchFamily="34" charset="0"/>
                <a:cs typeface="Times New Roman" pitchFamily="18" charset="0"/>
              </a:rPr>
              <a:t>        </a:t>
            </a:r>
            <a:r>
              <a:rPr kumimoji="0" lang="ru-RU" sz="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 дороге или рядом с ней не забывайте, что ребенок может попытаться вырваться. И это типичная причина дорожных происшествий. Ребенок чаще пытается вырваться, когда он знает о предстоящем переходе и хочет сделать это раньше, когда он увидел на другой стороне дороги кого-либо из родных, друзей, воспитателей. При переходе внезапно не останавливайтесь, не предупредив ребенка. </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37" name="Rectangle 13"/>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38" name="Rectangle 14"/>
          <p:cNvSpPr>
            <a:spLocks noChangeArrowheads="1"/>
          </p:cNvSpPr>
          <p:nvPr/>
        </p:nvSpPr>
        <p:spPr bwMode="auto">
          <a:xfrm>
            <a:off x="214290" y="4857752"/>
            <a:ext cx="6500858" cy="815608"/>
          </a:xfrm>
          <a:prstGeom prst="rect">
            <a:avLst/>
          </a:prstGeom>
          <a:noFill/>
          <a:ln w="9525">
            <a:solidFill>
              <a:schemeClr val="accent3">
                <a:lumMod val="40000"/>
                <a:lumOff val="60000"/>
              </a:schemeClr>
            </a:solidFill>
            <a:miter lim="800000"/>
            <a:headEnd/>
            <a:tailEnd/>
          </a:ln>
          <a:effectLst>
            <a:glow rad="63500">
              <a:schemeClr val="accent3">
                <a:satMod val="175000"/>
                <a:alpha val="40000"/>
              </a:schemeClr>
            </a:glow>
          </a:effectLst>
        </p:spPr>
        <p:txBody>
          <a:bodyPr vert="horz" wrap="square" lIns="91440" tIns="45720" rIns="91440" bIns="45720" numCol="1" anchor="ctr" anchorCtr="0" compatLnSpc="1">
            <a:prstTxWarp prst="textNoShape">
              <a:avLst/>
            </a:prstTxWarp>
            <a:spAutoFit/>
          </a:bodyPr>
          <a:lstStyle/>
          <a:p>
            <a:pPr marL="0" marR="0" lvl="0" indent="360363" algn="just" defTabSz="914400" rtl="0" eaLnBrk="1" fontAlgn="base" latinLnBrk="0" hangingPunct="1">
              <a:lnSpc>
                <a:spcPct val="100000"/>
              </a:lnSpc>
              <a:spcBef>
                <a:spcPct val="0"/>
              </a:spcBef>
              <a:spcAft>
                <a:spcPct val="0"/>
              </a:spcAft>
              <a:buClrTx/>
              <a:buSzTx/>
              <a:buFontTx/>
              <a:buNone/>
              <a:tabLst/>
            </a:pPr>
            <a:r>
              <a:rPr kumimoji="0" lang="ru-RU" sz="1100" b="1" i="1" u="none"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Учите ребенка наблюдать.</a:t>
            </a:r>
            <a:endParaRPr kumimoji="0" lang="ru-RU"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60363"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Именно с 2 до 6 лет, пока ребенок на улице рядом с вами, во время прогулок, по пути в детский сад и обратно лучше всего прививать ему эти навыки, о которых речь шла выше! Используйте случай пребывания рядом с ребенком на дороге, чтобы по ходу дела учить его наблюдать, узнавать типичные дорожные «ловушки». Пусть при переходе проезжей части он тоже наблюдает, а не просто доверяет вам. Иначе, он привыкнет передвигаться через проезжую часть, не глядя. </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40" name="Rectangle 16"/>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39" name="Рисунок 2" descr="image4709"/>
          <p:cNvPicPr>
            <a:picLocks noChangeAspect="1" noChangeArrowheads="1"/>
          </p:cNvPicPr>
          <p:nvPr/>
        </p:nvPicPr>
        <p:blipFill>
          <a:blip r:embed="rId3"/>
          <a:srcRect/>
          <a:stretch>
            <a:fillRect/>
          </a:stretch>
        </p:blipFill>
        <p:spPr bwMode="auto">
          <a:xfrm>
            <a:off x="3214686" y="3428992"/>
            <a:ext cx="1214446" cy="1058610"/>
          </a:xfrm>
          <a:prstGeom prst="rect">
            <a:avLst/>
          </a:prstGeom>
          <a:noFill/>
        </p:spPr>
      </p:pic>
      <p:sp>
        <p:nvSpPr>
          <p:cNvPr id="1041" name="Rectangle 17"/>
          <p:cNvSpPr>
            <a:spLocks noChangeArrowheads="1"/>
          </p:cNvSpPr>
          <p:nvPr/>
        </p:nvSpPr>
        <p:spPr bwMode="auto">
          <a:xfrm>
            <a:off x="214290" y="5929322"/>
            <a:ext cx="6519908" cy="938719"/>
          </a:xfrm>
          <a:prstGeom prst="rect">
            <a:avLst/>
          </a:prstGeom>
          <a:noFill/>
          <a:ln w="9525">
            <a:solidFill>
              <a:schemeClr val="accent3">
                <a:lumMod val="40000"/>
                <a:lumOff val="60000"/>
              </a:schemeClr>
            </a:solidFill>
            <a:miter lim="800000"/>
            <a:headEnd/>
            <a:tailEnd/>
          </a:ln>
          <a:effectLst>
            <a:glow rad="63500">
              <a:schemeClr val="accent3">
                <a:satMod val="175000"/>
                <a:alpha val="40000"/>
              </a:schemeClr>
            </a:glow>
          </a:effectLst>
        </p:spPr>
        <p:txBody>
          <a:bodyPr vert="horz" wrap="square" lIns="91440" tIns="45720" rIns="91440" bIns="45720" numCol="1" anchor="ctr" anchorCtr="0" compatLnSpc="1">
            <a:prstTxWarp prst="textNoShape">
              <a:avLst/>
            </a:prstTxWarp>
            <a:spAutoFit/>
          </a:bodyPr>
          <a:lstStyle/>
          <a:p>
            <a:pPr marL="0" marR="0" lvl="0" indent="360363" algn="just" defTabSz="914400" rtl="0" eaLnBrk="1" fontAlgn="base" latinLnBrk="0" hangingPunct="1">
              <a:lnSpc>
                <a:spcPct val="100000"/>
              </a:lnSpc>
              <a:spcBef>
                <a:spcPct val="0"/>
              </a:spcBef>
              <a:spcAft>
                <a:spcPct val="0"/>
              </a:spcAft>
              <a:buClrTx/>
              <a:buSzTx/>
              <a:buFontTx/>
              <a:buNone/>
              <a:tabLst/>
            </a:pPr>
            <a:r>
              <a:rPr kumimoji="0" lang="ru-RU" sz="1050" b="1" i="1" u="none" strike="noStrike" cap="none" normalizeH="0" baseline="0" dirty="0" smtClean="0">
                <a:ln>
                  <a:noFill/>
                </a:ln>
                <a:solidFill>
                  <a:srgbClr val="008000"/>
                </a:solidFill>
                <a:effectLst/>
                <a:latin typeface="Times New Roman" pitchFamily="18" charset="0"/>
                <a:ea typeface="Calibri" pitchFamily="34" charset="0"/>
                <a:cs typeface="Times New Roman" pitchFamily="18" charset="0"/>
              </a:rPr>
              <a:t>Пример родителей.</a:t>
            </a:r>
            <a:endParaRPr kumimoji="0" lang="ru-RU"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60363"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Одно неправильное действие родителей на глазах у ребенка или вместе с ним может перечеркнуть сто словесных указаний. Поэтому с ребенком - никакой спешки на проезжей части, никакого бега через дорогу к автобусу, никаких разговоров о постороннем во время перехода, никаких движений наискосок, в стороне от перехода и тем более на красный сигнал светофора. Если вы хотите, чтобы ваш ребенок в будущем, когда он будет на улице один, был в безопасности.</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60363" algn="just" defTabSz="914400" rtl="0" eaLnBrk="0" fontAlgn="base" latinLnBrk="0" hangingPunct="0">
              <a:lnSpc>
                <a:spcPct val="100000"/>
              </a:lnSpc>
              <a:spcBef>
                <a:spcPct val="0"/>
              </a:spcBef>
              <a:spcAft>
                <a:spcPct val="0"/>
              </a:spcAft>
              <a:buClrTx/>
              <a:buSzTx/>
              <a:buFontTx/>
              <a:buNone/>
              <a:tabLst/>
            </a:pPr>
            <a:r>
              <a:rPr kumimoji="0" lang="ru-RU" sz="9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1215</TotalTime>
  <Words>2149</Words>
  <Application>Microsoft Office PowerPoint</Application>
  <PresentationFormat>Экран (4:3)</PresentationFormat>
  <Paragraphs>101</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Поток</vt:lpstr>
      <vt:lpstr>Слайд 1</vt:lpstr>
      <vt:lpstr>Слайд 2</vt:lpstr>
      <vt:lpstr>Слайд 3</vt:lpstr>
      <vt:lpstr>Слайд 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26</cp:revision>
  <dcterms:created xsi:type="dcterms:W3CDTF">2014-10-20T20:48:02Z</dcterms:created>
  <dcterms:modified xsi:type="dcterms:W3CDTF">2014-11-24T19:28:35Z</dcterms:modified>
</cp:coreProperties>
</file>