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7" d="100"/>
          <a:sy n="87" d="100"/>
        </p:scale>
        <p:origin x="-1494" y="19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0D355-6A92-43F8-889D-0FB644E16EEA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9063D-F6D4-4944-A68D-0F1BBF845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0D355-6A92-43F8-889D-0FB644E16EEA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9063D-F6D4-4944-A68D-0F1BBF845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0D355-6A92-43F8-889D-0FB644E16EEA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9063D-F6D4-4944-A68D-0F1BBF845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0D355-6A92-43F8-889D-0FB644E16EEA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9063D-F6D4-4944-A68D-0F1BBF845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0D355-6A92-43F8-889D-0FB644E16EEA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9063D-F6D4-4944-A68D-0F1BBF845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0D355-6A92-43F8-889D-0FB644E16EEA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9063D-F6D4-4944-A68D-0F1BBF845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0D355-6A92-43F8-889D-0FB644E16EEA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9063D-F6D4-4944-A68D-0F1BBF845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0D355-6A92-43F8-889D-0FB644E16EEA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9063D-F6D4-4944-A68D-0F1BBF845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0D355-6A92-43F8-889D-0FB644E16EEA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9063D-F6D4-4944-A68D-0F1BBF845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0D355-6A92-43F8-889D-0FB644E16EEA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9063D-F6D4-4944-A68D-0F1BBF845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0D355-6A92-43F8-889D-0FB644E16EEA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fld id="{E9F9063D-F6D4-4944-A68D-0F1BBF8456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20D355-6A92-43F8-889D-0FB644E16EEA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F9063D-F6D4-4944-A68D-0F1BBF8456F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326883700_2012-01-18_124719.jpg"/>
          <p:cNvPicPr>
            <a:picLocks noChangeAspect="1"/>
          </p:cNvPicPr>
          <p:nvPr/>
        </p:nvPicPr>
        <p:blipFill>
          <a:blip r:embed="rId2"/>
          <a:srcRect l="42574" t="42500" b="16250"/>
          <a:stretch>
            <a:fillRect/>
          </a:stretch>
        </p:blipFill>
        <p:spPr>
          <a:xfrm>
            <a:off x="4857760" y="500034"/>
            <a:ext cx="1657351" cy="15716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928670" y="714348"/>
            <a:ext cx="2390013" cy="8925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Выпуск газеты</a:t>
            </a:r>
          </a:p>
          <a:p>
            <a:pPr algn="ctr"/>
            <a:r>
              <a:rPr lang="ru-RU" sz="2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№</a:t>
            </a:r>
            <a:r>
              <a:rPr lang="ru-RU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</a:t>
            </a:r>
            <a:r>
              <a:rPr lang="ru-RU" sz="2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1100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(сентябрь)</a:t>
            </a:r>
            <a:endParaRPr lang="ru-RU" sz="2000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4429132" y="428596"/>
            <a:ext cx="2428868" cy="2038350"/>
          </a:xfrm>
          <a:prstGeom prst="rect">
            <a:avLst/>
          </a:prstGeom>
        </p:spPr>
        <p:txBody>
          <a:bodyPr wrap="none" fromWordArt="1">
            <a:prstTxWarp prst="textArchDownPour">
              <a:avLst>
                <a:gd name="adj1" fmla="val 0"/>
                <a:gd name="adj2" fmla="val 50000"/>
              </a:avLst>
            </a:prstTxWarp>
          </a:bodyPr>
          <a:lstStyle/>
          <a:p>
            <a:pPr algn="ctr" rtl="0"/>
            <a:r>
              <a:rPr lang="ru-RU" sz="3600" kern="10" spc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000082"/>
                    </a:gs>
                    <a:gs pos="15000">
                      <a:srgbClr val="66008F"/>
                    </a:gs>
                    <a:gs pos="32499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1">
                      <a:srgbClr val="FF0000"/>
                    </a:gs>
                    <a:gs pos="67501">
                      <a:srgbClr val="BA0066"/>
                    </a:gs>
                    <a:gs pos="85000">
                      <a:srgbClr val="66008F"/>
                    </a:gs>
                    <a:gs pos="100000">
                      <a:srgbClr val="000082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"Морячки"</a:t>
            </a:r>
            <a:endParaRPr lang="ru-RU" sz="3600" kern="10" spc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000082"/>
                  </a:gs>
                  <a:gs pos="15000">
                    <a:srgbClr val="66008F"/>
                  </a:gs>
                  <a:gs pos="32499">
                    <a:srgbClr val="BA0066"/>
                  </a:gs>
                  <a:gs pos="45000">
                    <a:srgbClr val="FF0000"/>
                  </a:gs>
                  <a:gs pos="50000">
                    <a:srgbClr val="FF8200"/>
                  </a:gs>
                  <a:gs pos="55001">
                    <a:srgbClr val="FF0000"/>
                  </a:gs>
                  <a:gs pos="67501">
                    <a:srgbClr val="BA0066"/>
                  </a:gs>
                  <a:gs pos="85000">
                    <a:srgbClr val="66008F"/>
                  </a:gs>
                  <a:gs pos="100000">
                    <a:srgbClr val="000082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5000636" y="500034"/>
            <a:ext cx="1344613" cy="565150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0"/>
            <a:r>
              <a:rPr lang="ru-RU" sz="3600" kern="10" spc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000082"/>
                    </a:gs>
                    <a:gs pos="15000">
                      <a:srgbClr val="66008F"/>
                    </a:gs>
                    <a:gs pos="32499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1">
                      <a:srgbClr val="FF0000"/>
                    </a:gs>
                    <a:gs pos="67501">
                      <a:srgbClr val="BA0066"/>
                    </a:gs>
                    <a:gs pos="85000">
                      <a:srgbClr val="66008F"/>
                    </a:gs>
                    <a:gs pos="100000">
                      <a:srgbClr val="000082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группа</a:t>
            </a:r>
            <a:endParaRPr lang="ru-RU" sz="3600" kern="10" spc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000082"/>
                  </a:gs>
                  <a:gs pos="15000">
                    <a:srgbClr val="66008F"/>
                  </a:gs>
                  <a:gs pos="32499">
                    <a:srgbClr val="BA0066"/>
                  </a:gs>
                  <a:gs pos="45000">
                    <a:srgbClr val="FF0000"/>
                  </a:gs>
                  <a:gs pos="50000">
                    <a:srgbClr val="FF8200"/>
                  </a:gs>
                  <a:gs pos="55001">
                    <a:srgbClr val="FF0000"/>
                  </a:gs>
                  <a:gs pos="67501">
                    <a:srgbClr val="BA0066"/>
                  </a:gs>
                  <a:gs pos="85000">
                    <a:srgbClr val="66008F"/>
                  </a:gs>
                  <a:gs pos="100000">
                    <a:srgbClr val="000082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90" y="1500166"/>
            <a:ext cx="1787156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Сегодня в номере:</a:t>
            </a:r>
            <a:endParaRPr lang="ru-RU" sz="1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28" y="1857356"/>
            <a:ext cx="3429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Blip>
                <a:blip r:embed="rId3"/>
              </a:buBlip>
            </a:pPr>
            <a:r>
              <a:rPr lang="ru-RU" sz="1200" dirty="0" smtClean="0"/>
              <a:t>  </a:t>
            </a:r>
            <a:r>
              <a:rPr lang="ru-RU" sz="1200" dirty="0" smtClean="0"/>
              <a:t>Роль матери и отца в воспитании ребёнка</a:t>
            </a:r>
            <a:endParaRPr lang="ru-RU" sz="1200" dirty="0" smtClean="0"/>
          </a:p>
          <a:p>
            <a:pPr>
              <a:buBlip>
                <a:blip r:embed="rId3"/>
              </a:buBlip>
            </a:pPr>
            <a:r>
              <a:rPr lang="ru-RU" sz="1200" dirty="0" smtClean="0"/>
              <a:t> «Что должны знать родители о ФГОС»</a:t>
            </a:r>
          </a:p>
          <a:p>
            <a:pPr>
              <a:buBlip>
                <a:blip r:embed="rId3"/>
              </a:buBlip>
            </a:pPr>
            <a:r>
              <a:rPr lang="ru-RU" sz="1200" dirty="0" smtClean="0"/>
              <a:t>Бархатный сезон</a:t>
            </a:r>
            <a:r>
              <a:rPr lang="ru-RU" sz="1200" dirty="0" smtClean="0"/>
              <a:t>?!   «</a:t>
            </a:r>
            <a:r>
              <a:rPr lang="ru-RU" sz="1200" dirty="0" smtClean="0"/>
              <a:t>Предлагаем поиграть»</a:t>
            </a:r>
          </a:p>
          <a:p>
            <a:pPr>
              <a:buBlip>
                <a:blip r:embed="rId3"/>
              </a:buBlip>
            </a:pPr>
            <a:r>
              <a:rPr lang="ru-RU" sz="1200" dirty="0" smtClean="0"/>
              <a:t> Закон Краснодарского края №1539 - КЗ</a:t>
            </a:r>
            <a:endParaRPr lang="ru-RU" sz="1200" dirty="0"/>
          </a:p>
        </p:txBody>
      </p:sp>
      <p:pic>
        <p:nvPicPr>
          <p:cNvPr id="13" name="Рисунок 12" descr="347729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644106" y="4500562"/>
            <a:ext cx="1627990" cy="1952612"/>
          </a:xfrm>
          <a:prstGeom prst="rect">
            <a:avLst/>
          </a:prstGeom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500306" y="7072330"/>
            <a:ext cx="4214818" cy="1892826"/>
          </a:xfrm>
          <a:prstGeom prst="rect">
            <a:avLst/>
          </a:prstGeom>
          <a:noFill/>
          <a:ln w="9525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5"/>
              </a:buBlip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Внимательно относитесь к детским вопросам.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5"/>
              </a:buBlip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Не раздражайтесь из-за них на ребенка, не запрещайте их задавать.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5"/>
              </a:buBlip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Ответы давайте краткие и доступные понимания ребенка.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5"/>
              </a:buBlip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Все время прививайте ребенку познавательные интересы и мотивы.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5"/>
              </a:buBlip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Научите его играть в шашки и шахматы.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5"/>
              </a:buBlip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Проводите в семье конкурсы знатоков, викторины, часы загадок и отгадок.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5"/>
              </a:buBlip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Организуйте совместные походы в театры, на выставки, в музеи.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5"/>
              </a:buBlip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Проводите постоянные прогулки на природу: в парк, сквер, к водоему, в лес.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5"/>
              </a:buBlip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Мастерите с детьми поделки из природного материала и бумаги.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5"/>
              </a:buBlip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Поощряйте экспериментирование детей.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5"/>
              </a:buBlip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Читайте детям природоведческую литературу, беседуйте по ее содержанию.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</a:t>
            </a:r>
            <a:r>
              <a:rPr kumimoji="0" lang="ru-RU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Любите своего ребенка!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85728" y="3214678"/>
            <a:ext cx="6357982" cy="3477875"/>
          </a:xfrm>
          <a:prstGeom prst="rect">
            <a:avLst/>
          </a:prstGeom>
          <a:noFill/>
          <a:ln w="9525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6"/>
              </a:buBlip>
              <a:tabLst>
                <a:tab pos="457200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Нет ничего важнее воспитания малыша. Не прерывайте    воспитание своего ребенка.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6"/>
              </a:buBlip>
              <a:tabLst>
                <a:tab pos="457200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Помните – способности и характер человека не предопределены от рождения. В большей части формируются в определенные моменты жизни ребенка. Образование, воспитание, окружающая среда оказывают большое значение на личность.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6"/>
              </a:buBlip>
              <a:tabLst>
                <a:tab pos="457200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Окружайте маленьких детей всем лучшим, что у вас есть.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6"/>
              </a:buBlip>
              <a:tabLst>
                <a:tab pos="457200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Раннее развитие связано с огромным потенциалом новорожденного. Структуры мозга формируются к трем годам. Мозг ребенка может вместить безграничный объем информации, но ребенок запоминает только то, что ему интересно.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6"/>
              </a:buBlip>
              <a:tabLst>
                <a:tab pos="457200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Многие навыки невозможно приобрести, если ребенок не усвоил их в детстве.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6"/>
              </a:buBlip>
              <a:tabLst>
                <a:tab pos="457200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Впечатления раннего возраста определяют его дальнейший образ мыслей и действий.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6"/>
              </a:buBlip>
              <a:tabLst>
                <a:tab pos="457200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Не сюсюкайте с ребенком. Реагируйте на его плач.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6"/>
              </a:buBlip>
              <a:tabLst>
                <a:tab pos="457200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Даже новорожденный чувствует ссоры родителей. Нервозность родителей заразна.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6"/>
              </a:buBlip>
              <a:tabLst>
                <a:tab pos="457200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Отец должен чаще общаться со своим ребенком.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6"/>
              </a:buBlip>
              <a:tabLst>
                <a:tab pos="457200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Чем больше детей в семье, тем лучше они общаются друг с другом.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6"/>
              </a:buBlip>
              <a:tabLst>
                <a:tab pos="457200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Присутствие бабушки и дедушки в семье создает хороший стимул для развития ребенка.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6"/>
              </a:buBlip>
              <a:tabLst>
                <a:tab pos="457200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Ребенка лучше похвалить, чем отругать.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6"/>
              </a:buBlip>
              <a:tabLst>
                <a:tab pos="457200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Интерес ребенка нуждается в подкреплении. Повторение лучший способ стимулировать ребенка.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6"/>
              </a:buBlip>
              <a:tabLst>
                <a:tab pos="457200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Разучивание стихов тренирует память. Разучивайте с ребенком потешки, короткие стихи.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6"/>
              </a:buBlip>
              <a:tabLst>
                <a:tab pos="457200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Избыток игрушек рассеивает внимание ребенка. Разберитесь с игрушками малыша.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6"/>
              </a:buBlip>
              <a:tabLst>
                <a:tab pos="457200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Игрушки должны быть приятными на ощупь.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6"/>
              </a:buBlip>
              <a:tabLst>
                <a:tab pos="457200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Игры развивают творческие задатки ребенка. Больше играйте со своим малышом.</a:t>
            </a:r>
            <a:endParaRPr kumimoji="0" lang="ru-RU" sz="1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Желаем  успехов  в  воспитании  ребенка!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5728" y="2714612"/>
            <a:ext cx="6357958" cy="507831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Роль матери и отца в воспитании ребенка</a:t>
            </a:r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357430" y="6715140"/>
            <a:ext cx="42862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Развивайте любознательность    у своего ребёнка</a:t>
            </a:r>
          </a:p>
        </p:txBody>
      </p:sp>
      <p:pic>
        <p:nvPicPr>
          <p:cNvPr id="17" name="Рисунок 16" descr="getImage (47).jpg"/>
          <p:cNvPicPr>
            <a:picLocks noChangeAspect="1"/>
          </p:cNvPicPr>
          <p:nvPr/>
        </p:nvPicPr>
        <p:blipFill>
          <a:blip r:embed="rId7"/>
          <a:srcRect l="13067" t="9757"/>
          <a:stretch>
            <a:fillRect/>
          </a:stretch>
        </p:blipFill>
        <p:spPr>
          <a:xfrm>
            <a:off x="285728" y="6929454"/>
            <a:ext cx="1928826" cy="2071670"/>
          </a:xfrm>
          <a:prstGeom prst="rect">
            <a:avLst/>
          </a:prstGeom>
          <a:ln>
            <a:solidFill>
              <a:schemeClr val="accent5">
                <a:lumMod val="40000"/>
                <a:lumOff val="6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14290" y="1571604"/>
            <a:ext cx="6429396" cy="7109639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4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Введение ФГОС связано с тем, что настала необходимость</a:t>
            </a:r>
          </a:p>
          <a:p>
            <a:pPr marL="0" marR="0" lvl="0" indent="904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стандартизации содержания дошкольного образования, </a:t>
            </a:r>
          </a:p>
          <a:p>
            <a:pPr marL="0" marR="0" lvl="0" indent="904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того чтобы, обеспечить каждому ребенку равные </a:t>
            </a:r>
            <a:endParaRPr kumimoji="0" lang="ru-RU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904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стартовые </a:t>
            </a: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возможности для успешного обучения в школе.</a:t>
            </a:r>
            <a:endParaRPr kumimoji="0" lang="ru-RU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904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Однако стандартизация дошкольного образования не предусматривает предъявления жестких требований к детям дошкольного возраста, не рассматривает их в жестких «стандартных» рамках.</a:t>
            </a:r>
            <a:endParaRPr kumimoji="0" lang="ru-RU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904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Специфика дошкольного возраста такова, что достижения детей дошкольного возраста определяется не суммой конкретных знаний, умений и навыков, а совокупностью личностных качеств, в том числе обеспечивающих психологическую готовность ребенка к школе. Необходимо отметить, что наиболее значимое отличие дошкольного образования от общего образования заключается в том, что в детском саду отсутствует жесткая предметность. Развитие ребенка осуществляется в игре, а не в учебной деятельности.</a:t>
            </a:r>
            <a:endParaRPr kumimoji="0" lang="ru-RU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904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Стандарт дошкольного образования отличается от стандарта начального образования еще и тем, что к дошкольному образованию не предъявляются жесткие требования к результатам освоения программы.</a:t>
            </a:r>
            <a:endParaRPr kumimoji="0" lang="ru-RU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904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Занятие или «занимательное» дело?</a:t>
            </a:r>
            <a:endParaRPr kumimoji="0" lang="ru-RU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904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тексте ФГОС не употребляется слово «занятие», но это не означает переход на позиции «свободного воспитания» дошкольников. Взрослые не перестанут заниматься с детьми в российских детских садах. Но такая форма образовательной деятельности как занятие не соответствует возрастным особенностям детей дошкольного возраста. В современной теории и практике понятие «занятие» рассматривается как занимательное дело, без отождествления его с занятием как дидактической формой учебной деятельности.</a:t>
            </a:r>
            <a:endParaRPr kumimoji="0" lang="ru-RU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904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Новые стратегические ориентиры в развитии системы образования следует воспринимать позитивно.</a:t>
            </a:r>
            <a:endParaRPr kumimoji="0" lang="ru-RU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904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Во-первых, система дошкольного образования должна развиваться в соответствии с запросами общества и государства, которые обнародованы в этом приказе.</a:t>
            </a:r>
            <a:endParaRPr kumimoji="0" lang="ru-RU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904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Во-вторых, в приказе много положительного:</a:t>
            </a:r>
            <a:endParaRPr kumimoji="0" lang="ru-RU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904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	Желание сделать жизнь в детском саду более осмысленной и интересной.</a:t>
            </a:r>
            <a:endParaRPr kumimoji="0" lang="ru-RU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904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	Создание условий для того, чтобы воспитатель мог учитывать особенности развития, интересы своей группы, специфику национально-культурных и природных географических условий, в которых осуществляется образовательный процесс и многое другое.</a:t>
            </a:r>
            <a:endParaRPr kumimoji="0" lang="ru-RU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904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	Попытка повлиять на сокращение и упрощение содержания образования для детей дошкольного возраста за счет установления целевых ориентиров для каждой образовательной области.</a:t>
            </a:r>
            <a:endParaRPr kumimoji="0" lang="ru-RU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904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Стремление к формированию инициативного, активного и самостоятельного ребенка.</a:t>
            </a:r>
            <a:endParaRPr kumimoji="0" lang="ru-RU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904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Отказ от копирования школьных технологий и форм организации обучения.</a:t>
            </a:r>
            <a:endParaRPr kumimoji="0" lang="ru-RU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80" y="1000100"/>
            <a:ext cx="5500726" cy="36933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lvl="0" indent="90488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должны знать родители о ФГОС</a:t>
            </a: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</a:p>
        </p:txBody>
      </p:sp>
      <p:pic>
        <p:nvPicPr>
          <p:cNvPr id="4" name="Рисунок 3" descr="http://mdou222.edu.yar.ru/kabinet_starshego_vospitatelya/fgos_w300_h149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94" y="1285852"/>
            <a:ext cx="2220105" cy="1209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14290" y="857224"/>
            <a:ext cx="6429420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Бархатный сезон?!</a:t>
            </a: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normalizeH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</a:t>
            </a:r>
            <a:r>
              <a:rPr kumimoji="0" lang="ru-RU" sz="20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«Предлагаем поиграть»</a:t>
            </a: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Отдыхая с ребёнком на пляже, можно не только купаться и загорать, но и научить малыша разным интересным играм. Лучше всего проводить их, когда ребёнок разут и ходит по тёплому песку босыми ногами. Хождение по песку босиком очень полезно, так как укрепляет мышечный аппарат стоп, способствует тем самым профилактике плоскостопия.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Самым маленьким детям предложить засыпать свои ножки тёплым сухим песком: закопать, а потом отыскать ракушки или камешки. На песке хорошо видны следы – на этом так же основано много занимательных игр для детей самого разного возраста.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Вот некоторые из них:</a:t>
            </a: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90" y="5214942"/>
            <a:ext cx="2714644" cy="1200329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lvl="0" indent="5397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«Прыжок с поворотом». Стоя на песке, хорошенько отпечатайте на нём свои следы. Затем подпрыгните вверх, стараясь сделать в воздухе  поворот на 180</a:t>
            </a:r>
            <a:r>
              <a:rPr lang="ru-RU" sz="1200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точно опуститься в свои следы.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90" y="3286116"/>
            <a:ext cx="3071834" cy="1569660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lvl="0" indent="5397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 Шаг в шаг». Взрослый идёт по песку, оставляя  на нём свои следы. Ребёнок, делая широкие шаги, проходит по следам взрослого. Затем наоборот, ребёнок прокладывает свою дорожку, а взрослый передвигается мелкими шажками. Проиграет тот, кто первым не попадёт в след другого.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86124" y="5214942"/>
            <a:ext cx="3357586" cy="1200329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lvl="0" indent="5397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«Ходим  не вставая». Из позы сидя на корточках не сдвигая ног с места, предложите ребёнку пройти вперёд по песку руками, пока туловище не выпрямиться, а затем вернуться в исходное положение шагая ладошками по своим же следам в обратном направлении.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76417754_large_4491121_3e79e76a2a4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4752" y="3000364"/>
            <a:ext cx="2716833" cy="2136924"/>
          </a:xfrm>
          <a:prstGeom prst="rect">
            <a:avLst/>
          </a:prstGeom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357298" y="6929454"/>
            <a:ext cx="1785950" cy="19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Ай, лады, лады, лады, </a:t>
            </a:r>
            <a:endParaRPr kumimoji="0" lang="ru-RU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боимся мы воды! </a:t>
            </a:r>
            <a:endParaRPr kumimoji="0" lang="ru-RU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Чистая водичка </a:t>
            </a:r>
            <a:endParaRPr kumimoji="0" lang="ru-RU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Умоет наше личико, </a:t>
            </a:r>
            <a:endParaRPr kumimoji="0" lang="ru-RU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Вымоет ладошки, </a:t>
            </a:r>
            <a:endParaRPr kumimoji="0" lang="ru-RU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Намочит нас немножко, </a:t>
            </a:r>
            <a:endParaRPr kumimoji="0" lang="ru-RU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Ай, лады, лады, лады, </a:t>
            </a:r>
            <a:endParaRPr kumimoji="0" lang="ru-RU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боимся мы воды! </a:t>
            </a:r>
            <a:endParaRPr kumimoji="0" lang="ru-RU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Чисто умываемся, </a:t>
            </a:r>
            <a:endParaRPr kumimoji="0" lang="ru-RU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Маме улыбаемся!</a:t>
            </a:r>
            <a:endParaRPr kumimoji="0" lang="ru-RU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4572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857760" y="7715272"/>
            <a:ext cx="1571636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Топики, топики,</a:t>
            </a:r>
            <a:endParaRPr kumimoji="0" lang="ru-RU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водички </a:t>
            </a:r>
            <a:r>
              <a:rPr kumimoji="0" lang="ru-RU" sz="11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хлопики</a:t>
            </a:r>
            <a:r>
              <a:rPr kumimoji="0" lang="ru-RU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endParaRPr kumimoji="0" lang="ru-RU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Хлопики</a:t>
            </a:r>
            <a:r>
              <a:rPr kumimoji="0" lang="ru-RU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ладошками,</a:t>
            </a:r>
            <a:endParaRPr kumimoji="0" lang="ru-RU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 босыми ножками.</a:t>
            </a:r>
            <a:endParaRPr kumimoji="0" lang="ru-RU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3000372" y="6929454"/>
            <a:ext cx="2071702" cy="19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Вот когда я взрослым стану</a:t>
            </a:r>
            <a:endParaRPr kumimoji="0" lang="ru-RU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купаться захочу</a:t>
            </a:r>
            <a:endParaRPr kumimoji="0" lang="ru-RU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Влезу сам</a:t>
            </a:r>
            <a:endParaRPr kumimoji="0" lang="ru-RU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большую ванну</a:t>
            </a:r>
            <a:endParaRPr kumimoji="0" lang="ru-RU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Оба крана откручу.</a:t>
            </a:r>
            <a:endParaRPr kumimoji="0" lang="ru-RU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 потру живот и спинку</a:t>
            </a:r>
            <a:endParaRPr kumimoji="0" lang="ru-RU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веснушки на носу.</a:t>
            </a:r>
            <a:endParaRPr kumimoji="0" lang="ru-RU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Заверну себя в простынку</a:t>
            </a:r>
            <a:endParaRPr kumimoji="0" lang="ru-RU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в кроватку отнесу.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571744" y="6429388"/>
            <a:ext cx="2111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Потешки про воду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14290" y="6786578"/>
            <a:ext cx="6357982" cy="2000264"/>
          </a:xfrm>
          <a:prstGeom prst="roundRect">
            <a:avLst/>
          </a:prstGeom>
          <a:noFill/>
          <a:ln w="3175">
            <a:solidFill>
              <a:srgbClr val="92D05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Рисунок 17" descr="80207206_multpict_narod_ru10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5214950" y="500034"/>
            <a:ext cx="1090609" cy="1305996"/>
          </a:xfrm>
          <a:prstGeom prst="rect">
            <a:avLst/>
          </a:prstGeom>
        </p:spPr>
      </p:pic>
      <p:pic>
        <p:nvPicPr>
          <p:cNvPr id="20" name="Рисунок 19" descr="157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0" y="7215206"/>
            <a:ext cx="1352550" cy="13525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14290" y="8358214"/>
            <a:ext cx="3929066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МБДОУ детский сад № </a:t>
            </a:r>
            <a:r>
              <a:rPr lang="ru-RU" sz="8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10</a:t>
            </a:r>
            <a:endParaRPr kumimoji="0" lang="ru-RU" sz="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п. Двубратски</a:t>
            </a:r>
            <a:r>
              <a:rPr lang="ru-RU" sz="8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й</a:t>
            </a:r>
            <a:r>
              <a:rPr kumimoji="0" lang="ru-RU" sz="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ул.Садовая</a:t>
            </a:r>
            <a:r>
              <a:rPr kumimoji="0" lang="ru-RU" sz="8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№</a:t>
            </a:r>
            <a:r>
              <a:rPr kumimoji="0" lang="ru-RU" sz="8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3 </a:t>
            </a:r>
            <a:r>
              <a:rPr kumimoji="0" lang="ru-RU" sz="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тел:</a:t>
            </a:r>
            <a:r>
              <a:rPr kumimoji="0" lang="ru-RU" sz="8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48-2-95</a:t>
            </a:r>
            <a:endParaRPr kumimoji="0" lang="ru-RU" sz="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800" i="1" dirty="0" smtClean="0">
                <a:latin typeface="Arial" pitchFamily="34" charset="0"/>
              </a:rPr>
              <a:t>Составители газеты: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800" i="1" dirty="0" smtClean="0">
                <a:latin typeface="Arial" pitchFamily="34" charset="0"/>
              </a:rPr>
              <a:t>Воспитатели средней группы :Кузнецова С.С., Петрова О.В.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85728" y="1142976"/>
            <a:ext cx="6357982" cy="7040389"/>
          </a:xfrm>
          <a:prstGeom prst="rect">
            <a:avLst/>
          </a:prstGeom>
          <a:noFill/>
          <a:ln w="9525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Закон Краснодарского края № 1539-КЗ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21 июля 2008 года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05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05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 мерах по профилактике безнадзорности и 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правонарушений несовершеннолетних 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Краснодарском крае</a:t>
            </a:r>
            <a:r>
              <a:rPr kumimoji="0" lang="ru-RU" sz="105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 3. Меры по профилактике безнадзорности и 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правонарушений несовершеннолетних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Органы и учреждения, осуществляющие 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профилактику безнадзорности и правонарушений несовершеннолетних, принимают меры по профилактике безнадзорности и правонарушений несовершеннолетних.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Исполняя обязанности по воспитанию детей, в целях обеспечения их безопасности, защиты жизни и здоровья, профилактики безнадзорности и правонарушений несовершеннолетних, родители (законные представители) в соответствии с федеральным законодательством принимают меры по недопущению: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пребывания несовершеннолетних в ночное время в общественных местах без сопровождения родителей (законных представителей);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нахождения (пребывания) несовершеннолетних, обучающихся в образовательных учреждениях, в учебное время в </a:t>
            </a:r>
            <a:r>
              <a:rPr kumimoji="0" lang="ru-RU" sz="105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Интернет-залах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игровых клубах, иных местах, в которых предоставляются услуги Интернета и игровые компьютерные услуги, кафе, барах, ресторанах, кинотеатрах, развлекательных комплексах и иных развлекательных заведениях, за исключением посещения указанных учреждений в рамках образовательной деятельности или проводимого образовательным учреждением мероприятия;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употребления несовершеннолетними наркотических средств, психотропных и (или) одурманивающих веществ, алкогольной и спиртосодержащей продукции, пива и напитков, изготавливаемых на его основе, курения табака;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г) совершения несовершеннолетними правонарушений и антиобщественных действий.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Родители (законные представители), должностные лица принимают меры по недопущению нахождения (пребывания) в общественных местах без сопровождения родителей (законных представителей), родственников или ответственных лиц: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несовершеннолетних в возрасте до 7 лет - круглосуточно;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несовершеннолетних в возрасте от 7 до 14 лет - с 21 часа до 6 часов;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несовершеннолетних в возрасте от 14 лет до достижения совершеннолетия - с 22 часов до 6 часов.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Родители (законные представители), должностные лица принимают меры по недопущению участия несовершеннолетних в конкурсах красоты и других мероприятиях, связанных с оценкой и демонстрацией внешности несовершеннолетних.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Родители (законные представители), должностные лица принимают меры по недопущению пребывания несовершеннолетних в игорных заведениях; организациях, осуществляющих реализацию товаров (услуг), эксплуатирующих интерес к сексу, распространение печатной продукции, аудио- и видеопродукции, пропагандирующей насилие и жестокость, порнографию, наркоманию, токсикоманию, антиобщественное поведение.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Родители (законные представители), должностные лица принимают меры по недопущению пребывания несовершеннолетних без сопровождения родителей (законных представителей), родственников или ответственных лиц в организациях общественного питания, предназначенных для потребления (распития) алкогольной и спиртосодержащей продукции, пива и напитков, изготавливаемых на его основе.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Рисунок 18" descr="1.jpg"/>
          <p:cNvPicPr>
            <a:picLocks noChangeAspect="1" noChangeArrowheads="1"/>
          </p:cNvPicPr>
          <p:nvPr/>
        </p:nvPicPr>
        <p:blipFill>
          <a:blip r:embed="rId2">
            <a:lum bright="-10000" contrast="20000"/>
          </a:blip>
          <a:srcRect/>
          <a:stretch>
            <a:fillRect/>
          </a:stretch>
        </p:blipFill>
        <p:spPr bwMode="auto">
          <a:xfrm>
            <a:off x="4214818" y="785786"/>
            <a:ext cx="2209802" cy="1662559"/>
          </a:xfrm>
          <a:prstGeom prst="rect">
            <a:avLst/>
          </a:prstGeom>
          <a:noFill/>
          <a:ln w="38100">
            <a:solidFill>
              <a:srgbClr val="4F81BD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881</TotalTime>
  <Words>1521</Words>
  <Application>Microsoft Office PowerPoint</Application>
  <PresentationFormat>Экран (4:3)</PresentationFormat>
  <Paragraphs>120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Слайд 1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38</cp:revision>
  <dcterms:created xsi:type="dcterms:W3CDTF">2014-08-14T09:00:08Z</dcterms:created>
  <dcterms:modified xsi:type="dcterms:W3CDTF">2014-11-03T15:24:38Z</dcterms:modified>
</cp:coreProperties>
</file>