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57" r:id="rId3"/>
    <p:sldId id="258" r:id="rId4"/>
    <p:sldId id="261"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CCFF"/>
    <a:srgbClr val="FF3399"/>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BD887A6-09D6-4900-9844-67EAD9D2555A}" type="datetimeFigureOut">
              <a:rPr lang="ru-RU" smtClean="0"/>
              <a:pPr/>
              <a:t>06.06.2013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A55BD8-54E6-4C86-922A-3C06F93DB3B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D887A6-09D6-4900-9844-67EAD9D2555A}" type="datetimeFigureOut">
              <a:rPr lang="ru-RU" smtClean="0"/>
              <a:pPr/>
              <a:t>06.06.2013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A55BD8-54E6-4C86-922A-3C06F93DB3B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D887A6-09D6-4900-9844-67EAD9D2555A}" type="datetimeFigureOut">
              <a:rPr lang="ru-RU" smtClean="0"/>
              <a:pPr/>
              <a:t>06.06.2013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A55BD8-54E6-4C86-922A-3C06F93DB3B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D887A6-09D6-4900-9844-67EAD9D2555A}" type="datetimeFigureOut">
              <a:rPr lang="ru-RU" smtClean="0"/>
              <a:pPr/>
              <a:t>06.06.2013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A55BD8-54E6-4C86-922A-3C06F93DB3B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BD887A6-09D6-4900-9844-67EAD9D2555A}" type="datetimeFigureOut">
              <a:rPr lang="ru-RU" smtClean="0"/>
              <a:pPr/>
              <a:t>06.06.2013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A55BD8-54E6-4C86-922A-3C06F93DB3B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BD887A6-09D6-4900-9844-67EAD9D2555A}" type="datetimeFigureOut">
              <a:rPr lang="ru-RU" smtClean="0"/>
              <a:pPr/>
              <a:t>06.06.2013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A55BD8-54E6-4C86-922A-3C06F93DB3B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BD887A6-09D6-4900-9844-67EAD9D2555A}" type="datetimeFigureOut">
              <a:rPr lang="ru-RU" smtClean="0"/>
              <a:pPr/>
              <a:t>06.06.2013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5A55BD8-54E6-4C86-922A-3C06F93DB3B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BD887A6-09D6-4900-9844-67EAD9D2555A}" type="datetimeFigureOut">
              <a:rPr lang="ru-RU" smtClean="0"/>
              <a:pPr/>
              <a:t>06.06.2013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5A55BD8-54E6-4C86-922A-3C06F93DB3B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BD887A6-09D6-4900-9844-67EAD9D2555A}" type="datetimeFigureOut">
              <a:rPr lang="ru-RU" smtClean="0"/>
              <a:pPr/>
              <a:t>06.06.2013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5A55BD8-54E6-4C86-922A-3C06F93DB3B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D887A6-09D6-4900-9844-67EAD9D2555A}" type="datetimeFigureOut">
              <a:rPr lang="ru-RU" smtClean="0"/>
              <a:pPr/>
              <a:t>06.06.2013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A55BD8-54E6-4C86-922A-3C06F93DB3B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D887A6-09D6-4900-9844-67EAD9D2555A}" type="datetimeFigureOut">
              <a:rPr lang="ru-RU" smtClean="0"/>
              <a:pPr/>
              <a:t>06.06.2013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A55BD8-54E6-4C86-922A-3C06F93DB3B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887A6-09D6-4900-9844-67EAD9D2555A}" type="datetimeFigureOut">
              <a:rPr lang="ru-RU" smtClean="0"/>
              <a:pPr/>
              <a:t>06.06.2013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55BD8-54E6-4C86-922A-3C06F93DB3B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9916"/>
          </a:xfrm>
          <a:ln>
            <a:noFill/>
          </a:ln>
        </p:spPr>
        <p:txBody>
          <a:bodyPr>
            <a:prstTxWarp prst="textChevron">
              <a:avLst/>
            </a:prstTxWarp>
          </a:bodyPr>
          <a:lstStyle/>
          <a:p>
            <a:r>
              <a:rPr lang="ru-RU" b="1" cap="all" dirty="0" smtClean="0">
                <a:ln w="28575"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50800" dist="38100" dir="18900000" algn="bl" rotWithShape="0">
                    <a:prstClr val="black">
                      <a:alpha val="40000"/>
                    </a:prstClr>
                  </a:outerShdw>
                </a:effectLst>
              </a:rPr>
              <a:t>КАРТОТЕКА</a:t>
            </a:r>
            <a:endParaRPr lang="ru-RU" b="1" cap="all" dirty="0">
              <a:ln w="28575"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50800" dist="38100" dir="18900000" algn="bl" rotWithShape="0">
                  <a:prstClr val="black">
                    <a:alpha val="40000"/>
                  </a:prstClr>
                </a:outerShdw>
              </a:effectLst>
            </a:endParaRPr>
          </a:p>
        </p:txBody>
      </p:sp>
      <p:sp>
        <p:nvSpPr>
          <p:cNvPr id="3" name="Текст 2"/>
          <p:cNvSpPr>
            <a:spLocks noGrp="1"/>
          </p:cNvSpPr>
          <p:nvPr>
            <p:ph type="body" idx="1"/>
          </p:nvPr>
        </p:nvSpPr>
        <p:spPr>
          <a:xfrm rot="21324887">
            <a:off x="428596" y="5143512"/>
            <a:ext cx="8286808" cy="1143008"/>
          </a:xfrm>
        </p:spPr>
        <p:txBody>
          <a:bodyPr>
            <a:prstTxWarp prst="textWave4">
              <a:avLst>
                <a:gd name="adj1" fmla="val 6250"/>
                <a:gd name="adj2" fmla="val -481"/>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2">
                      <a:satMod val="175000"/>
                      <a:alpha val="40000"/>
                    </a:schemeClr>
                  </a:glow>
                  <a:outerShdw blurRad="50800" dist="39000" dir="5460000" algn="tl">
                    <a:srgbClr val="000000">
                      <a:alpha val="38000"/>
                    </a:srgbClr>
                  </a:outerShdw>
                </a:effectLst>
              </a:rPr>
              <a:t>ПРОГУЛОК ЛЕТОМ</a:t>
            </a:r>
            <a:endParaRPr lang="ru-RU"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2">
                    <a:satMod val="175000"/>
                    <a:alpha val="40000"/>
                  </a:schemeClr>
                </a:glow>
                <a:outerShdw blurRad="50800" dist="39000" dir="5460000" algn="tl">
                  <a:srgbClr val="000000">
                    <a:alpha val="38000"/>
                  </a:srgbClr>
                </a:outerShdw>
              </a:effectLst>
            </a:endParaRPr>
          </a:p>
        </p:txBody>
      </p:sp>
      <p:sp>
        <p:nvSpPr>
          <p:cNvPr id="5" name="Текст 4"/>
          <p:cNvSpPr>
            <a:spLocks noGrp="1"/>
          </p:cNvSpPr>
          <p:nvPr>
            <p:ph type="body" sz="quarter" idx="3"/>
          </p:nvPr>
        </p:nvSpPr>
        <p:spPr>
          <a:xfrm>
            <a:off x="4645025" y="6143644"/>
            <a:ext cx="4041775" cy="571503"/>
          </a:xfrm>
        </p:spPr>
        <p:txBody>
          <a:bodyPr/>
          <a:lstStyle/>
          <a:p>
            <a:r>
              <a:rPr lang="ru-RU" dirty="0" smtClean="0"/>
              <a:t>Подготовил :</a:t>
            </a:r>
            <a:r>
              <a:rPr lang="ru-RU" dirty="0" err="1" smtClean="0"/>
              <a:t>Кицан</a:t>
            </a:r>
            <a:r>
              <a:rPr lang="ru-RU" smtClean="0"/>
              <a:t> А.И.</a:t>
            </a:r>
            <a:endParaRPr lang="ru-RU" dirty="0"/>
          </a:p>
        </p:txBody>
      </p:sp>
      <p:sp>
        <p:nvSpPr>
          <p:cNvPr id="6" name="Содержимое 5"/>
          <p:cNvSpPr>
            <a:spLocks noGrp="1"/>
          </p:cNvSpPr>
          <p:nvPr>
            <p:ph sz="quarter" idx="4"/>
          </p:nvPr>
        </p:nvSpPr>
        <p:spPr/>
        <p:txBody>
          <a:bodyPr/>
          <a:lstStyle/>
          <a:p>
            <a:endParaRPr lang="ru-RU" dirty="0"/>
          </a:p>
        </p:txBody>
      </p:sp>
      <p:pic>
        <p:nvPicPr>
          <p:cNvPr id="7" name="Содержимое 6" descr="http://im4-tub-ru.yandex.net/i?id=488896816-32-72&amp;n=21"/>
          <p:cNvPicPr>
            <a:picLocks noGrp="1"/>
          </p:cNvPicPr>
          <p:nvPr>
            <p:ph sz="half" idx="2"/>
          </p:nvPr>
        </p:nvPicPr>
        <p:blipFill>
          <a:blip r:embed="rId2"/>
          <a:srcRect/>
          <a:stretch>
            <a:fillRect/>
          </a:stretch>
        </p:blipFill>
        <p:spPr bwMode="auto">
          <a:xfrm rot="21443450">
            <a:off x="1714480" y="2214554"/>
            <a:ext cx="6119040" cy="2786082"/>
          </a:xfrm>
          <a:prstGeom prst="rect">
            <a:avLst/>
          </a:prstGeom>
          <a:ln>
            <a:noFill/>
          </a:ln>
          <a:effectLst>
            <a:glow rad="101600">
              <a:schemeClr val="accent5">
                <a:satMod val="175000"/>
                <a:alpha val="40000"/>
              </a:schemeClr>
            </a:glow>
            <a:outerShdw blurRad="292100" dist="139700" dir="2700000" algn="tl" rotWithShape="0">
              <a:srgbClr val="333333">
                <a:alpha val="65000"/>
              </a:srgbClr>
            </a:outerShdw>
          </a:effectLst>
        </p:spPr>
        <p:style>
          <a:lnRef idx="0">
            <a:schemeClr val="accent3"/>
          </a:lnRef>
          <a:fillRef idx="3">
            <a:schemeClr val="accent3"/>
          </a:fillRef>
          <a:effectRef idx="3">
            <a:schemeClr val="accent3"/>
          </a:effectRef>
          <a:fontRef idx="minor">
            <a:schemeClr val="lt1"/>
          </a:fontRef>
        </p:style>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1600" b="1" dirty="0" smtClean="0">
                <a:solidFill>
                  <a:srgbClr val="0070C0"/>
                </a:solidFill>
              </a:rPr>
              <a:t>Прогулка № 9                           </a:t>
            </a:r>
            <a:br>
              <a:rPr lang="ru-RU" sz="1600" b="1" dirty="0" smtClean="0">
                <a:solidFill>
                  <a:srgbClr val="0070C0"/>
                </a:solidFill>
              </a:rPr>
            </a:br>
            <a:r>
              <a:rPr lang="ru-RU" sz="1600" b="1" dirty="0" smtClean="0">
                <a:solidFill>
                  <a:srgbClr val="0070C0"/>
                </a:solidFill>
              </a:rPr>
              <a:t>Наблюдение за грозой </a:t>
            </a:r>
            <a:br>
              <a:rPr lang="ru-RU" sz="1600" b="1" dirty="0" smtClean="0">
                <a:solidFill>
                  <a:srgbClr val="0070C0"/>
                </a:solidFill>
              </a:rPr>
            </a:br>
            <a:r>
              <a:rPr lang="ru-RU" sz="1400" b="1" dirty="0" smtClean="0"/>
              <a:t/>
            </a:r>
            <a:br>
              <a:rPr lang="ru-RU" sz="1400" b="1" dirty="0" smtClean="0"/>
            </a:br>
            <a:r>
              <a:rPr lang="ru-RU" sz="1400" b="1" dirty="0" smtClean="0"/>
              <a:t>Цель: Познакомить с таким явлением, как гроза. Учить определять приближение грозы.</a:t>
            </a:r>
            <a:br>
              <a:rPr lang="ru-RU" sz="1400" b="1" dirty="0" smtClean="0"/>
            </a:br>
            <a:r>
              <a:rPr lang="ru-RU" sz="1400" b="1" dirty="0" smtClean="0"/>
              <a:t>Основанное содержание: Пронаблюдать за грозой и ее приближением. Перед грозой небо закрывают тяжелые тучи, поднимается сильный порывистый ветер. Ветер сильно раскачивает деревья. Все вокруг постепенно темнеет. Птицы с криком летают, стараясь укрыться. Вспыхивает молния, гремит гром.</a:t>
            </a:r>
            <a:br>
              <a:rPr lang="ru-RU" sz="1400" b="1" dirty="0" smtClean="0"/>
            </a:br>
            <a:r>
              <a:rPr lang="ru-RU" sz="1400" b="1" dirty="0" smtClean="0"/>
              <a:t>Громко стучит,</a:t>
            </a:r>
            <a:br>
              <a:rPr lang="ru-RU" sz="1400" b="1" dirty="0" smtClean="0"/>
            </a:br>
            <a:r>
              <a:rPr lang="ru-RU" sz="1400" b="1" dirty="0" smtClean="0"/>
              <a:t>Звонко кричит,</a:t>
            </a:r>
            <a:br>
              <a:rPr lang="ru-RU" sz="1400" b="1" dirty="0" smtClean="0"/>
            </a:br>
            <a:r>
              <a:rPr lang="ru-RU" sz="1400" b="1" dirty="0" smtClean="0"/>
              <a:t>А что говорит никому не понять</a:t>
            </a:r>
            <a:br>
              <a:rPr lang="ru-RU" sz="1400" b="1" dirty="0" smtClean="0"/>
            </a:br>
            <a:r>
              <a:rPr lang="ru-RU" sz="1400" b="1" dirty="0" smtClean="0"/>
              <a:t>                             И мудрецам не узнать.         (Гром)</a:t>
            </a:r>
            <a:br>
              <a:rPr lang="ru-RU" sz="1400" b="1" dirty="0" smtClean="0"/>
            </a:br>
            <a:r>
              <a:rPr lang="ru-RU" sz="1400" b="1" dirty="0" smtClean="0"/>
              <a:t>Подвижные   игры</a:t>
            </a:r>
            <a:br>
              <a:rPr lang="ru-RU" sz="1400" b="1" dirty="0" smtClean="0"/>
            </a:br>
            <a:r>
              <a:rPr lang="ru-RU" sz="1400" b="1" dirty="0" smtClean="0"/>
              <a:t>1.«У медведя в бору».- учить бегать, не наталкиваясь друг на друга.</a:t>
            </a:r>
            <a:br>
              <a:rPr lang="ru-RU" sz="1400" b="1" dirty="0" smtClean="0"/>
            </a:br>
            <a:r>
              <a:rPr lang="ru-RU" sz="1400" b="1" dirty="0" smtClean="0"/>
              <a:t>2. Лохматый пес» - развивать умение у детей двигаться в соответствии с текстом, быстро менять направление движения, бегать, стараясь не попа даться ловящему и не толкаясь</a:t>
            </a:r>
            <a:br>
              <a:rPr lang="ru-RU" sz="1400" b="1" dirty="0" smtClean="0"/>
            </a:br>
            <a:r>
              <a:rPr lang="ru-RU" sz="1400" b="1" dirty="0" smtClean="0"/>
              <a:t>С.Р.И «Шоферы» - ознакомление детей с профессией шофера. Научить детей устанавливать взаимоотношения в игре. Формировать умение взаимодействовать в сюжетах с двумя действующими лицами (шофер—пассажир). Поощрять попытки детей самостоятельно подбирать атрибуты для той или иной роли.</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   Выносной материал:  лопатки, ведерки, формочки , куклы, одетые по сезону, машинки.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1600" b="1" dirty="0" smtClean="0">
                <a:solidFill>
                  <a:srgbClr val="0070C0"/>
                </a:solidFill>
              </a:rPr>
              <a:t>Прогулка № 10                      </a:t>
            </a:r>
            <a:br>
              <a:rPr lang="ru-RU" sz="1600" b="1" dirty="0" smtClean="0">
                <a:solidFill>
                  <a:srgbClr val="0070C0"/>
                </a:solidFill>
              </a:rPr>
            </a:br>
            <a:r>
              <a:rPr lang="ru-RU" sz="1600" b="1" dirty="0" smtClean="0">
                <a:solidFill>
                  <a:srgbClr val="0070C0"/>
                </a:solidFill>
              </a:rPr>
              <a:t>Наблюдение за радугой </a:t>
            </a:r>
            <a:br>
              <a:rPr lang="ru-RU" sz="1600" b="1" dirty="0" smtClean="0">
                <a:solidFill>
                  <a:srgbClr val="0070C0"/>
                </a:solidFill>
              </a:rPr>
            </a:br>
            <a:r>
              <a:rPr lang="ru-RU" sz="1400" b="1" dirty="0" smtClean="0"/>
              <a:t/>
            </a:r>
            <a:br>
              <a:rPr lang="ru-RU" sz="1400" b="1" dirty="0" smtClean="0"/>
            </a:br>
            <a:r>
              <a:rPr lang="ru-RU" sz="1400" b="1" dirty="0" smtClean="0"/>
              <a:t>Цель: Продолжать знакомить с сезонными летними изменениями: радугой. Закрепить знание всех цветов радуги.</a:t>
            </a:r>
            <a:br>
              <a:rPr lang="ru-RU" sz="1400" b="1" dirty="0" smtClean="0"/>
            </a:br>
            <a:r>
              <a:rPr lang="ru-RU" sz="1400" b="1" dirty="0" smtClean="0"/>
              <a:t>Основное содержание: Объяснить детям, что после дождя появляется радуга. Она разноцветная. Какие цвета вы видите на радуге? (Красный, оранжевый, желтый, зеленый, </a:t>
            </a:r>
            <a:r>
              <a:rPr lang="ru-RU" sz="1400" b="1" dirty="0" err="1" smtClean="0"/>
              <a:t>голубой</a:t>
            </a:r>
            <a:r>
              <a:rPr lang="ru-RU" sz="1400" b="1" dirty="0" smtClean="0"/>
              <a:t>, синий, фиолетовый). Обратить внимание, что радуга постепенно появляется и постепенно исчезает.</a:t>
            </a:r>
            <a:br>
              <a:rPr lang="ru-RU" sz="1400" b="1" dirty="0" smtClean="0"/>
            </a:br>
            <a:r>
              <a:rPr lang="ru-RU" sz="1400" b="1" dirty="0" smtClean="0"/>
              <a:t>Прояснилось небо, засинела даль!</a:t>
            </a:r>
            <a:br>
              <a:rPr lang="ru-RU" sz="1400" b="1" dirty="0" smtClean="0"/>
            </a:br>
            <a:r>
              <a:rPr lang="ru-RU" sz="1400" b="1" dirty="0" smtClean="0"/>
              <a:t>Дождик словно не был,</a:t>
            </a:r>
            <a:br>
              <a:rPr lang="ru-RU" sz="1400" b="1" dirty="0" smtClean="0"/>
            </a:br>
            <a:r>
              <a:rPr lang="ru-RU" sz="1400" b="1" dirty="0" smtClean="0"/>
              <a:t>Речка, как хрусталь!</a:t>
            </a:r>
            <a:br>
              <a:rPr lang="ru-RU" sz="1400" b="1" dirty="0" smtClean="0"/>
            </a:br>
            <a:r>
              <a:rPr lang="ru-RU" sz="1400" b="1" dirty="0" smtClean="0"/>
              <a:t>Над рекою быстрой, озарив луга,</a:t>
            </a:r>
            <a:br>
              <a:rPr lang="ru-RU" sz="1400" b="1" dirty="0" smtClean="0"/>
            </a:br>
            <a:r>
              <a:rPr lang="ru-RU" sz="1400" b="1" dirty="0" smtClean="0"/>
              <a:t>                             На небе появилась – радуга!       П.Образцов</a:t>
            </a:r>
            <a:br>
              <a:rPr lang="ru-RU" sz="1400" b="1" dirty="0" smtClean="0"/>
            </a:br>
            <a:r>
              <a:rPr lang="ru-RU" sz="1400" b="1" dirty="0" smtClean="0"/>
              <a:t>Подвижные   игры</a:t>
            </a:r>
            <a:br>
              <a:rPr lang="ru-RU" sz="1400" b="1" dirty="0" smtClean="0"/>
            </a:br>
            <a:r>
              <a:rPr lang="ru-RU" sz="1400" b="1" dirty="0" smtClean="0"/>
              <a:t>1.«Найди свой цвет»-формировать умение ориентироваться в пространстве, различать основные цвета спектра.</a:t>
            </a:r>
            <a:br>
              <a:rPr lang="ru-RU" sz="1400" b="1" dirty="0" smtClean="0"/>
            </a:br>
            <a:r>
              <a:rPr lang="ru-RU" sz="1400" b="1" dirty="0" smtClean="0"/>
              <a:t>2. «С кочки на кочку» - развивать у детей умение прыгать на двух ногах с продвижением в перёд. Действовать по сигналу, упражнять в прыжках в глубину, с места в длину, в быстром беге.</a:t>
            </a:r>
            <a:br>
              <a:rPr lang="ru-RU" sz="1400" b="1" dirty="0" smtClean="0"/>
            </a:br>
            <a:r>
              <a:rPr lang="ru-RU" sz="1400" b="1" dirty="0" smtClean="0"/>
              <a:t>С.Р.И «У врача»- Ознакомление детей с деятельностью врача, закрепление названий медицинских инструментов. </a:t>
            </a:r>
            <a:r>
              <a:rPr lang="ru-RU" sz="1400" b="1" dirty="0" err="1" smtClean="0"/>
              <a:t>Обу</a:t>
            </a:r>
            <a:r>
              <a:rPr lang="ru-RU" sz="1400" b="1" dirty="0" smtClean="0"/>
              <a:t> </a:t>
            </a:r>
            <a:r>
              <a:rPr lang="ru-RU" sz="1400" b="1" dirty="0" err="1" smtClean="0"/>
              <a:t>чение</a:t>
            </a:r>
            <a:r>
              <a:rPr lang="ru-RU" sz="1400" b="1" dirty="0" smtClean="0"/>
              <a:t> детей реализации игрового </a:t>
            </a:r>
            <a:r>
              <a:rPr lang="ru-RU" sz="1400" b="1" dirty="0" err="1" smtClean="0"/>
              <a:t>замысла.Формировать</a:t>
            </a:r>
            <a:r>
              <a:rPr lang="ru-RU" sz="1400" b="1" dirty="0" smtClean="0"/>
              <a:t> умение взаимодействовать в сюжетах с двумя действующими лицами (врач — больной); в индивид. играх с игрушками-заместителями исполнять роль за себя и за игрушку.</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Выносной  материал: лопатки, венички, носилки, </a:t>
            </a:r>
            <a:r>
              <a:rPr lang="ru-RU" sz="1400" b="1" dirty="0" err="1" smtClean="0"/>
              <a:t>формочки,карандаши</a:t>
            </a:r>
            <a:r>
              <a:rPr lang="ru-RU" sz="1400" b="1" dirty="0" smtClean="0"/>
              <a:t>, листы бумаги</a:t>
            </a:r>
            <a:br>
              <a:rPr lang="ru-RU" sz="1400" b="1" dirty="0" smtClean="0"/>
            </a:br>
            <a:endParaRPr lang="ru-RU" sz="1400" b="1" dirty="0">
              <a:ln w="57150">
                <a:solidFill>
                  <a:schemeClr val="tx1"/>
                </a:solidFill>
              </a:l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ru-RU" sz="1600" b="1" dirty="0" smtClean="0">
                <a:solidFill>
                  <a:srgbClr val="0070C0"/>
                </a:solidFill>
              </a:rPr>
              <a:t>Прогулка  №11     </a:t>
            </a:r>
            <a:br>
              <a:rPr lang="ru-RU" sz="1600" b="1" dirty="0" smtClean="0">
                <a:solidFill>
                  <a:srgbClr val="0070C0"/>
                </a:solidFill>
              </a:rPr>
            </a:br>
            <a:r>
              <a:rPr lang="ru-RU" sz="1600" b="1" dirty="0" smtClean="0">
                <a:solidFill>
                  <a:srgbClr val="0070C0"/>
                </a:solidFill>
              </a:rPr>
              <a:t>Наблюдение за БЕРЕЗОЙ</a:t>
            </a:r>
            <a:br>
              <a:rPr lang="ru-RU" sz="1600" b="1" dirty="0" smtClean="0">
                <a:solidFill>
                  <a:srgbClr val="0070C0"/>
                </a:solidFill>
              </a:rPr>
            </a:br>
            <a:r>
              <a:rPr lang="ru-RU" sz="1400" b="1" dirty="0" smtClean="0"/>
              <a:t/>
            </a:r>
            <a:br>
              <a:rPr lang="ru-RU" sz="1400" b="1" dirty="0" smtClean="0"/>
            </a:br>
            <a:r>
              <a:rPr lang="ru-RU" sz="1400" b="1" dirty="0" smtClean="0"/>
              <a:t>Цель: Познакомить детей с сезонными изменениями, происходящими с живой природой. Закрепить знания о деревьях: березе.</a:t>
            </a:r>
            <a:br>
              <a:rPr lang="ru-RU" sz="1400" b="1" dirty="0" smtClean="0"/>
            </a:br>
            <a:r>
              <a:rPr lang="ru-RU" sz="1400" b="1" dirty="0" smtClean="0"/>
              <a:t>Основное содержание: Рассмотреть, какие деревья растут поблизости, как они изменились с приходом лета. Обратить внимание на березу, она особенно мила нашему народу. Спросить, почему ее называют белоствольной.</a:t>
            </a:r>
            <a:br>
              <a:rPr lang="ru-RU" sz="1400" b="1" dirty="0" smtClean="0"/>
            </a:br>
            <a:r>
              <a:rPr lang="ru-RU" sz="1400" b="1" dirty="0" smtClean="0"/>
              <a:t>Береза моя, березонька,</a:t>
            </a:r>
            <a:br>
              <a:rPr lang="ru-RU" sz="1400" b="1" dirty="0" smtClean="0"/>
            </a:br>
            <a:r>
              <a:rPr lang="ru-RU" sz="1400" b="1" dirty="0" smtClean="0"/>
              <a:t>Береза моя белая,</a:t>
            </a:r>
            <a:br>
              <a:rPr lang="ru-RU" sz="1400" b="1" dirty="0" smtClean="0"/>
            </a:br>
            <a:r>
              <a:rPr lang="ru-RU" sz="1400" b="1" dirty="0" smtClean="0"/>
              <a:t>Береза </a:t>
            </a:r>
            <a:r>
              <a:rPr lang="ru-RU" sz="1400" b="1" dirty="0" err="1" smtClean="0"/>
              <a:t>раскудрявая</a:t>
            </a:r>
            <a:r>
              <a:rPr lang="ru-RU" sz="1400" b="1" dirty="0" smtClean="0"/>
              <a:t>!</a:t>
            </a:r>
            <a:br>
              <a:rPr lang="ru-RU" sz="1400" b="1" dirty="0" smtClean="0"/>
            </a:br>
            <a:r>
              <a:rPr lang="ru-RU" sz="1400" b="1" dirty="0" smtClean="0"/>
              <a:t>Стоишь ты, березонька,</a:t>
            </a:r>
            <a:br>
              <a:rPr lang="ru-RU" sz="1400" b="1" dirty="0" smtClean="0"/>
            </a:br>
            <a:r>
              <a:rPr lang="ru-RU" sz="1400" b="1" dirty="0" smtClean="0"/>
              <a:t>Посередь </a:t>
            </a:r>
            <a:r>
              <a:rPr lang="ru-RU" sz="1400" b="1" dirty="0" err="1" smtClean="0"/>
              <a:t>долинушки</a:t>
            </a:r>
            <a:r>
              <a:rPr lang="ru-RU" sz="1400" b="1" dirty="0" smtClean="0"/>
              <a:t>,</a:t>
            </a:r>
            <a:br>
              <a:rPr lang="ru-RU" sz="1400" b="1" dirty="0" smtClean="0"/>
            </a:br>
            <a:r>
              <a:rPr lang="ru-RU" sz="1400" b="1" dirty="0" smtClean="0"/>
              <a:t>На тебе, березонька,</a:t>
            </a:r>
            <a:br>
              <a:rPr lang="ru-RU" sz="1400" b="1" dirty="0" smtClean="0"/>
            </a:br>
            <a:r>
              <a:rPr lang="ru-RU" sz="1400" b="1" dirty="0" smtClean="0"/>
              <a:t>Листья зеленые.</a:t>
            </a:r>
            <a:br>
              <a:rPr lang="ru-RU" sz="1400" b="1" dirty="0" smtClean="0"/>
            </a:br>
            <a:r>
              <a:rPr lang="ru-RU" sz="1400" b="1" dirty="0" smtClean="0"/>
              <a:t>(Русская народная песня)</a:t>
            </a:r>
            <a:br>
              <a:rPr lang="ru-RU" sz="1400" b="1" dirty="0" smtClean="0"/>
            </a:br>
            <a:r>
              <a:rPr lang="ru-RU" sz="1400" b="1" dirty="0" smtClean="0"/>
              <a:t>Подвижные   игры</a:t>
            </a:r>
            <a:br>
              <a:rPr lang="ru-RU" sz="1400" b="1" dirty="0" smtClean="0"/>
            </a:br>
            <a:r>
              <a:rPr lang="ru-RU" sz="1400" b="1" dirty="0" smtClean="0"/>
              <a:t>1.«У медведя в бору».- учить бегать, не наталкиваясь друг на друга.</a:t>
            </a:r>
            <a:br>
              <a:rPr lang="ru-RU" sz="1400" b="1" dirty="0" smtClean="0"/>
            </a:br>
            <a:r>
              <a:rPr lang="ru-RU" sz="1400" b="1" dirty="0" smtClean="0"/>
              <a:t>2. Лохматый пес» - развивать умение у детей двигаться в соответствии с текстом, быстро менять направление движения, бегать, стараясь не попа даться ловящему и не толкаясь</a:t>
            </a:r>
            <a:br>
              <a:rPr lang="ru-RU" sz="1400" b="1" dirty="0" smtClean="0"/>
            </a:br>
            <a:r>
              <a:rPr lang="ru-RU" sz="1400" b="1" dirty="0" smtClean="0"/>
              <a:t>С.Р.И «Семья» - побуждение детей творчески воспроизводить в игре быт семьи. Формировать умение взаимодействовать в сюжетах с двумя действующими лицами (мама— дочка). Развивать умение взаимодействовать и ладить друг с другом.</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  Выносной  материал:  лопатки, венички, цветные кружки, формочки, печатки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1600" b="1" dirty="0" smtClean="0">
                <a:solidFill>
                  <a:srgbClr val="0070C0"/>
                </a:solidFill>
              </a:rPr>
              <a:t>Прогулка № 12        </a:t>
            </a:r>
            <a:br>
              <a:rPr lang="ru-RU" sz="1600" b="1" dirty="0" smtClean="0">
                <a:solidFill>
                  <a:srgbClr val="0070C0"/>
                </a:solidFill>
              </a:rPr>
            </a:br>
            <a:r>
              <a:rPr lang="ru-RU" sz="1600" b="1" dirty="0" smtClean="0">
                <a:solidFill>
                  <a:srgbClr val="0070C0"/>
                </a:solidFill>
              </a:rPr>
              <a:t>Наблюдение За СОСНОЙ и ОСИНОЙ</a:t>
            </a:r>
            <a:br>
              <a:rPr lang="ru-RU" sz="1600" b="1" dirty="0" smtClean="0">
                <a:solidFill>
                  <a:srgbClr val="0070C0"/>
                </a:solidFill>
              </a:rPr>
            </a:br>
            <a:r>
              <a:rPr lang="ru-RU" sz="1400" b="1" dirty="0" smtClean="0"/>
              <a:t/>
            </a:r>
            <a:br>
              <a:rPr lang="ru-RU" sz="1400" b="1" dirty="0" smtClean="0"/>
            </a:br>
            <a:r>
              <a:rPr lang="ru-RU" sz="1400" b="1" dirty="0" smtClean="0"/>
              <a:t>Цель: Познакомить детей с сезонными изменениями, происходящими с живой природой. Закрепить знания о деревьях: сосне, осине.</a:t>
            </a:r>
            <a:br>
              <a:rPr lang="ru-RU" sz="1400" b="1" dirty="0" smtClean="0"/>
            </a:br>
            <a:r>
              <a:rPr lang="ru-RU" sz="1400" b="1" dirty="0" smtClean="0"/>
              <a:t>Основное содержание: Познакомить с осиной, рассмотреть ее круглые листья. Сравнить ее с сосной.                         Сосна выше осины.</a:t>
            </a:r>
            <a:br>
              <a:rPr lang="ru-RU" sz="1400" b="1" dirty="0" smtClean="0"/>
            </a:br>
            <a:r>
              <a:rPr lang="ru-RU" sz="1400" b="1" dirty="0" smtClean="0"/>
              <a:t>Хвоя сосен длинная, темно0зеленая.</a:t>
            </a:r>
            <a:br>
              <a:rPr lang="ru-RU" sz="1400" b="1" dirty="0" smtClean="0"/>
            </a:br>
            <a:r>
              <a:rPr lang="ru-RU" sz="1400" b="1" dirty="0" smtClean="0"/>
              <a:t>Осина светолюбива и боится мор  </a:t>
            </a:r>
            <a:r>
              <a:rPr lang="ru-RU" sz="1400" b="1" dirty="0" err="1" smtClean="0"/>
              <a:t>оза</a:t>
            </a:r>
            <a:r>
              <a:rPr lang="ru-RU" sz="1400" b="1" dirty="0" smtClean="0"/>
              <a:t>.</a:t>
            </a:r>
            <a:br>
              <a:rPr lang="ru-RU" sz="1400" b="1" dirty="0" smtClean="0"/>
            </a:br>
            <a:r>
              <a:rPr lang="ru-RU" sz="1400" b="1" dirty="0" smtClean="0"/>
              <a:t>Хоть зима,  Хоть весна,</a:t>
            </a:r>
            <a:br>
              <a:rPr lang="ru-RU" sz="1400" b="1" dirty="0" smtClean="0"/>
            </a:br>
            <a:r>
              <a:rPr lang="ru-RU" sz="1400" b="1" dirty="0" smtClean="0"/>
              <a:t>Вся в зеленом она.(сосна)</a:t>
            </a:r>
            <a:br>
              <a:rPr lang="ru-RU" sz="1400" b="1" dirty="0" smtClean="0"/>
            </a:br>
            <a:r>
              <a:rPr lang="ru-RU" sz="1400" b="1" dirty="0" smtClean="0"/>
              <a:t>Подвижные   игры</a:t>
            </a:r>
            <a:br>
              <a:rPr lang="ru-RU" sz="1400" b="1" dirty="0" smtClean="0"/>
            </a:br>
            <a:r>
              <a:rPr lang="ru-RU" sz="1400" b="1" dirty="0" smtClean="0"/>
              <a:t>1.«Поймай комара» - Развивать у детей умение согласовывать движения со зрительным сигналом, упражнять детей в прыжках (подпрыгивание на месте).</a:t>
            </a:r>
            <a:br>
              <a:rPr lang="ru-RU" sz="1400" b="1" dirty="0" smtClean="0"/>
            </a:br>
            <a:r>
              <a:rPr lang="ru-RU" sz="1400" b="1" dirty="0" smtClean="0"/>
              <a:t>2.«Воробышки и кот» -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a:t>
            </a:r>
            <a:br>
              <a:rPr lang="ru-RU" sz="1400" b="1" dirty="0" smtClean="0"/>
            </a:br>
            <a:r>
              <a:rPr lang="ru-RU" sz="1400" b="1" dirty="0" smtClean="0"/>
              <a:t>С.Р.И «Шоферы» - ознакомление детей с профессией шофера. Научить детей устанавливать взаимоотношения в игре. Формировать умение взаимодействовать в сюжетах с двумя действующими лицами (шофер—пассажир). Поощрять попытки детей самостоятельно подбирать атрибуты для той или иной роли.</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   Выносной материал:  лопатки, ведерки, формочки , куклы, одетые по сезону, машинки.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1600" b="1" dirty="0" smtClean="0">
                <a:solidFill>
                  <a:srgbClr val="0070C0"/>
                </a:solidFill>
              </a:rPr>
              <a:t>Прогулка № 13       </a:t>
            </a:r>
            <a:br>
              <a:rPr lang="ru-RU" sz="1600" b="1" dirty="0" smtClean="0">
                <a:solidFill>
                  <a:srgbClr val="0070C0"/>
                </a:solidFill>
              </a:rPr>
            </a:br>
            <a:r>
              <a:rPr lang="ru-RU" sz="1600" b="1" dirty="0" smtClean="0">
                <a:solidFill>
                  <a:srgbClr val="0070C0"/>
                </a:solidFill>
              </a:rPr>
              <a:t>Наблюдение за деревьями и кустарниками</a:t>
            </a:r>
            <a:br>
              <a:rPr lang="ru-RU" sz="1600" b="1" dirty="0" smtClean="0">
                <a:solidFill>
                  <a:srgbClr val="0070C0"/>
                </a:solidFill>
              </a:rPr>
            </a:br>
            <a:r>
              <a:rPr lang="ru-RU" sz="1400" b="1" dirty="0" smtClean="0"/>
              <a:t/>
            </a:r>
            <a:br>
              <a:rPr lang="ru-RU" sz="1400" b="1" dirty="0" smtClean="0"/>
            </a:br>
            <a:r>
              <a:rPr lang="ru-RU" sz="1400" b="1" dirty="0" smtClean="0"/>
              <a:t>Цель: закрепить знания о кустарниках и деревьях. Учить находить сходные и различные признаки между деревьями и кустарниками. Учить бережно относится к деревьям и кустарникам.</a:t>
            </a:r>
            <a:br>
              <a:rPr lang="ru-RU" sz="1400" b="1" dirty="0" smtClean="0"/>
            </a:br>
            <a:r>
              <a:rPr lang="ru-RU" sz="1400" b="1" dirty="0" smtClean="0"/>
              <a:t>Основное содержание: спросить у детей, какие деревья и кустарники растут на территории детского сада. Спросить, чем отличается дерево от кустарника. У дерева один четкий ствол, у кустарника четкого ствола нет. Дерево выше, чем кустарник.</a:t>
            </a:r>
            <a:br>
              <a:rPr lang="ru-RU" sz="1400" b="1" dirty="0" smtClean="0"/>
            </a:br>
            <a:r>
              <a:rPr lang="ru-RU" sz="1400" b="1" dirty="0" smtClean="0"/>
              <a:t>Я по лесу зеленому бреду,</a:t>
            </a:r>
            <a:br>
              <a:rPr lang="ru-RU" sz="1400" b="1" dirty="0" smtClean="0"/>
            </a:br>
            <a:r>
              <a:rPr lang="ru-RU" sz="1400" b="1" dirty="0" smtClean="0"/>
              <a:t>Я грибочки в кузовок соберу.</a:t>
            </a:r>
            <a:br>
              <a:rPr lang="ru-RU" sz="1400" b="1" dirty="0" smtClean="0"/>
            </a:br>
            <a:r>
              <a:rPr lang="ru-RU" sz="1400" b="1" dirty="0" smtClean="0"/>
              <a:t>(Русская народная песня)</a:t>
            </a:r>
            <a:br>
              <a:rPr lang="ru-RU" sz="1400" b="1" dirty="0" smtClean="0"/>
            </a:br>
            <a:r>
              <a:rPr lang="ru-RU" sz="1400" b="1" dirty="0" smtClean="0"/>
              <a:t>Подвижные игры</a:t>
            </a:r>
            <a:br>
              <a:rPr lang="ru-RU" sz="1400" b="1" dirty="0" smtClean="0"/>
            </a:br>
            <a:r>
              <a:rPr lang="ru-RU" sz="1400" b="1" dirty="0" smtClean="0"/>
              <a:t>1. «Бегите к флажку». Цель: учить выполнять действия строго по сигналу  </a:t>
            </a:r>
            <a:br>
              <a:rPr lang="ru-RU" sz="1400" b="1" dirty="0" smtClean="0"/>
            </a:br>
            <a:r>
              <a:rPr lang="ru-RU" sz="1400" b="1" dirty="0" smtClean="0"/>
              <a:t>воспитателя. </a:t>
            </a:r>
            <a:r>
              <a:rPr lang="ru-RU" sz="1400" b="1" dirty="0" err="1" smtClean="0"/>
              <a:t>Разв</a:t>
            </a:r>
            <a:r>
              <a:rPr lang="ru-RU" sz="1400" b="1" dirty="0" smtClean="0"/>
              <a:t>. у детей </a:t>
            </a:r>
            <a:r>
              <a:rPr lang="ru-RU" sz="1400" b="1" dirty="0" err="1" smtClean="0"/>
              <a:t>вниман</a:t>
            </a:r>
            <a:r>
              <a:rPr lang="ru-RU" sz="1400" b="1" dirty="0" smtClean="0"/>
              <a:t>., умение различать цвета.  Упражнять в беге и ходьбе.</a:t>
            </a:r>
            <a:br>
              <a:rPr lang="ru-RU" sz="1400" b="1" dirty="0" smtClean="0"/>
            </a:br>
            <a:r>
              <a:rPr lang="ru-RU" sz="1400" b="1" dirty="0" smtClean="0"/>
              <a:t>2. «Наседка и цыплята» - Развивать у детей умение выполнять движения по сигналу,   упражнять в беге в разных направлениях и в </a:t>
            </a:r>
            <a:r>
              <a:rPr lang="ru-RU" sz="1400" b="1" dirty="0" err="1" smtClean="0"/>
              <a:t>подлезании</a:t>
            </a:r>
            <a:r>
              <a:rPr lang="ru-RU" sz="1400" b="1" dirty="0" smtClean="0"/>
              <a:t>.</a:t>
            </a:r>
            <a:br>
              <a:rPr lang="ru-RU" sz="1400" b="1" dirty="0" smtClean="0"/>
            </a:br>
            <a:r>
              <a:rPr lang="ru-RU" sz="1400" b="1" dirty="0" smtClean="0"/>
              <a:t>С.Р.И «У врача»- Ознакомление детей с деятельностью врача, закрепление названий медицинских инструментов. </a:t>
            </a:r>
            <a:r>
              <a:rPr lang="ru-RU" sz="1400" b="1" dirty="0" err="1" smtClean="0"/>
              <a:t>Обу</a:t>
            </a:r>
            <a:r>
              <a:rPr lang="ru-RU" sz="1400" b="1" dirty="0" smtClean="0"/>
              <a:t> </a:t>
            </a:r>
            <a:r>
              <a:rPr lang="ru-RU" sz="1400" b="1" dirty="0" err="1" smtClean="0"/>
              <a:t>чение</a:t>
            </a:r>
            <a:r>
              <a:rPr lang="ru-RU" sz="1400" b="1" dirty="0" smtClean="0"/>
              <a:t> детей реализации игрового </a:t>
            </a:r>
            <a:r>
              <a:rPr lang="ru-RU" sz="1400" b="1" dirty="0" err="1" smtClean="0"/>
              <a:t>замысла.Формировать</a:t>
            </a:r>
            <a:r>
              <a:rPr lang="ru-RU" sz="1400" b="1" dirty="0" smtClean="0"/>
              <a:t> умение взаимодействовать в сюжетах с двумя действующими лицами (врач — больной); в индивид. играх с игрушками-заместителями исполнять роль за себя и за игрушку.</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Выносной  материал: лопатки, венички, носилки, </a:t>
            </a:r>
            <a:r>
              <a:rPr lang="ru-RU" sz="1400" b="1" dirty="0" err="1" smtClean="0"/>
              <a:t>формочки,карандаши</a:t>
            </a:r>
            <a:r>
              <a:rPr lang="ru-RU" sz="1400" b="1" dirty="0" smtClean="0"/>
              <a:t>, листы бумаги</a:t>
            </a:r>
            <a:br>
              <a:rPr lang="ru-RU" sz="1400" b="1" dirty="0" smtClean="0"/>
            </a:br>
            <a:endParaRPr lang="ru-RU" sz="1400" b="1" dirty="0">
              <a:ln w="57150">
                <a:solidFill>
                  <a:schemeClr val="tx1"/>
                </a:solidFill>
              </a:l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1600" b="1" dirty="0" smtClean="0">
                <a:solidFill>
                  <a:srgbClr val="0070C0"/>
                </a:solidFill>
              </a:rPr>
              <a:t>Прогулка № 14        </a:t>
            </a:r>
            <a:br>
              <a:rPr lang="ru-RU" sz="1600" b="1" dirty="0" smtClean="0">
                <a:solidFill>
                  <a:srgbClr val="0070C0"/>
                </a:solidFill>
              </a:rPr>
            </a:br>
            <a:r>
              <a:rPr lang="ru-RU" sz="1600" b="1" dirty="0" smtClean="0">
                <a:solidFill>
                  <a:srgbClr val="0070C0"/>
                </a:solidFill>
              </a:rPr>
              <a:t>Наблюдение за цветущими растениями</a:t>
            </a:r>
            <a:br>
              <a:rPr lang="ru-RU" sz="1600" b="1" dirty="0" smtClean="0">
                <a:solidFill>
                  <a:srgbClr val="0070C0"/>
                </a:solidFill>
              </a:rPr>
            </a:br>
            <a:r>
              <a:rPr lang="ru-RU" sz="1400" b="1" dirty="0" smtClean="0"/>
              <a:t/>
            </a:r>
            <a:br>
              <a:rPr lang="ru-RU" sz="1400" b="1" dirty="0" smtClean="0"/>
            </a:br>
            <a:r>
              <a:rPr lang="ru-RU" sz="1400" b="1" dirty="0" smtClean="0"/>
              <a:t>Цель: Познакомить детей с некоторыми цветущими травянистыми растениями. Разобрать их строение, поговорить о пользе цветов. Учить бережно относиться к растениям.</a:t>
            </a:r>
            <a:br>
              <a:rPr lang="ru-RU" sz="1400" b="1" dirty="0" smtClean="0"/>
            </a:br>
            <a:r>
              <a:rPr lang="ru-RU" sz="1400" b="1" dirty="0" smtClean="0"/>
              <a:t>Основное содержание: Рассмотреть растения, спросить, какого цветы цвета, формы, что у них есть, кроме цветов. Учить детей беречь цветы, не мять их, не рвать большие букеты.</a:t>
            </a:r>
            <a:br>
              <a:rPr lang="ru-RU" sz="1400" b="1" dirty="0" smtClean="0"/>
            </a:br>
            <a:r>
              <a:rPr lang="ru-RU" sz="1400" b="1" dirty="0" smtClean="0"/>
              <a:t/>
            </a:r>
            <a:br>
              <a:rPr lang="ru-RU" sz="1400" b="1" dirty="0" smtClean="0"/>
            </a:br>
            <a:r>
              <a:rPr lang="ru-RU" sz="1400" b="1" dirty="0" smtClean="0"/>
              <a:t>Нарядные платьица,</a:t>
            </a:r>
            <a:br>
              <a:rPr lang="ru-RU" sz="1400" b="1" dirty="0" smtClean="0"/>
            </a:br>
            <a:r>
              <a:rPr lang="ru-RU" sz="1400" b="1" dirty="0" smtClean="0"/>
              <a:t>Желтые брошки,</a:t>
            </a:r>
            <a:br>
              <a:rPr lang="ru-RU" sz="1400" b="1" dirty="0" smtClean="0"/>
            </a:br>
            <a:r>
              <a:rPr lang="ru-RU" sz="1400" b="1" dirty="0" smtClean="0"/>
              <a:t>Ни пятнышка нет</a:t>
            </a:r>
            <a:br>
              <a:rPr lang="ru-RU" sz="1400" b="1" dirty="0" smtClean="0"/>
            </a:br>
            <a:r>
              <a:rPr lang="ru-RU" sz="1400" b="1" dirty="0" smtClean="0"/>
              <a:t>На красивой одежке.      Е.Серова</a:t>
            </a:r>
            <a:br>
              <a:rPr lang="ru-RU" sz="1400" b="1" dirty="0" smtClean="0"/>
            </a:br>
            <a:r>
              <a:rPr lang="ru-RU" sz="1400" b="1" dirty="0" smtClean="0"/>
              <a:t>Подвижные   игры</a:t>
            </a:r>
            <a:br>
              <a:rPr lang="ru-RU" sz="1400" b="1" dirty="0" smtClean="0"/>
            </a:br>
            <a:r>
              <a:rPr lang="ru-RU" sz="1400" b="1" dirty="0" smtClean="0"/>
              <a:t>1.«Найди свой цвет»-формировать умение ориентироваться в пространстве, различать основные цвета спектра.</a:t>
            </a:r>
            <a:br>
              <a:rPr lang="ru-RU" sz="1400" b="1" dirty="0" smtClean="0"/>
            </a:br>
            <a:r>
              <a:rPr lang="ru-RU" sz="1400" b="1" dirty="0" smtClean="0"/>
              <a:t>2.«С кочки на кочку» - развивать у детей умение прыгать на двух ногах с продвижением в перёд. Действовать по сигналу, упражнять в прыжках в глубину, с места в длину, в быстром беге.</a:t>
            </a:r>
            <a:br>
              <a:rPr lang="ru-RU" sz="1400" b="1" dirty="0" smtClean="0"/>
            </a:br>
            <a:r>
              <a:rPr lang="ru-RU" sz="1400" b="1" dirty="0" smtClean="0"/>
              <a:t>С.Р.И «Куклы» - закрепление знаний о разных видах посуды, формирование умения использовать посуду по </a:t>
            </a:r>
            <a:r>
              <a:rPr lang="ru-RU" sz="1400" b="1" dirty="0" err="1" smtClean="0"/>
              <a:t>назначе</a:t>
            </a:r>
            <a:r>
              <a:rPr lang="ru-RU" sz="1400" b="1" dirty="0" smtClean="0"/>
              <a:t> </a:t>
            </a:r>
            <a:r>
              <a:rPr lang="ru-RU" sz="1400" b="1" dirty="0" err="1" smtClean="0"/>
              <a:t>нию</a:t>
            </a:r>
            <a:r>
              <a:rPr lang="ru-RU" sz="1400" b="1" dirty="0" smtClean="0"/>
              <a:t>. Воспитание культуры поведения во время еды. Закрепление знаний о названиях одежды. Закрепление у детей навыка правильно в определенной </a:t>
            </a:r>
            <a:r>
              <a:rPr lang="ru-RU" sz="1400" b="1" dirty="0" err="1" smtClean="0"/>
              <a:t>последова</a:t>
            </a:r>
            <a:r>
              <a:rPr lang="ru-RU" sz="1400" b="1" dirty="0" smtClean="0"/>
              <a:t> </a:t>
            </a:r>
            <a:r>
              <a:rPr lang="ru-RU" sz="1400" b="1" dirty="0" err="1" smtClean="0"/>
              <a:t>тельности</a:t>
            </a:r>
            <a:r>
              <a:rPr lang="ru-RU" sz="1400" b="1" dirty="0" smtClean="0"/>
              <a:t> раздеваться и складывать свою одежду. </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Выносной   материал:  лопаты, метлы, скребки, формочки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ru-RU" sz="1600" b="1" dirty="0" smtClean="0">
                <a:solidFill>
                  <a:srgbClr val="0070C0"/>
                </a:solidFill>
              </a:rPr>
              <a:t>Прогулка № 15   </a:t>
            </a:r>
            <a:br>
              <a:rPr lang="ru-RU" sz="1600" b="1" dirty="0" smtClean="0">
                <a:solidFill>
                  <a:srgbClr val="0070C0"/>
                </a:solidFill>
              </a:rPr>
            </a:br>
            <a:r>
              <a:rPr lang="ru-RU" sz="1600" b="1" dirty="0" smtClean="0">
                <a:solidFill>
                  <a:srgbClr val="0070C0"/>
                </a:solidFill>
              </a:rPr>
              <a:t>Наблюдение за РОМАШКОЙ</a:t>
            </a:r>
            <a:br>
              <a:rPr lang="ru-RU" sz="1600" b="1" dirty="0" smtClean="0">
                <a:solidFill>
                  <a:srgbClr val="0070C0"/>
                </a:solidFill>
              </a:rPr>
            </a:br>
            <a:r>
              <a:rPr lang="ru-RU" sz="1400" b="1" dirty="0" smtClean="0"/>
              <a:t/>
            </a:r>
            <a:br>
              <a:rPr lang="ru-RU" sz="1400" b="1" dirty="0" smtClean="0"/>
            </a:br>
            <a:r>
              <a:rPr lang="ru-RU" sz="1400" b="1" dirty="0" smtClean="0"/>
              <a:t>Цель: Познакомить детей с некоторыми цветущими травянистыми растениями: ромашкой. Разобрать ее строение, поговорить о пользе цветов. Учить бережно относиться к растениям.</a:t>
            </a:r>
            <a:br>
              <a:rPr lang="ru-RU" sz="1400" b="1" dirty="0" smtClean="0"/>
            </a:br>
            <a:r>
              <a:rPr lang="ru-RU" sz="1400" b="1" dirty="0" smtClean="0"/>
              <a:t>Основное содержание: Предложить детям рассмотреть ромашку. Обратить внимание на цвет ромашки: белые лепестки, желтая серединка. Высокий стебелек, небольшие продолговатые листочки.</a:t>
            </a:r>
            <a:br>
              <a:rPr lang="ru-RU" sz="1400" b="1" dirty="0" smtClean="0"/>
            </a:br>
            <a:r>
              <a:rPr lang="ru-RU" sz="1400" b="1" dirty="0" smtClean="0"/>
              <a:t/>
            </a:r>
            <a:br>
              <a:rPr lang="ru-RU" sz="1400" b="1" dirty="0" smtClean="0"/>
            </a:br>
            <a:r>
              <a:rPr lang="ru-RU" sz="1400" b="1" dirty="0" smtClean="0"/>
              <a:t>Такие веселые</a:t>
            </a:r>
            <a:br>
              <a:rPr lang="ru-RU" sz="1400" b="1" dirty="0" smtClean="0"/>
            </a:br>
            <a:r>
              <a:rPr lang="ru-RU" sz="1400" b="1" dirty="0" smtClean="0"/>
              <a:t>Эти ромашки –</a:t>
            </a:r>
            <a:br>
              <a:rPr lang="ru-RU" sz="1400" b="1" dirty="0" smtClean="0"/>
            </a:br>
            <a:r>
              <a:rPr lang="ru-RU" sz="1400" b="1" dirty="0" smtClean="0"/>
              <a:t>Вот-вот заиграют,</a:t>
            </a:r>
            <a:br>
              <a:rPr lang="ru-RU" sz="1400" b="1" dirty="0" smtClean="0"/>
            </a:br>
            <a:r>
              <a:rPr lang="ru-RU" sz="1400" b="1" dirty="0" smtClean="0"/>
              <a:t>Как дети в пятнашки.      Е.Серова</a:t>
            </a:r>
            <a:br>
              <a:rPr lang="ru-RU" sz="1400" b="1" dirty="0" smtClean="0"/>
            </a:br>
            <a:r>
              <a:rPr lang="ru-RU" sz="1400" b="1" dirty="0" smtClean="0"/>
              <a:t>Подвижные  игры</a:t>
            </a:r>
            <a:br>
              <a:rPr lang="ru-RU" sz="1400" b="1" dirty="0" smtClean="0"/>
            </a:br>
            <a:r>
              <a:rPr lang="ru-RU" sz="1400" b="1" dirty="0" smtClean="0"/>
              <a:t>1.«Наседка и цыплята» - Развивать у детей умение выполнять движения по сигналу,   упражнять в беге в разных направлениях и в </a:t>
            </a:r>
            <a:r>
              <a:rPr lang="ru-RU" sz="1400" b="1" dirty="0" err="1" smtClean="0"/>
              <a:t>подлезании</a:t>
            </a:r>
            <a:r>
              <a:rPr lang="ru-RU" sz="1400" b="1" dirty="0" smtClean="0"/>
              <a:t>.</a:t>
            </a:r>
            <a:br>
              <a:rPr lang="ru-RU" sz="1400" b="1" dirty="0" smtClean="0"/>
            </a:br>
            <a:r>
              <a:rPr lang="ru-RU" sz="1400" b="1" dirty="0" smtClean="0"/>
              <a:t>2. Воробышки и кот» -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a:t>
            </a:r>
            <a:br>
              <a:rPr lang="ru-RU" sz="1400" b="1" dirty="0" smtClean="0"/>
            </a:br>
            <a:r>
              <a:rPr lang="ru-RU" sz="1400" b="1" dirty="0" smtClean="0"/>
              <a:t>С.Р.И «Шоферы» - ознакомление детей с профессией шофера. Научить детей устанавливать взаимоотношения в игре. Формировать умение взаимодействовать в сюжетах с двумя действующими лицами (шофер—пассажир). Поощрять попытки детей самостоятельно подбирать атрибуты для той или иной роли.</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Выносной материал:  лопатки, ведерки, формочки , куклы, одетые по сезону, машинки</a:t>
            </a:r>
            <a:br>
              <a:rPr lang="ru-RU" sz="1400" b="1" dirty="0" smtClean="0"/>
            </a:br>
            <a:endParaRPr lang="ru-RU" sz="1400" b="1" dirty="0">
              <a:ln w="57150">
                <a:solidFill>
                  <a:schemeClr val="tx1"/>
                </a:solidFill>
              </a:l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1600" b="1" dirty="0" smtClean="0">
                <a:solidFill>
                  <a:srgbClr val="0070C0"/>
                </a:solidFill>
              </a:rPr>
              <a:t>Прогулка № 16       </a:t>
            </a:r>
            <a:br>
              <a:rPr lang="ru-RU" sz="1600" b="1" dirty="0" smtClean="0">
                <a:solidFill>
                  <a:srgbClr val="0070C0"/>
                </a:solidFill>
              </a:rPr>
            </a:br>
            <a:r>
              <a:rPr lang="ru-RU" sz="1600" b="1" dirty="0" smtClean="0">
                <a:solidFill>
                  <a:srgbClr val="0070C0"/>
                </a:solidFill>
              </a:rPr>
              <a:t>НАБЛЮДЕНИЕ ЗА  КРАПИВОЙ,ПОДОРОЖНИКОМ </a:t>
            </a:r>
            <a:br>
              <a:rPr lang="ru-RU" sz="1600" b="1" dirty="0" smtClean="0">
                <a:solidFill>
                  <a:srgbClr val="0070C0"/>
                </a:solidFill>
              </a:rPr>
            </a:br>
            <a:r>
              <a:rPr lang="ru-RU" sz="1400" b="1" dirty="0" smtClean="0"/>
              <a:t/>
            </a:r>
            <a:br>
              <a:rPr lang="ru-RU" sz="1400" b="1" dirty="0" smtClean="0"/>
            </a:br>
            <a:r>
              <a:rPr lang="ru-RU" sz="1400" b="1" dirty="0" smtClean="0"/>
              <a:t>Цель: Познакомить детей с некоторыми цветущими травянистыми растениями. Разобрать его строение, поговорить о пользе цветов. Учить бережно относиться к растениям.</a:t>
            </a:r>
            <a:br>
              <a:rPr lang="ru-RU" sz="1400" b="1" dirty="0" smtClean="0"/>
            </a:br>
            <a:r>
              <a:rPr lang="ru-RU" sz="1400" b="1" dirty="0" smtClean="0"/>
              <a:t>Основное содержание: Познакомить с растениями, растущими вдоль дороги. Многие из них лекарственные: крапива, пижма, подорожник. Почему подорожник так называется? </a:t>
            </a:r>
            <a:br>
              <a:rPr lang="ru-RU" sz="1400" b="1" dirty="0" smtClean="0"/>
            </a:br>
            <a:r>
              <a:rPr lang="ru-RU" sz="1400" b="1" dirty="0" smtClean="0"/>
              <a:t>Растет зеленый кустик,</a:t>
            </a:r>
            <a:br>
              <a:rPr lang="ru-RU" sz="1400" b="1" dirty="0" smtClean="0"/>
            </a:br>
            <a:r>
              <a:rPr lang="ru-RU" sz="1400" b="1" dirty="0" smtClean="0"/>
              <a:t>Дотронешься – укусит.(Крапива)</a:t>
            </a:r>
            <a:br>
              <a:rPr lang="ru-RU" sz="1400" b="1" dirty="0" smtClean="0"/>
            </a:br>
            <a:r>
              <a:rPr lang="ru-RU" sz="1400" b="1" dirty="0" smtClean="0"/>
              <a:t>Отцвел желтый цветок,</a:t>
            </a:r>
            <a:br>
              <a:rPr lang="ru-RU" sz="1400" b="1" dirty="0" smtClean="0"/>
            </a:br>
            <a:r>
              <a:rPr lang="ru-RU" sz="1400" b="1" dirty="0" smtClean="0"/>
              <a:t>Остался белый пушок.(Одуванчик)</a:t>
            </a:r>
            <a:br>
              <a:rPr lang="ru-RU" sz="1400" b="1" dirty="0" smtClean="0"/>
            </a:br>
            <a:r>
              <a:rPr lang="ru-RU" sz="1400" b="1" dirty="0" smtClean="0"/>
              <a:t>Подвижные   игры</a:t>
            </a:r>
            <a:br>
              <a:rPr lang="ru-RU" sz="1400" b="1" dirty="0" smtClean="0"/>
            </a:br>
            <a:r>
              <a:rPr lang="ru-RU" sz="1400" b="1" dirty="0" smtClean="0"/>
              <a:t>1.«Поймай комара» - Развивать у детей умение согласовывать движения со зрительным сигналом, упражнять детей в прыжках (подпрыгивание на месте).</a:t>
            </a:r>
            <a:br>
              <a:rPr lang="ru-RU" sz="1400" b="1" dirty="0" smtClean="0"/>
            </a:br>
            <a:r>
              <a:rPr lang="ru-RU" sz="1400" b="1" dirty="0" smtClean="0"/>
              <a:t>2.«Воробышки и кот» -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a:t>
            </a:r>
            <a:br>
              <a:rPr lang="ru-RU" sz="1400" b="1" dirty="0" smtClean="0"/>
            </a:br>
            <a:r>
              <a:rPr lang="ru-RU" sz="1400" b="1" dirty="0" smtClean="0"/>
              <a:t>С.Р.И «У врача»- Ознакомление детей с деятельностью врача, закрепление названий медицинских инструментов. </a:t>
            </a:r>
            <a:r>
              <a:rPr lang="ru-RU" sz="1400" b="1" dirty="0" err="1" smtClean="0"/>
              <a:t>Обу</a:t>
            </a:r>
            <a:r>
              <a:rPr lang="ru-RU" sz="1400" b="1" dirty="0" smtClean="0"/>
              <a:t> </a:t>
            </a:r>
            <a:r>
              <a:rPr lang="ru-RU" sz="1400" b="1" dirty="0" err="1" smtClean="0"/>
              <a:t>чение</a:t>
            </a:r>
            <a:r>
              <a:rPr lang="ru-RU" sz="1400" b="1" dirty="0" smtClean="0"/>
              <a:t> детей реализации игрового </a:t>
            </a:r>
            <a:r>
              <a:rPr lang="ru-RU" sz="1400" b="1" dirty="0" err="1" smtClean="0"/>
              <a:t>замысла.Формировать</a:t>
            </a:r>
            <a:r>
              <a:rPr lang="ru-RU" sz="1400" b="1" dirty="0" smtClean="0"/>
              <a:t> умение взаимодействовать в сюжетах с двумя действующими лицами (врач — больной); в индивидуальных играх с игрушками-заместителями исполнять роль за себя и за игрушку.</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Выносной  материал: лопатки, венички, носилки, </a:t>
            </a:r>
            <a:r>
              <a:rPr lang="ru-RU" sz="1400" b="1" dirty="0" err="1" smtClean="0"/>
              <a:t>формочки,карандаши</a:t>
            </a:r>
            <a:r>
              <a:rPr lang="ru-RU" sz="1400" b="1" dirty="0" smtClean="0"/>
              <a:t>, листы бумаги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1600" b="1" dirty="0" smtClean="0">
                <a:solidFill>
                  <a:srgbClr val="0070C0"/>
                </a:solidFill>
              </a:rPr>
              <a:t>Прогулка № 17          </a:t>
            </a:r>
            <a:br>
              <a:rPr lang="ru-RU" sz="1600" b="1" dirty="0" smtClean="0">
                <a:solidFill>
                  <a:srgbClr val="0070C0"/>
                </a:solidFill>
              </a:rPr>
            </a:br>
            <a:r>
              <a:rPr lang="ru-RU" sz="1600" b="1" dirty="0" smtClean="0">
                <a:solidFill>
                  <a:srgbClr val="0070C0"/>
                </a:solidFill>
              </a:rPr>
              <a:t>Наблюдение за свойствами песка и почвы</a:t>
            </a:r>
            <a:br>
              <a:rPr lang="ru-RU" sz="1600" b="1" dirty="0" smtClean="0">
                <a:solidFill>
                  <a:srgbClr val="0070C0"/>
                </a:solidFill>
              </a:rPr>
            </a:br>
            <a:r>
              <a:rPr lang="ru-RU" sz="1400" b="1" dirty="0" smtClean="0"/>
              <a:t/>
            </a:r>
            <a:br>
              <a:rPr lang="ru-RU" sz="1400" b="1" dirty="0" smtClean="0"/>
            </a:br>
            <a:r>
              <a:rPr lang="ru-RU" sz="1400" b="1" dirty="0" smtClean="0"/>
              <a:t>Цель: Выявить свойства песка и почвы, определить их сходства и отличия.</a:t>
            </a:r>
            <a:br>
              <a:rPr lang="ru-RU" sz="1400" b="1" dirty="0" smtClean="0"/>
            </a:br>
            <a:r>
              <a:rPr lang="ru-RU" sz="1400" b="1" dirty="0" smtClean="0"/>
              <a:t>Основное содержание: Сравнить цвет сухого и сырого песка. Из сырого песка можно лепить фигурки, а сухой песок очень быстро рассыпается и не держит форму. Предложить детям построить фигурки из песка и самим определить разницу между сухим и сырым песком.</a:t>
            </a:r>
            <a:br>
              <a:rPr lang="ru-RU" sz="1400" b="1" dirty="0" smtClean="0"/>
            </a:br>
            <a:r>
              <a:rPr lang="ru-RU" sz="1400" b="1" dirty="0" smtClean="0"/>
              <a:t/>
            </a:r>
            <a:br>
              <a:rPr lang="ru-RU" sz="1400" b="1" dirty="0" smtClean="0"/>
            </a:br>
            <a:r>
              <a:rPr lang="ru-RU" sz="1400" b="1" dirty="0" smtClean="0"/>
              <a:t>Пусть не сердятся родители,</a:t>
            </a:r>
            <a:br>
              <a:rPr lang="ru-RU" sz="1400" b="1" dirty="0" smtClean="0"/>
            </a:br>
            <a:r>
              <a:rPr lang="ru-RU" sz="1400" b="1" dirty="0" smtClean="0"/>
              <a:t>Что измажутся строители,</a:t>
            </a:r>
            <a:br>
              <a:rPr lang="ru-RU" sz="1400" b="1" dirty="0" smtClean="0"/>
            </a:br>
            <a:r>
              <a:rPr lang="ru-RU" sz="1400" b="1" dirty="0" smtClean="0"/>
              <a:t>Потому что тот, кто строит,</a:t>
            </a:r>
            <a:br>
              <a:rPr lang="ru-RU" sz="1400" b="1" dirty="0" smtClean="0"/>
            </a:br>
            <a:r>
              <a:rPr lang="ru-RU" sz="1400" b="1" dirty="0" smtClean="0"/>
              <a:t>Тот чего-нибудь да стоит!         </a:t>
            </a:r>
            <a:r>
              <a:rPr lang="ru-RU" sz="1400" b="1" dirty="0" err="1" smtClean="0"/>
              <a:t>Б.Заходер</a:t>
            </a:r>
            <a:r>
              <a:rPr lang="ru-RU" sz="1400" b="1" dirty="0" smtClean="0"/>
              <a:t/>
            </a:r>
            <a:br>
              <a:rPr lang="ru-RU" sz="1400" b="1" dirty="0" smtClean="0"/>
            </a:br>
            <a:r>
              <a:rPr lang="ru-RU" sz="1400" b="1" dirty="0" smtClean="0"/>
              <a:t>Подвижные игры</a:t>
            </a:r>
            <a:br>
              <a:rPr lang="ru-RU" sz="1400" b="1" dirty="0" smtClean="0"/>
            </a:br>
            <a:r>
              <a:rPr lang="ru-RU" sz="1400" b="1" dirty="0" smtClean="0"/>
              <a:t>1. «Бегите к флажку». Цель: учить выполнять действия строго по сигналу  </a:t>
            </a:r>
            <a:br>
              <a:rPr lang="ru-RU" sz="1400" b="1" dirty="0" smtClean="0"/>
            </a:br>
            <a:r>
              <a:rPr lang="ru-RU" sz="1400" b="1" dirty="0" smtClean="0"/>
              <a:t>воспитателя. </a:t>
            </a:r>
            <a:r>
              <a:rPr lang="ru-RU" sz="1400" b="1" dirty="0" err="1" smtClean="0"/>
              <a:t>Разв</a:t>
            </a:r>
            <a:r>
              <a:rPr lang="ru-RU" sz="1400" b="1" dirty="0" smtClean="0"/>
              <a:t>. у детей внимание, умение различать цвета.  </a:t>
            </a:r>
            <a:r>
              <a:rPr lang="ru-RU" sz="1400" b="1" dirty="0" err="1" smtClean="0"/>
              <a:t>Упраж</a:t>
            </a:r>
            <a:r>
              <a:rPr lang="ru-RU" sz="1400" b="1" dirty="0" smtClean="0"/>
              <a:t>. в беге и ходьбе.</a:t>
            </a:r>
            <a:br>
              <a:rPr lang="ru-RU" sz="1400" b="1" dirty="0" smtClean="0"/>
            </a:br>
            <a:r>
              <a:rPr lang="ru-RU" sz="1400" b="1" dirty="0" smtClean="0"/>
              <a:t>2. «Наседка и цыплята» - Развивать у детей умение выполнять движения по сигналу,   упражнять в беге в разных направлениях и в </a:t>
            </a:r>
            <a:r>
              <a:rPr lang="ru-RU" sz="1400" b="1" dirty="0" err="1" smtClean="0"/>
              <a:t>подлезании</a:t>
            </a:r>
            <a:r>
              <a:rPr lang="ru-RU" sz="1400" b="1" dirty="0" smtClean="0"/>
              <a:t>.</a:t>
            </a:r>
            <a:br>
              <a:rPr lang="ru-RU" sz="1400" b="1" dirty="0" smtClean="0"/>
            </a:br>
            <a:r>
              <a:rPr lang="ru-RU" sz="1400" b="1" dirty="0" smtClean="0"/>
              <a:t>С.Р.И «Угощение»- развитие умения у детей реализовывать </a:t>
            </a:r>
            <a:r>
              <a:rPr lang="ru-RU" sz="1400" b="1" dirty="0" err="1" smtClean="0"/>
              <a:t>игро</a:t>
            </a:r>
            <a:r>
              <a:rPr lang="ru-RU" sz="1400" b="1" dirty="0" smtClean="0"/>
              <a:t> вой замысел.</a:t>
            </a:r>
            <a:br>
              <a:rPr lang="ru-RU" sz="1400" b="1" dirty="0" smtClean="0"/>
            </a:br>
            <a:r>
              <a:rPr lang="ru-RU" sz="1400" b="1" dirty="0" smtClean="0"/>
              <a:t> Поощрять попытки детей самостоятельно подбирать атрибуты для той или иной роли; дополнять игровую обстановку недостающими предметами, игрушками.</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Выносной материал:  лопатки, ведро, формочки, карандаши.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Autofit/>
          </a:bodyPr>
          <a:lstStyle/>
          <a:p>
            <a:pPr algn="l"/>
            <a:r>
              <a:rPr lang="ru-RU" sz="1600" dirty="0" smtClean="0">
                <a:solidFill>
                  <a:srgbClr val="0070C0"/>
                </a:solidFill>
              </a:rPr>
              <a:t>Прогулка № 18  </a:t>
            </a:r>
            <a:br>
              <a:rPr lang="ru-RU" sz="1600" dirty="0" smtClean="0">
                <a:solidFill>
                  <a:srgbClr val="0070C0"/>
                </a:solidFill>
              </a:rPr>
            </a:br>
            <a:r>
              <a:rPr lang="ru-RU" sz="1600" dirty="0" smtClean="0">
                <a:solidFill>
                  <a:srgbClr val="0070C0"/>
                </a:solidFill>
              </a:rPr>
              <a:t>Наблюдение за св.  песка и почвы (сходства и различия)</a:t>
            </a:r>
            <a:br>
              <a:rPr lang="ru-RU" sz="1600" dirty="0" smtClean="0">
                <a:solidFill>
                  <a:srgbClr val="0070C0"/>
                </a:solidFill>
              </a:rPr>
            </a:br>
            <a:r>
              <a:rPr lang="ru-RU" sz="1400" b="1" dirty="0" smtClean="0"/>
              <a:t/>
            </a:r>
            <a:br>
              <a:rPr lang="ru-RU" sz="1400" b="1" dirty="0" smtClean="0"/>
            </a:br>
            <a:r>
              <a:rPr lang="ru-RU" sz="1400" b="1" dirty="0" smtClean="0"/>
              <a:t>Цель: Выявить свойства песка и почвы, определить их сходства и отличия.</a:t>
            </a:r>
            <a:br>
              <a:rPr lang="ru-RU" sz="1400" b="1" dirty="0" smtClean="0"/>
            </a:br>
            <a:r>
              <a:rPr lang="ru-RU" sz="1400" b="1" dirty="0" smtClean="0"/>
              <a:t>Основное содержание: обратить внимание на почву (земля, песок, глина), на перекопку, рыхление. Что общего между песком и землей (почвой). раскрыть роль земли: растения не могут расти без почвы. Спросить, живут ли в песке и в почве нас., растут ли растения</a:t>
            </a:r>
            <a:br>
              <a:rPr lang="ru-RU" sz="1400" b="1" dirty="0" smtClean="0"/>
            </a:br>
            <a:r>
              <a:rPr lang="ru-RU" sz="1400" b="1" dirty="0" smtClean="0"/>
              <a:t/>
            </a:r>
            <a:br>
              <a:rPr lang="ru-RU" sz="1400" b="1" dirty="0" smtClean="0"/>
            </a:br>
            <a:r>
              <a:rPr lang="ru-RU" sz="1400" b="1" dirty="0" smtClean="0"/>
              <a:t>На земле растут деревья,</a:t>
            </a:r>
            <a:br>
              <a:rPr lang="ru-RU" sz="1400" b="1" dirty="0" smtClean="0"/>
            </a:br>
            <a:r>
              <a:rPr lang="ru-RU" sz="1400" b="1" dirty="0" smtClean="0"/>
              <a:t>И цветы и огурцы.</a:t>
            </a:r>
            <a:br>
              <a:rPr lang="ru-RU" sz="1400" b="1" dirty="0" smtClean="0"/>
            </a:br>
            <a:r>
              <a:rPr lang="ru-RU" sz="1400" b="1" dirty="0" smtClean="0"/>
              <a:t>В общем, овощи и фрукты</a:t>
            </a:r>
            <a:br>
              <a:rPr lang="ru-RU" sz="1400" b="1" dirty="0" smtClean="0"/>
            </a:br>
            <a:r>
              <a:rPr lang="ru-RU" sz="1400" b="1" dirty="0" smtClean="0"/>
              <a:t>Чтоб довольны были мы.       В.Орлов</a:t>
            </a:r>
            <a:br>
              <a:rPr lang="ru-RU" sz="1400" b="1" dirty="0" smtClean="0"/>
            </a:br>
            <a:r>
              <a:rPr lang="ru-RU" sz="1400" b="1" dirty="0" smtClean="0"/>
              <a:t>Подвижные   игры</a:t>
            </a:r>
            <a:br>
              <a:rPr lang="ru-RU" sz="1400" b="1" dirty="0" smtClean="0"/>
            </a:br>
            <a:r>
              <a:rPr lang="ru-RU" sz="1400" b="1" dirty="0" smtClean="0"/>
              <a:t>1.«Найди свой цвет»-формировать умение ориентироваться в пространстве, различать основные цвета спектра.</a:t>
            </a:r>
            <a:br>
              <a:rPr lang="ru-RU" sz="1400" b="1" dirty="0" smtClean="0"/>
            </a:br>
            <a:r>
              <a:rPr lang="ru-RU" sz="1400" b="1" dirty="0" smtClean="0"/>
              <a:t>2. «С кочки на кочку» - развивать у детей умение прыгать на двух ногах с продвижением в перёд. Действовать по сигналу, упражнять в прыжках в глубину, с места в длину, в быстром беге.</a:t>
            </a:r>
            <a:br>
              <a:rPr lang="ru-RU" sz="1400" b="1" dirty="0" smtClean="0"/>
            </a:br>
            <a:r>
              <a:rPr lang="ru-RU" sz="1400" b="1" dirty="0" smtClean="0"/>
              <a:t>С.Р.И «Шоферы» - ознакомление детей с профессией шофера. Научить детей устанавливать взаимоотношения в игре. Формировать умение взаимодействовать в сюжетах с двумя действующими лицами (шофер—пассажир). Поощрять попытки детей самостоятельно подбирать атрибуты для той или иной роли.</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Выносной материал:  лопатки, ведерки, формочки , куклы, одетые по сезону, машинки.</a:t>
            </a:r>
            <a:br>
              <a:rPr lang="ru-RU" sz="1400" b="1" dirty="0" smtClean="0"/>
            </a:br>
            <a:endParaRPr lang="ru-RU" sz="1400" dirty="0">
              <a:ln w="57150">
                <a:solidFill>
                  <a:schemeClr val="tx1"/>
                </a:solidFill>
              </a:l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357981"/>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1600" b="1" dirty="0" smtClean="0">
                <a:solidFill>
                  <a:srgbClr val="0070C0"/>
                </a:solidFill>
              </a:rPr>
              <a:t>Прогулка №1                      </a:t>
            </a:r>
            <a:r>
              <a:rPr lang="en-US" sz="1600" b="1" dirty="0" smtClean="0">
                <a:solidFill>
                  <a:srgbClr val="0070C0"/>
                </a:solidFill>
              </a:rPr>
              <a:t/>
            </a:r>
            <a:br>
              <a:rPr lang="en-US" sz="1600" b="1" dirty="0" smtClean="0">
                <a:solidFill>
                  <a:srgbClr val="0070C0"/>
                </a:solidFill>
              </a:rPr>
            </a:br>
            <a:r>
              <a:rPr lang="ru-RU" sz="1600" b="1" dirty="0" smtClean="0">
                <a:solidFill>
                  <a:srgbClr val="0070C0"/>
                </a:solidFill>
              </a:rPr>
              <a:t>Наблюдение за солнцем</a:t>
            </a:r>
            <a:r>
              <a:rPr lang="ru-RU" sz="1400" b="1" dirty="0" smtClean="0"/>
              <a:t/>
            </a:r>
            <a:br>
              <a:rPr lang="ru-RU" sz="1400" b="1" dirty="0" smtClean="0"/>
            </a:br>
            <a:r>
              <a:rPr lang="ru-RU" sz="1400" b="1" dirty="0" smtClean="0"/>
              <a:t>                                                      </a:t>
            </a:r>
            <a:br>
              <a:rPr lang="ru-RU" sz="1400" b="1" dirty="0" smtClean="0"/>
            </a:br>
            <a:r>
              <a:rPr lang="ru-RU" sz="1400" b="1" dirty="0" smtClean="0"/>
              <a:t>Цель: Дать представление о </a:t>
            </a:r>
            <a:r>
              <a:rPr lang="ru-RU" sz="1400" b="1" dirty="0" err="1" smtClean="0"/>
              <a:t>сос</a:t>
            </a:r>
            <a:r>
              <a:rPr lang="ru-RU" sz="1400" b="1" dirty="0" smtClean="0"/>
              <a:t>. погоды летом. Закрепить названия сезонной одежды.</a:t>
            </a:r>
            <a:br>
              <a:rPr lang="ru-RU" sz="1400" b="1" dirty="0" smtClean="0"/>
            </a:br>
            <a:r>
              <a:rPr lang="ru-RU" sz="1400" b="1" dirty="0" smtClean="0"/>
              <a:t>Основное содержание: Отметить, что солнце летом греет сильнее, поэтому дети гуляют раздетыми. Спросить, легко ли посмотреть на солнце. Почему? Оно яркое, желтое, слепит глаза. Летом люди носят солнцезащитные очки, чтобы лучше было смотреть на глаза.</a:t>
            </a:r>
            <a:br>
              <a:rPr lang="ru-RU" sz="1400" b="1" dirty="0" smtClean="0"/>
            </a:br>
            <a:r>
              <a:rPr lang="ru-RU" sz="1400" b="1" dirty="0" smtClean="0"/>
              <a:t>Смотрит солнышко в окошко,</a:t>
            </a:r>
            <a:br>
              <a:rPr lang="ru-RU" sz="1400" b="1" dirty="0" smtClean="0"/>
            </a:br>
            <a:r>
              <a:rPr lang="ru-RU" sz="1400" b="1" dirty="0" smtClean="0"/>
              <a:t>Светит в нашу комнатку</a:t>
            </a:r>
            <a:br>
              <a:rPr lang="ru-RU" sz="1400" b="1" dirty="0" smtClean="0"/>
            </a:br>
            <a:r>
              <a:rPr lang="ru-RU" sz="1400" b="1" dirty="0" smtClean="0"/>
              <a:t>Мы захлопаем в ладошки –</a:t>
            </a:r>
            <a:br>
              <a:rPr lang="ru-RU" sz="1400" b="1" dirty="0" smtClean="0"/>
            </a:br>
            <a:r>
              <a:rPr lang="ru-RU" sz="1400" b="1" dirty="0" smtClean="0"/>
              <a:t>Очень рады солнышку.</a:t>
            </a:r>
            <a:br>
              <a:rPr lang="ru-RU" sz="1400" b="1" dirty="0" smtClean="0"/>
            </a:br>
            <a:r>
              <a:rPr lang="ru-RU" sz="1400" b="1" dirty="0" err="1" smtClean="0"/>
              <a:t>А.Барто</a:t>
            </a:r>
            <a:r>
              <a:rPr lang="ru-RU" sz="1400" b="1" dirty="0" smtClean="0"/>
              <a:t/>
            </a:r>
            <a:br>
              <a:rPr lang="ru-RU" sz="1400" b="1" dirty="0" smtClean="0"/>
            </a:br>
            <a:r>
              <a:rPr lang="ru-RU" sz="1400" b="1" dirty="0" smtClean="0"/>
              <a:t>Подвижные  игры</a:t>
            </a:r>
            <a:br>
              <a:rPr lang="ru-RU" sz="1400" b="1" dirty="0" smtClean="0"/>
            </a:br>
            <a:r>
              <a:rPr lang="ru-RU" sz="1400" b="1" dirty="0" smtClean="0"/>
              <a:t>1. «Наседка и цыплята» - Развивать у детей умение выполнять движения по сигналу,   упражнять в беге в разных направлениях и в </a:t>
            </a:r>
            <a:r>
              <a:rPr lang="ru-RU" sz="1400" b="1" dirty="0" err="1" smtClean="0"/>
              <a:t>подлезании</a:t>
            </a:r>
            <a:r>
              <a:rPr lang="ru-RU" sz="1400" b="1" dirty="0" smtClean="0"/>
              <a:t>.</a:t>
            </a:r>
            <a:br>
              <a:rPr lang="ru-RU" sz="1400" b="1" dirty="0" smtClean="0"/>
            </a:br>
            <a:r>
              <a:rPr lang="ru-RU" sz="1400" b="1" dirty="0" smtClean="0"/>
              <a:t>2. Воробышки и кот» -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a:t>
            </a:r>
            <a:br>
              <a:rPr lang="ru-RU" sz="1400" b="1" dirty="0" smtClean="0"/>
            </a:br>
            <a:r>
              <a:rPr lang="ru-RU" sz="1400" b="1" dirty="0" smtClean="0"/>
              <a:t>С.Р.И «Семья» - побуждение детей творчески воспроизводить в игре быт семьи. Формировать умение взаимодействовать в сюжетах с двумя действующими лицами (мама— дочка). Развивать умение взаимодействовать и ладить друг с другом.</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  Выносной  материал:  лопатки, венички, цветные кружки, формочки</a:t>
            </a:r>
            <a:endParaRPr lang="ru-RU" sz="1400" b="1" dirty="0">
              <a:ln w="57150">
                <a:solidFill>
                  <a:schemeClr val="tx1"/>
                </a:solidFill>
              </a:l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1600" b="1" dirty="0" smtClean="0">
                <a:solidFill>
                  <a:srgbClr val="0070C0"/>
                </a:solidFill>
              </a:rPr>
              <a:t>Прогулка № 19            </a:t>
            </a:r>
            <a:br>
              <a:rPr lang="ru-RU" sz="1600" b="1" dirty="0" smtClean="0">
                <a:solidFill>
                  <a:srgbClr val="0070C0"/>
                </a:solidFill>
              </a:rPr>
            </a:br>
            <a:r>
              <a:rPr lang="ru-RU" sz="1600" b="1" dirty="0" smtClean="0">
                <a:solidFill>
                  <a:srgbClr val="0070C0"/>
                </a:solidFill>
              </a:rPr>
              <a:t>Наблюдение за свойствами воды  </a:t>
            </a:r>
            <a:br>
              <a:rPr lang="ru-RU" sz="1600" b="1" dirty="0" smtClean="0">
                <a:solidFill>
                  <a:srgbClr val="0070C0"/>
                </a:solidFill>
              </a:rPr>
            </a:br>
            <a:r>
              <a:rPr lang="ru-RU" sz="1400" b="1" dirty="0" smtClean="0"/>
              <a:t/>
            </a:r>
            <a:br>
              <a:rPr lang="ru-RU" sz="1400" b="1" dirty="0" smtClean="0"/>
            </a:br>
            <a:r>
              <a:rPr lang="ru-RU" sz="1400" b="1" dirty="0" smtClean="0"/>
              <a:t>Цель: Учить детей бережно обращаться с водой. Уточнить представления о свойствах воды: льется, имеет разную температуру.</a:t>
            </a:r>
            <a:br>
              <a:rPr lang="ru-RU" sz="1400" b="1" dirty="0" smtClean="0"/>
            </a:br>
            <a:r>
              <a:rPr lang="ru-RU" sz="1400" b="1" dirty="0" smtClean="0"/>
              <a:t>Основное содержание: Обратить внимание на свойства воды: жидкая, льется, может иметь разную температуру (на солнышке нагревается, из крана бежит холодная). Вода прозрачная, в ней все видно. В жаркий день вода быстро нагревается в тазике. </a:t>
            </a:r>
            <a:br>
              <a:rPr lang="ru-RU" sz="1400" b="1" dirty="0" smtClean="0"/>
            </a:br>
            <a:r>
              <a:rPr lang="ru-RU" sz="1400" b="1" dirty="0" smtClean="0"/>
              <a:t>На закате дремлет пруд.</a:t>
            </a:r>
            <a:br>
              <a:rPr lang="ru-RU" sz="1400" b="1" dirty="0" smtClean="0"/>
            </a:br>
            <a:r>
              <a:rPr lang="ru-RU" sz="1400" b="1" dirty="0" smtClean="0"/>
              <a:t>По воде круги плывут –</a:t>
            </a:r>
            <a:br>
              <a:rPr lang="ru-RU" sz="1400" b="1" dirty="0" smtClean="0"/>
            </a:br>
            <a:r>
              <a:rPr lang="ru-RU" sz="1400" b="1" dirty="0" smtClean="0"/>
              <a:t>Это маленькие рыбки</a:t>
            </a:r>
            <a:br>
              <a:rPr lang="ru-RU" sz="1400" b="1" dirty="0" smtClean="0"/>
            </a:br>
            <a:r>
              <a:rPr lang="ru-RU" sz="1400" b="1" dirty="0" smtClean="0"/>
              <a:t>Разыгрались там и тут.</a:t>
            </a:r>
            <a:br>
              <a:rPr lang="ru-RU" sz="1400" b="1" dirty="0" smtClean="0"/>
            </a:br>
            <a:r>
              <a:rPr lang="ru-RU" sz="1400" b="1" dirty="0" smtClean="0"/>
              <a:t>Подвижные  игры</a:t>
            </a:r>
            <a:br>
              <a:rPr lang="ru-RU" sz="1400" b="1" dirty="0" smtClean="0"/>
            </a:br>
            <a:r>
              <a:rPr lang="ru-RU" sz="1400" b="1" dirty="0" smtClean="0"/>
              <a:t>1.«Наседка и цыплята» - Развивать у детей умение выполнять движения по сигналу,   упражнять в беге в разных направлениях и в </a:t>
            </a:r>
            <a:r>
              <a:rPr lang="ru-RU" sz="1400" b="1" dirty="0" err="1" smtClean="0"/>
              <a:t>подлезании</a:t>
            </a:r>
            <a:r>
              <a:rPr lang="ru-RU" sz="1400" b="1" dirty="0" smtClean="0"/>
              <a:t>.</a:t>
            </a:r>
            <a:br>
              <a:rPr lang="ru-RU" sz="1400" b="1" dirty="0" smtClean="0"/>
            </a:br>
            <a:r>
              <a:rPr lang="ru-RU" sz="1400" b="1" dirty="0" smtClean="0"/>
              <a:t>2.Воробышки и кот» -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a:t>
            </a:r>
            <a:br>
              <a:rPr lang="ru-RU" sz="1400" b="1" dirty="0" smtClean="0"/>
            </a:br>
            <a:r>
              <a:rPr lang="ru-RU" sz="1400" b="1" dirty="0" smtClean="0"/>
              <a:t>С.Р.И «Угощение»- развитие умения у детей реализовывать </a:t>
            </a:r>
            <a:r>
              <a:rPr lang="ru-RU" sz="1400" b="1" dirty="0" err="1" smtClean="0"/>
              <a:t>игро</a:t>
            </a:r>
            <a:r>
              <a:rPr lang="ru-RU" sz="1400" b="1" dirty="0" smtClean="0"/>
              <a:t> вой замысел.</a:t>
            </a:r>
            <a:br>
              <a:rPr lang="ru-RU" sz="1400" b="1" dirty="0" smtClean="0"/>
            </a:br>
            <a:r>
              <a:rPr lang="ru-RU" sz="1400" b="1" dirty="0" smtClean="0"/>
              <a:t> Поощрять попытки детей самостоятельно подбирать атрибуты для той или иной роли; дополнять игровую обстановку недостающими предметами, игрушками.</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Выносной материал:  лопатки, ведро, формочки, карандаши.</a:t>
            </a:r>
            <a:br>
              <a:rPr lang="ru-RU" sz="1400" b="1" dirty="0" smtClean="0"/>
            </a:br>
            <a:endParaRPr lang="ru-RU" sz="1400" b="1" dirty="0">
              <a:ln w="57150">
                <a:solidFill>
                  <a:schemeClr val="tx1"/>
                </a:solidFill>
              </a:l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1600" b="1" dirty="0" smtClean="0">
                <a:solidFill>
                  <a:srgbClr val="0070C0"/>
                </a:solidFill>
              </a:rPr>
              <a:t>Прогулка № 20            </a:t>
            </a:r>
            <a:br>
              <a:rPr lang="ru-RU" sz="1600" b="1" dirty="0" smtClean="0">
                <a:solidFill>
                  <a:srgbClr val="0070C0"/>
                </a:solidFill>
              </a:rPr>
            </a:br>
            <a:r>
              <a:rPr lang="ru-RU" sz="1600" b="1" dirty="0" smtClean="0">
                <a:solidFill>
                  <a:srgbClr val="0070C0"/>
                </a:solidFill>
              </a:rPr>
              <a:t>Наблюдение за свойствами воды</a:t>
            </a:r>
            <a:br>
              <a:rPr lang="ru-RU" sz="1600" b="1" dirty="0" smtClean="0">
                <a:solidFill>
                  <a:srgbClr val="0070C0"/>
                </a:solidFill>
              </a:rPr>
            </a:br>
            <a:r>
              <a:rPr lang="ru-RU" sz="1400" b="1" dirty="0" smtClean="0"/>
              <a:t/>
            </a:r>
            <a:br>
              <a:rPr lang="ru-RU" sz="1400" b="1" dirty="0" smtClean="0"/>
            </a:br>
            <a:r>
              <a:rPr lang="ru-RU" sz="1400" b="1" dirty="0" smtClean="0"/>
              <a:t>Цель: Учить детей бережно обращаться с водой. Уточнить представления о свойствах воды: льется, имеет разную температуру, в воде одни предметы тонут, другие плавают.</a:t>
            </a:r>
            <a:br>
              <a:rPr lang="ru-RU" sz="1400" b="1" dirty="0" smtClean="0"/>
            </a:br>
            <a:r>
              <a:rPr lang="ru-RU" sz="1400" b="1" dirty="0" smtClean="0"/>
              <a:t>Основное содержание: закрепить с детьми свойства воды: жидкая, льется, прозрачная, разная температура. Летом вода нагревается в пруду, в речке, поэтому люди с удовольствием купаются. Определить, какие предметы тонут в воде, а какие нет.</a:t>
            </a:r>
            <a:br>
              <a:rPr lang="ru-RU" sz="1400" b="1" dirty="0" smtClean="0"/>
            </a:br>
            <a:r>
              <a:rPr lang="ru-RU" sz="1400" b="1" dirty="0" smtClean="0"/>
              <a:t/>
            </a:r>
            <a:br>
              <a:rPr lang="ru-RU" sz="1400" b="1" dirty="0" smtClean="0"/>
            </a:br>
            <a:r>
              <a:rPr lang="ru-RU" sz="1400" b="1" dirty="0" smtClean="0"/>
              <a:t>К речке быстрой мы спустились,</a:t>
            </a:r>
            <a:br>
              <a:rPr lang="ru-RU" sz="1400" b="1" dirty="0" smtClean="0"/>
            </a:br>
            <a:r>
              <a:rPr lang="ru-RU" sz="1400" b="1" dirty="0" smtClean="0"/>
              <a:t>Наклонились и умылись.</a:t>
            </a:r>
            <a:br>
              <a:rPr lang="ru-RU" sz="1400" b="1" dirty="0" smtClean="0"/>
            </a:br>
            <a:r>
              <a:rPr lang="ru-RU" sz="1400" b="1" dirty="0" smtClean="0"/>
              <a:t>Раз, два, три, четыре –</a:t>
            </a:r>
            <a:br>
              <a:rPr lang="ru-RU" sz="1400" b="1" dirty="0" smtClean="0"/>
            </a:br>
            <a:r>
              <a:rPr lang="ru-RU" sz="1400" b="1" dirty="0" smtClean="0"/>
              <a:t>Вот так славно освежились.     В.Волина</a:t>
            </a:r>
            <a:br>
              <a:rPr lang="ru-RU" sz="1400" b="1" dirty="0" smtClean="0"/>
            </a:br>
            <a:r>
              <a:rPr lang="ru-RU" sz="1400" b="1" dirty="0" smtClean="0"/>
              <a:t>Подвижные   игры</a:t>
            </a:r>
            <a:br>
              <a:rPr lang="ru-RU" sz="1400" b="1" dirty="0" smtClean="0"/>
            </a:br>
            <a:r>
              <a:rPr lang="ru-RU" sz="1400" b="1" dirty="0" smtClean="0"/>
              <a:t>1.«У медведя в бору».- учить бегать, не наталкиваясь друг на друга.</a:t>
            </a:r>
            <a:br>
              <a:rPr lang="ru-RU" sz="1400" b="1" dirty="0" smtClean="0"/>
            </a:br>
            <a:r>
              <a:rPr lang="ru-RU" sz="1400" b="1" dirty="0" smtClean="0"/>
              <a:t>2. Лохматый пес» - развивать умение у детей двигаться в соответствии с текстом, быстро менять направление движения, бегать, стараясь не попа даться ловящему и не толкаясь</a:t>
            </a:r>
            <a:br>
              <a:rPr lang="ru-RU" sz="1400" b="1" dirty="0" smtClean="0"/>
            </a:br>
            <a:r>
              <a:rPr lang="ru-RU" sz="1400" b="1" dirty="0" smtClean="0"/>
              <a:t>С.Р.И «Семья» - побуждение детей творчески воспроизводить в игре быт семьи. Формировать умение взаимодействовать в сюжетах с двумя действующими лицами (мама— дочка). Развивать умение взаимодействовать и ладить друг с другом.</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 Выносной  материал:  лопатки, венички, цветные кружки, формочки, печатки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ru-RU" sz="1600" b="1" dirty="0" smtClean="0">
                <a:solidFill>
                  <a:srgbClr val="0070C0"/>
                </a:solidFill>
              </a:rPr>
              <a:t>Прогулка № 21             </a:t>
            </a:r>
            <a:br>
              <a:rPr lang="ru-RU" sz="1600" b="1" dirty="0" smtClean="0">
                <a:solidFill>
                  <a:srgbClr val="0070C0"/>
                </a:solidFill>
              </a:rPr>
            </a:br>
            <a:r>
              <a:rPr lang="ru-RU" sz="1600" b="1" dirty="0" smtClean="0">
                <a:solidFill>
                  <a:srgbClr val="0070C0"/>
                </a:solidFill>
              </a:rPr>
              <a:t>Наблюдение за насекомыми</a:t>
            </a:r>
            <a:br>
              <a:rPr lang="ru-RU" sz="1600" b="1" dirty="0" smtClean="0">
                <a:solidFill>
                  <a:srgbClr val="0070C0"/>
                </a:solidFill>
              </a:rPr>
            </a:br>
            <a:r>
              <a:rPr lang="ru-RU" sz="1600" b="1" dirty="0" smtClean="0">
                <a:solidFill>
                  <a:srgbClr val="0070C0"/>
                </a:solidFill>
              </a:rPr>
              <a:t> </a:t>
            </a:r>
            <a:r>
              <a:rPr lang="ru-RU" sz="1400" b="1" dirty="0" smtClean="0"/>
              <a:t/>
            </a:r>
            <a:br>
              <a:rPr lang="ru-RU" sz="1400" b="1" dirty="0" smtClean="0"/>
            </a:br>
            <a:r>
              <a:rPr lang="ru-RU" sz="1400" b="1" dirty="0" smtClean="0"/>
              <a:t>Цель: Познакомить детей с наиболее часто встречающимися насекомыми, их образом жизни, условиями для жизни.</a:t>
            </a:r>
            <a:br>
              <a:rPr lang="ru-RU" sz="1400" b="1" dirty="0" smtClean="0"/>
            </a:br>
            <a:r>
              <a:rPr lang="ru-RU" sz="1400" b="1" dirty="0" smtClean="0"/>
              <a:t>Основное содержание: рассмотреть, как ползают жуки, некоторые из них летают. Обратить внимание ни усы жуков – усачей. Рассмотреть, как жуки раскрывают крылья при полете, улетают искать себе пищу.</a:t>
            </a:r>
            <a:br>
              <a:rPr lang="ru-RU" sz="1400" b="1" dirty="0" smtClean="0"/>
            </a:br>
            <a:r>
              <a:rPr lang="ru-RU" sz="1400" b="1" dirty="0" err="1" smtClean="0"/>
              <a:t>Жу</a:t>
            </a:r>
            <a:r>
              <a:rPr lang="ru-RU" sz="1400" b="1" dirty="0" smtClean="0"/>
              <a:t>! </a:t>
            </a:r>
            <a:r>
              <a:rPr lang="ru-RU" sz="1400" b="1" dirty="0" err="1" smtClean="0"/>
              <a:t>Жу</a:t>
            </a:r>
            <a:r>
              <a:rPr lang="ru-RU" sz="1400" b="1" dirty="0" smtClean="0"/>
              <a:t>! </a:t>
            </a:r>
            <a:r>
              <a:rPr lang="ru-RU" sz="1400" b="1" dirty="0" err="1" smtClean="0"/>
              <a:t>Жу</a:t>
            </a:r>
            <a:r>
              <a:rPr lang="ru-RU" sz="1400" b="1" dirty="0" smtClean="0"/>
              <a:t>!</a:t>
            </a:r>
            <a:br>
              <a:rPr lang="ru-RU" sz="1400" b="1" dirty="0" smtClean="0"/>
            </a:br>
            <a:r>
              <a:rPr lang="ru-RU" sz="1400" b="1" dirty="0" smtClean="0"/>
              <a:t>Я на ветке сижу,</a:t>
            </a:r>
            <a:br>
              <a:rPr lang="ru-RU" sz="1400" b="1" dirty="0" smtClean="0"/>
            </a:br>
            <a:r>
              <a:rPr lang="ru-RU" sz="1400" b="1" dirty="0" smtClean="0"/>
              <a:t>Я на ветке сижу,</a:t>
            </a:r>
            <a:br>
              <a:rPr lang="ru-RU" sz="1400" b="1" dirty="0" smtClean="0"/>
            </a:br>
            <a:r>
              <a:rPr lang="ru-RU" sz="1400" b="1" dirty="0" smtClean="0"/>
              <a:t>Букву «ж» все твержу.</a:t>
            </a:r>
            <a:br>
              <a:rPr lang="ru-RU" sz="1400" b="1" dirty="0" smtClean="0"/>
            </a:br>
            <a:r>
              <a:rPr lang="ru-RU" sz="1400" b="1" dirty="0" smtClean="0"/>
              <a:t>Зная твердо букву эту,</a:t>
            </a:r>
            <a:br>
              <a:rPr lang="ru-RU" sz="1400" b="1" dirty="0" smtClean="0"/>
            </a:br>
            <a:r>
              <a:rPr lang="ru-RU" sz="1400" b="1" dirty="0" smtClean="0"/>
              <a:t>Я жужжу весной и летом.(жук)</a:t>
            </a:r>
            <a:br>
              <a:rPr lang="ru-RU" sz="1400" b="1" dirty="0" smtClean="0"/>
            </a:br>
            <a:r>
              <a:rPr lang="ru-RU" sz="1400" b="1" dirty="0" smtClean="0"/>
              <a:t>Подвижные игры</a:t>
            </a:r>
            <a:br>
              <a:rPr lang="ru-RU" sz="1400" b="1" dirty="0" smtClean="0"/>
            </a:br>
            <a:r>
              <a:rPr lang="ru-RU" sz="1400" b="1" dirty="0" smtClean="0"/>
              <a:t>1. «Бегите к флажку». Цель: учить выполнять действия строго по сигналу  </a:t>
            </a:r>
            <a:br>
              <a:rPr lang="ru-RU" sz="1400" b="1" dirty="0" smtClean="0"/>
            </a:br>
            <a:r>
              <a:rPr lang="ru-RU" sz="1400" b="1" dirty="0" smtClean="0"/>
              <a:t>воспитателя. Развивать у детей внимание, умение различать цвета.  Упр. в беге и ходьбе.</a:t>
            </a:r>
            <a:br>
              <a:rPr lang="ru-RU" sz="1400" b="1" dirty="0" smtClean="0"/>
            </a:br>
            <a:r>
              <a:rPr lang="ru-RU" sz="1400" b="1" dirty="0" smtClean="0"/>
              <a:t>2. «Наседка и цыплята» - Развивать у детей умение выполнять движения по сигналу,   упражнять в беге в разных направлениях и в </a:t>
            </a:r>
            <a:r>
              <a:rPr lang="ru-RU" sz="1400" b="1" dirty="0" err="1" smtClean="0"/>
              <a:t>подлезании</a:t>
            </a:r>
            <a:r>
              <a:rPr lang="ru-RU" sz="1400" b="1" dirty="0" smtClean="0"/>
              <a:t>.</a:t>
            </a:r>
            <a:br>
              <a:rPr lang="ru-RU" sz="1400" b="1" dirty="0" smtClean="0"/>
            </a:br>
            <a:r>
              <a:rPr lang="ru-RU" sz="1400" b="1" dirty="0" smtClean="0"/>
              <a:t>С.Р.И «У врача»- Ознакомление детей с деятельностью врача, закрепление названий медицинских инструментов. </a:t>
            </a:r>
            <a:r>
              <a:rPr lang="ru-RU" sz="1400" b="1" dirty="0" err="1" smtClean="0"/>
              <a:t>Обу</a:t>
            </a:r>
            <a:r>
              <a:rPr lang="ru-RU" sz="1400" b="1" dirty="0" smtClean="0"/>
              <a:t> </a:t>
            </a:r>
            <a:r>
              <a:rPr lang="ru-RU" sz="1400" b="1" dirty="0" err="1" smtClean="0"/>
              <a:t>чение</a:t>
            </a:r>
            <a:r>
              <a:rPr lang="ru-RU" sz="1400" b="1" dirty="0" smtClean="0"/>
              <a:t> детей реализации игрового </a:t>
            </a:r>
            <a:r>
              <a:rPr lang="ru-RU" sz="1400" b="1" dirty="0" err="1" smtClean="0"/>
              <a:t>замысла.Формировать</a:t>
            </a:r>
            <a:r>
              <a:rPr lang="ru-RU" sz="1400" b="1" dirty="0" smtClean="0"/>
              <a:t> умение взаимодействовать в сюжетах с двумя действующими лицами (врач — больной); в индивидуальных играх с игрушками-заместителями исполнять роль за себя и за игрушку.</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Выносной  материал: лопатки, венички, носилки, </a:t>
            </a:r>
            <a:r>
              <a:rPr lang="ru-RU" sz="1400" b="1" dirty="0" err="1" smtClean="0"/>
              <a:t>формочки,карандаши</a:t>
            </a:r>
            <a:r>
              <a:rPr lang="ru-RU" sz="1400" b="1" dirty="0" smtClean="0"/>
              <a:t>, листы бумаги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ru-RU" sz="1600" b="1" dirty="0" smtClean="0">
                <a:solidFill>
                  <a:srgbClr val="0070C0"/>
                </a:solidFill>
              </a:rPr>
              <a:t>Прогулка № 22           </a:t>
            </a:r>
            <a:br>
              <a:rPr lang="ru-RU" sz="1600" b="1" dirty="0" smtClean="0">
                <a:solidFill>
                  <a:srgbClr val="0070C0"/>
                </a:solidFill>
              </a:rPr>
            </a:br>
            <a:r>
              <a:rPr lang="ru-RU" sz="1600" b="1" dirty="0" smtClean="0">
                <a:solidFill>
                  <a:srgbClr val="0070C0"/>
                </a:solidFill>
              </a:rPr>
              <a:t>Наблюдение за муравьями</a:t>
            </a:r>
            <a:br>
              <a:rPr lang="ru-RU" sz="1600" b="1" dirty="0" smtClean="0">
                <a:solidFill>
                  <a:srgbClr val="0070C0"/>
                </a:solidFill>
              </a:rPr>
            </a:br>
            <a:r>
              <a:rPr lang="ru-RU" sz="1400" b="1" dirty="0" smtClean="0"/>
              <a:t/>
            </a:r>
            <a:br>
              <a:rPr lang="ru-RU" sz="1400" b="1" dirty="0" smtClean="0"/>
            </a:br>
            <a:r>
              <a:rPr lang="ru-RU" sz="1400" b="1" dirty="0" smtClean="0"/>
              <a:t>Цель: Познакомить детей с наиболее часто встречающимися насекомыми, их образом жизни, условиями для жизни. Познакомить с муравьями.</a:t>
            </a:r>
            <a:br>
              <a:rPr lang="ru-RU" sz="1400" b="1" dirty="0" smtClean="0"/>
            </a:br>
            <a:r>
              <a:rPr lang="ru-RU" sz="1400" b="1" dirty="0" smtClean="0"/>
              <a:t>Основное содержание: Рассмотреть муравейник. Из  чего он состоит? Веточки, кора, комочки почвы – все это притащили маленькие труженики – муравьи. Маленькие дырочки – это ходы. Муравьи снуют, каждый что-то несет. Муравьи никого не обижают.</a:t>
            </a:r>
            <a:br>
              <a:rPr lang="ru-RU" sz="1400" b="1" dirty="0" smtClean="0"/>
            </a:br>
            <a:r>
              <a:rPr lang="ru-RU" sz="1400" b="1" dirty="0" smtClean="0"/>
              <a:t/>
            </a:r>
            <a:br>
              <a:rPr lang="ru-RU" sz="1400" b="1" dirty="0" smtClean="0"/>
            </a:br>
            <a:r>
              <a:rPr lang="ru-RU" sz="1400" b="1" dirty="0" smtClean="0"/>
              <a:t>На вид, конечно, мелковаты,</a:t>
            </a:r>
            <a:br>
              <a:rPr lang="ru-RU" sz="1400" b="1" dirty="0" smtClean="0"/>
            </a:br>
            <a:r>
              <a:rPr lang="ru-RU" sz="1400" b="1" dirty="0" smtClean="0"/>
              <a:t>Но все, что можно, тащат в дом.</a:t>
            </a:r>
            <a:br>
              <a:rPr lang="ru-RU" sz="1400" b="1" dirty="0" smtClean="0"/>
            </a:br>
            <a:r>
              <a:rPr lang="ru-RU" sz="1400" b="1" dirty="0" smtClean="0"/>
              <a:t>Ребята наши – </a:t>
            </a:r>
            <a:r>
              <a:rPr lang="ru-RU" sz="1400" b="1" dirty="0" err="1" smtClean="0"/>
              <a:t>муравьят</a:t>
            </a:r>
            <a:r>
              <a:rPr lang="ru-RU" sz="1400" b="1" dirty="0" smtClean="0"/>
              <a:t/>
            </a:r>
            <a:br>
              <a:rPr lang="ru-RU" sz="1400" b="1" dirty="0" smtClean="0"/>
            </a:br>
            <a:r>
              <a:rPr lang="ru-RU" sz="1400" b="1" dirty="0" smtClean="0"/>
              <a:t>Вся жизнь их связана с трудом.           </a:t>
            </a:r>
            <a:r>
              <a:rPr lang="ru-RU" sz="1400" b="1" dirty="0" err="1" smtClean="0"/>
              <a:t>Л.Гулыга</a:t>
            </a:r>
            <a:r>
              <a:rPr lang="ru-RU" sz="1400" b="1" dirty="0" smtClean="0"/>
              <a:t/>
            </a:r>
            <a:br>
              <a:rPr lang="ru-RU" sz="1400" b="1" dirty="0" smtClean="0"/>
            </a:br>
            <a:r>
              <a:rPr lang="ru-RU" sz="1400" b="1" dirty="0" smtClean="0"/>
              <a:t/>
            </a:r>
            <a:br>
              <a:rPr lang="ru-RU" sz="1400" b="1" dirty="0" smtClean="0"/>
            </a:br>
            <a:r>
              <a:rPr lang="ru-RU" sz="1400" b="1" dirty="0" smtClean="0"/>
              <a:t>Подвижные   игры</a:t>
            </a:r>
            <a:br>
              <a:rPr lang="ru-RU" sz="1400" b="1" dirty="0" smtClean="0"/>
            </a:br>
            <a:r>
              <a:rPr lang="ru-RU" sz="1400" b="1" dirty="0" smtClean="0"/>
              <a:t>1.«Найди свой цвет»-формировать умение ориентироваться в пространстве, различать основные цвета спектра.</a:t>
            </a:r>
            <a:br>
              <a:rPr lang="ru-RU" sz="1400" b="1" dirty="0" smtClean="0"/>
            </a:br>
            <a:r>
              <a:rPr lang="ru-RU" sz="1400" b="1" dirty="0" smtClean="0"/>
              <a:t>2.«С кочки на кочку» - развивать у детей умение прыгать на двух ногах с продвижением в перёд. Действовать по сигналу, упражнять в прыжках в глубину, с места в длину, в быстром беге.</a:t>
            </a:r>
            <a:br>
              <a:rPr lang="ru-RU" sz="1400" b="1" dirty="0" smtClean="0"/>
            </a:br>
            <a:r>
              <a:rPr lang="ru-RU" sz="1400" b="1" dirty="0" smtClean="0"/>
              <a:t>С.Р.И «Шоферы» - ознакомление детей с профессией шофера. Научить детей устанавливать взаимоотношения в игре. Формировать умение взаимодействовать в сюжетах с двумя действующими лицами (шофер—пассажир). Поощрять попытки детей самостоятельно подбирать атрибуты для той или иной роли.</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   Выносной материал:  лопатки, ведерки, формочки , куклы, одетые по сезону, машинки.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ru-RU" sz="1800" b="1" dirty="0" smtClean="0">
                <a:solidFill>
                  <a:srgbClr val="0070C0"/>
                </a:solidFill>
              </a:rPr>
              <a:t>Прогулка № 23           </a:t>
            </a:r>
            <a:br>
              <a:rPr lang="ru-RU" sz="1800" b="1" dirty="0" smtClean="0">
                <a:solidFill>
                  <a:srgbClr val="0070C0"/>
                </a:solidFill>
              </a:rPr>
            </a:br>
            <a:r>
              <a:rPr lang="ru-RU" sz="1800" b="1" dirty="0" smtClean="0">
                <a:solidFill>
                  <a:srgbClr val="0070C0"/>
                </a:solidFill>
              </a:rPr>
              <a:t>Играем в песочнице</a:t>
            </a:r>
            <a:br>
              <a:rPr lang="ru-RU" sz="1800" b="1" dirty="0" smtClean="0">
                <a:solidFill>
                  <a:srgbClr val="0070C0"/>
                </a:solidFill>
              </a:rPr>
            </a:br>
            <a:r>
              <a:rPr lang="ru-RU" sz="1400" b="1" dirty="0" smtClean="0"/>
              <a:t/>
            </a:r>
            <a:br>
              <a:rPr lang="ru-RU" sz="1400" b="1" dirty="0" smtClean="0"/>
            </a:br>
            <a:r>
              <a:rPr lang="ru-RU" sz="1400" b="1" dirty="0" err="1" smtClean="0"/>
              <a:t>Цель:Формировать</a:t>
            </a:r>
            <a:r>
              <a:rPr lang="ru-RU" sz="1400" b="1" dirty="0" smtClean="0"/>
              <a:t> представление детей об окружающем мире. Ознакомить со свойствами песка. Воспитывать умение ладить со сверстниками во время игры (делиться игрушками, уступать, решать конфликты мирным путем).</a:t>
            </a:r>
            <a:br>
              <a:rPr lang="ru-RU" sz="1400" b="1" dirty="0" smtClean="0"/>
            </a:br>
            <a:r>
              <a:rPr lang="ru-RU" sz="1400" b="1" dirty="0" smtClean="0"/>
              <a:t>Беседа</a:t>
            </a:r>
            <a:br>
              <a:rPr lang="ru-RU" sz="1400" b="1" dirty="0" smtClean="0"/>
            </a:br>
            <a:r>
              <a:rPr lang="ru-RU" sz="1400" b="1" dirty="0" smtClean="0"/>
              <a:t>Какая у нас красивая песочница! И песок в ней желтый, чистый. Кто из вас любит играть в песочнице7</a:t>
            </a:r>
            <a:br>
              <a:rPr lang="ru-RU" sz="1400" b="1" dirty="0" smtClean="0"/>
            </a:br>
            <a:r>
              <a:rPr lang="ru-RU" sz="1400" b="1" dirty="0" smtClean="0"/>
              <a:t>Если солнышко сильно пригревает, то песок становит </a:t>
            </a:r>
            <a:r>
              <a:rPr lang="ru-RU" sz="1400" b="1" dirty="0" err="1" smtClean="0"/>
              <a:t>ся</a:t>
            </a:r>
            <a:r>
              <a:rPr lang="ru-RU" sz="1400" b="1" dirty="0" smtClean="0"/>
              <a:t> сухим. Такой песок можно сыпать на </a:t>
            </a:r>
            <a:r>
              <a:rPr lang="ru-RU" sz="1400" b="1" dirty="0" err="1" smtClean="0"/>
              <a:t>меленку</a:t>
            </a:r>
            <a:r>
              <a:rPr lang="ru-RU" sz="1400" b="1" dirty="0" smtClean="0"/>
              <a:t> (педагог показывав!, как песок крутит пластмассовую </a:t>
            </a:r>
            <a:r>
              <a:rPr lang="ru-RU" sz="1400" b="1" dirty="0" err="1" smtClean="0"/>
              <a:t>меленку</a:t>
            </a:r>
            <a:r>
              <a:rPr lang="ru-RU" sz="1400" b="1" dirty="0" smtClean="0"/>
              <a:t>) или можно просеивать песочек через ситечко (показать). А еще можно насыпать прозрачную пластиковую </a:t>
            </a:r>
            <a:r>
              <a:rPr lang="ru-RU" sz="1400" b="1" dirty="0" err="1" smtClean="0"/>
              <a:t>бутыл</a:t>
            </a:r>
            <a:r>
              <a:rPr lang="ru-RU" sz="1400" b="1" dirty="0" smtClean="0"/>
              <a:t> </a:t>
            </a:r>
            <a:r>
              <a:rPr lang="ru-RU" sz="1400" b="1" dirty="0" err="1" smtClean="0"/>
              <a:t>ку</a:t>
            </a:r>
            <a:r>
              <a:rPr lang="ru-RU" sz="1400" b="1" dirty="0" smtClean="0"/>
              <a:t> (показать). По сухому песку приятно бегать босиком. Но бросать песок друг в друга нельзя. Он может попасть в глаза!</a:t>
            </a:r>
            <a:br>
              <a:rPr lang="ru-RU" sz="1400" b="1" dirty="0" smtClean="0"/>
            </a:br>
            <a:r>
              <a:rPr lang="ru-RU" sz="1400" b="1" dirty="0" smtClean="0"/>
              <a:t>Если взять лопату и перекопать песок, то на небольшой глубине мы найдем темный песок. Он такой, потому что он влажный. Такой песок пересыпать нельзя. Вот </a:t>
            </a:r>
            <a:r>
              <a:rPr lang="ru-RU" sz="1400" b="1" dirty="0" err="1" smtClean="0"/>
              <a:t>посмо</a:t>
            </a:r>
            <a:r>
              <a:rPr lang="ru-RU" sz="1400" b="1" dirty="0" smtClean="0"/>
              <a:t> трите. Он падает небольшими комочками. Из такого песка можно лепить куличики и фигурки (с помощью формочек педагог показывает, как это сделать). А теперь попробуйте и вы слепить фигурки!</a:t>
            </a:r>
            <a:br>
              <a:rPr lang="ru-RU" sz="1400" b="1" dirty="0" smtClean="0"/>
            </a:br>
            <a:r>
              <a:rPr lang="ru-RU" sz="1400" b="1" dirty="0" smtClean="0"/>
              <a:t>Подвижные   игры</a:t>
            </a:r>
            <a:br>
              <a:rPr lang="ru-RU" sz="1400" b="1" dirty="0" smtClean="0"/>
            </a:br>
            <a:r>
              <a:rPr lang="ru-RU" sz="1400" b="1" dirty="0" smtClean="0"/>
              <a:t>1.«Трамвай» - развивать умение детей двигаться парами, согласовывая свои движения с движениями других играющих; учить их распознавать цвета и в соответствии с ними менять движение.</a:t>
            </a:r>
            <a:br>
              <a:rPr lang="ru-RU" sz="1400" b="1" dirty="0" smtClean="0"/>
            </a:br>
            <a:r>
              <a:rPr lang="ru-RU" sz="1400" b="1" dirty="0" smtClean="0"/>
              <a:t>2. «Попади в круг» - развивать у детей умение метать в цель ;ловкость; глазомер.</a:t>
            </a:r>
            <a:br>
              <a:rPr lang="ru-RU" sz="1400" b="1" dirty="0" smtClean="0"/>
            </a:br>
            <a:r>
              <a:rPr lang="ru-RU" sz="1400" b="1" dirty="0" smtClean="0"/>
              <a:t>С.Р.И «Шоферы» - ознакомление детей с профессией шофера. Научить детей устанавливать взаимоотношения в игре. Формировать умение взаимодействовать в сюжетах с двумя действующими лицами (шофер—пассажир). Поощрять попытки детей самостоятельно подбирать атрибуты для той или иной роли.</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   Выносной материал:  лопатки, ведерки, формочки , куклы, одетые по сезону, машинки.</a:t>
            </a:r>
            <a:br>
              <a:rPr lang="ru-RU" sz="1400" b="1" dirty="0" smtClean="0"/>
            </a:br>
            <a:endParaRPr lang="ru-RU" sz="1400" b="1" dirty="0">
              <a:ln w="57150">
                <a:solidFill>
                  <a:schemeClr val="tx1"/>
                </a:solidFill>
              </a:l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ru-RU" sz="1800" b="1" dirty="0" smtClean="0">
                <a:solidFill>
                  <a:srgbClr val="0070C0"/>
                </a:solidFill>
              </a:rPr>
              <a:t>Прогулка № 24      </a:t>
            </a:r>
            <a:br>
              <a:rPr lang="ru-RU" sz="1800" b="1" dirty="0" smtClean="0">
                <a:solidFill>
                  <a:srgbClr val="0070C0"/>
                </a:solidFill>
              </a:rPr>
            </a:br>
            <a:r>
              <a:rPr lang="ru-RU" sz="1800" b="1" dirty="0" smtClean="0">
                <a:solidFill>
                  <a:srgbClr val="0070C0"/>
                </a:solidFill>
              </a:rPr>
              <a:t>Знакомство с комарами</a:t>
            </a:r>
            <a:br>
              <a:rPr lang="ru-RU" sz="1800" b="1" dirty="0" smtClean="0">
                <a:solidFill>
                  <a:srgbClr val="0070C0"/>
                </a:solidFill>
              </a:rPr>
            </a:br>
            <a:r>
              <a:rPr lang="ru-RU" sz="1200" b="1" dirty="0" smtClean="0"/>
              <a:t/>
            </a:r>
            <a:br>
              <a:rPr lang="ru-RU" sz="1200" b="1" dirty="0" smtClean="0"/>
            </a:br>
            <a:r>
              <a:rPr lang="ru-RU" sz="1200" b="1" dirty="0" smtClean="0"/>
              <a:t>  Цель  Продолжить работу по ознакомлению детей с </a:t>
            </a:r>
            <a:r>
              <a:rPr lang="ru-RU" sz="1200" b="1" dirty="0" err="1" smtClean="0"/>
              <a:t>насеко</a:t>
            </a:r>
            <a:r>
              <a:rPr lang="ru-RU" sz="1200" b="1" dirty="0" smtClean="0"/>
              <a:t> </a:t>
            </a:r>
            <a:r>
              <a:rPr lang="ru-RU" sz="1200" b="1" dirty="0" err="1" smtClean="0"/>
              <a:t>мыми</a:t>
            </a:r>
            <a:r>
              <a:rPr lang="ru-RU" sz="1200" b="1" dirty="0" smtClean="0"/>
              <a:t> (комары). Развивать наблюдательность, внимание. Воспитывать интерес к окружающему миру.</a:t>
            </a:r>
            <a:br>
              <a:rPr lang="ru-RU" sz="1200" b="1" dirty="0" smtClean="0"/>
            </a:br>
            <a:r>
              <a:rPr lang="ru-RU" sz="1200" b="1" dirty="0" smtClean="0"/>
              <a:t>Беседа</a:t>
            </a:r>
            <a:br>
              <a:rPr lang="ru-RU" sz="1200" b="1" dirty="0" smtClean="0"/>
            </a:br>
            <a:r>
              <a:rPr lang="ru-RU" sz="1200" b="1" dirty="0" smtClean="0"/>
              <a:t>Дети, а вас когда-нибудь комарики кусали? А какие </a:t>
            </a:r>
            <a:r>
              <a:rPr lang="ru-RU" sz="1200" b="1" dirty="0" err="1" smtClean="0"/>
              <a:t>они,эти</a:t>
            </a:r>
            <a:r>
              <a:rPr lang="ru-RU" sz="1200" b="1" dirty="0" smtClean="0"/>
              <a:t> комарики?</a:t>
            </a:r>
            <a:br>
              <a:rPr lang="ru-RU" sz="1200" b="1" dirty="0" smtClean="0"/>
            </a:br>
            <a:r>
              <a:rPr lang="ru-RU" sz="1200" b="1" dirty="0" smtClean="0"/>
              <a:t>Педагог предлагает детям рассказать о комариках, описать их. Важно следить за правильностью построения предложений.</a:t>
            </a:r>
            <a:br>
              <a:rPr lang="ru-RU" sz="1200" b="1" dirty="0" smtClean="0"/>
            </a:br>
            <a:r>
              <a:rPr lang="ru-RU" sz="1200" b="1" dirty="0" smtClean="0"/>
              <a:t>Лягушки и ласточки питаются комарами. Они спасают нас с вами от комаров.</a:t>
            </a:r>
            <a:br>
              <a:rPr lang="ru-RU" sz="1200" b="1" dirty="0" smtClean="0"/>
            </a:br>
            <a:r>
              <a:rPr lang="ru-RU" sz="1200" b="1" dirty="0" smtClean="0"/>
              <a:t>Если позволяют условия, то на улице можно раздать детям бумагу и краски (карандаши, восковые мелки), чтобы они нарисовали комарика и других насекомых.</a:t>
            </a:r>
            <a:br>
              <a:rPr lang="ru-RU" sz="1200" b="1" dirty="0" smtClean="0"/>
            </a:br>
            <a:r>
              <a:rPr lang="ru-RU" sz="1200" b="1" dirty="0" smtClean="0"/>
              <a:t>Игры в песочнице</a:t>
            </a:r>
            <a:br>
              <a:rPr lang="ru-RU" sz="1200" b="1" dirty="0" smtClean="0"/>
            </a:br>
            <a:r>
              <a:rPr lang="ru-RU" sz="1200" b="1" dirty="0" smtClean="0"/>
              <a:t>«Секрет и к и»</a:t>
            </a:r>
            <a:br>
              <a:rPr lang="ru-RU" sz="1200" b="1" dirty="0" smtClean="0"/>
            </a:br>
            <a:r>
              <a:rPr lang="ru-RU" sz="1200" b="1" dirty="0" smtClean="0"/>
              <a:t>Игра проводится с усложнением. Нескольким детям предлагается «засекретить» разноцветные кубики. Другие дети их старательно ищут.</a:t>
            </a:r>
            <a:br>
              <a:rPr lang="ru-RU" sz="1200" b="1" dirty="0" smtClean="0"/>
            </a:br>
            <a:r>
              <a:rPr lang="ru-RU" sz="1200" b="1" dirty="0" smtClean="0"/>
              <a:t>Подвижная игра</a:t>
            </a:r>
            <a:br>
              <a:rPr lang="ru-RU" sz="1200" b="1" dirty="0" smtClean="0"/>
            </a:br>
            <a:r>
              <a:rPr lang="ru-RU" sz="1200" b="1" dirty="0" smtClean="0"/>
              <a:t>«С а л о ч к и - до го </a:t>
            </a:r>
            <a:r>
              <a:rPr lang="ru-RU" sz="1200" b="1" dirty="0" err="1" smtClean="0"/>
              <a:t>н</a:t>
            </a:r>
            <a:r>
              <a:rPr lang="ru-RU" sz="1200" b="1" dirty="0" smtClean="0"/>
              <a:t> ял о ч к и»</a:t>
            </a:r>
            <a:br>
              <a:rPr lang="ru-RU" sz="1200" b="1" dirty="0" smtClean="0"/>
            </a:br>
            <a:r>
              <a:rPr lang="ru-RU" sz="1200" b="1" dirty="0" smtClean="0"/>
              <a:t>Дети любят играть в догонялочки. Взрослый должен провести предварительную работу: объяснить правила игры и обговорить территорию для бега.</a:t>
            </a:r>
            <a:br>
              <a:rPr lang="ru-RU" sz="1200" b="1" dirty="0" smtClean="0"/>
            </a:br>
            <a:r>
              <a:rPr lang="ru-RU" sz="1200" b="1" dirty="0" smtClean="0"/>
              <a:t>Индивидуальная работа по основным видам движений</a:t>
            </a:r>
            <a:br>
              <a:rPr lang="ru-RU" sz="1200" b="1" dirty="0" smtClean="0"/>
            </a:br>
            <a:r>
              <a:rPr lang="ru-RU" sz="1200" b="1" dirty="0" smtClean="0"/>
              <a:t>Закрепляем знание понятий «правая» и «левая» сто </a:t>
            </a:r>
            <a:r>
              <a:rPr lang="ru-RU" sz="1200" b="1" dirty="0" err="1" smtClean="0"/>
              <a:t>роны</a:t>
            </a:r>
            <a:r>
              <a:rPr lang="ru-RU" sz="1200" b="1" dirty="0" smtClean="0"/>
              <a:t>. Взрослый говорит:</a:t>
            </a:r>
            <a:br>
              <a:rPr lang="ru-RU" sz="1200" b="1" dirty="0" smtClean="0"/>
            </a:br>
            <a:r>
              <a:rPr lang="ru-RU" sz="1200" b="1" dirty="0" smtClean="0"/>
              <a:t>- Комарики у левого уха. Хлоп в ладошки! Комарики у правого уха. Хлоп в ладошки! Комарики у левого плеча. Хлоп в ладошки! Комарики у правого плеча. Хлоп в </a:t>
            </a:r>
            <a:r>
              <a:rPr lang="ru-RU" sz="1200" b="1" dirty="0" err="1" smtClean="0"/>
              <a:t>ла</a:t>
            </a:r>
            <a:r>
              <a:rPr lang="ru-RU" sz="1200" b="1" dirty="0" smtClean="0"/>
              <a:t> </a:t>
            </a:r>
            <a:r>
              <a:rPr lang="ru-RU" sz="1200" b="1" dirty="0" err="1" smtClean="0"/>
              <a:t>дошки</a:t>
            </a:r>
            <a:r>
              <a:rPr lang="ru-RU" sz="1200" b="1" dirty="0" smtClean="0"/>
              <a:t>!</a:t>
            </a:r>
            <a:br>
              <a:rPr lang="ru-RU" sz="1200" b="1" dirty="0" smtClean="0"/>
            </a:br>
            <a:r>
              <a:rPr lang="ru-RU" sz="1200" b="1" dirty="0" smtClean="0"/>
              <a:t>Подвижные   игры</a:t>
            </a:r>
            <a:br>
              <a:rPr lang="ru-RU" sz="1200" b="1" dirty="0" smtClean="0"/>
            </a:br>
            <a:r>
              <a:rPr lang="ru-RU" sz="1200" b="1" dirty="0" smtClean="0"/>
              <a:t>1.«Поймай комара» - Развивать у детей умение согласовывать движения со зрительным сигналом, упражнять детей в прыжках (подпрыгивание на месте).</a:t>
            </a:r>
            <a:br>
              <a:rPr lang="ru-RU" sz="1200" b="1" dirty="0" smtClean="0"/>
            </a:br>
            <a:r>
              <a:rPr lang="ru-RU" sz="1200" b="1" dirty="0" smtClean="0"/>
              <a:t>2.«Воробышки и кот» -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a:t>
            </a:r>
            <a:br>
              <a:rPr lang="ru-RU" sz="1200" b="1" dirty="0" smtClean="0"/>
            </a:br>
            <a:r>
              <a:rPr lang="ru-RU" sz="1200" b="1" dirty="0" smtClean="0"/>
              <a:t>С.Р.И «У врача»- Ознакомление детей с деятельностью врача, закрепление названий медицинских инструментов. </a:t>
            </a:r>
            <a:r>
              <a:rPr lang="ru-RU" sz="1200" b="1" dirty="0" err="1" smtClean="0"/>
              <a:t>Обу</a:t>
            </a:r>
            <a:r>
              <a:rPr lang="ru-RU" sz="1200" b="1" dirty="0" smtClean="0"/>
              <a:t> </a:t>
            </a:r>
            <a:r>
              <a:rPr lang="ru-RU" sz="1200" b="1" dirty="0" err="1" smtClean="0"/>
              <a:t>чение</a:t>
            </a:r>
            <a:r>
              <a:rPr lang="ru-RU" sz="1200" b="1" dirty="0" smtClean="0"/>
              <a:t> детей реализации игрового </a:t>
            </a:r>
            <a:r>
              <a:rPr lang="ru-RU" sz="1200" b="1" dirty="0" err="1" smtClean="0"/>
              <a:t>замысла.Формировать</a:t>
            </a:r>
            <a:r>
              <a:rPr lang="ru-RU" sz="1200" b="1" dirty="0" smtClean="0"/>
              <a:t> умение взаимодействовать в сюжетах с двумя действующими лицами (врач — больной); в индивидуальных играх с игрушками-заместителями исполнять роль за себя и за игрушку.</a:t>
            </a:r>
            <a:br>
              <a:rPr lang="ru-RU" sz="1200" b="1" dirty="0" smtClean="0"/>
            </a:br>
            <a:r>
              <a:rPr lang="ru-RU" sz="1200" b="1" dirty="0" smtClean="0"/>
              <a:t>Самостоятельно-игровая  деятельность  детей  с выносным  материалом</a:t>
            </a:r>
            <a:br>
              <a:rPr lang="ru-RU" sz="1200" b="1" dirty="0" smtClean="0"/>
            </a:br>
            <a:r>
              <a:rPr lang="ru-RU" sz="1200" b="1" dirty="0" smtClean="0"/>
              <a:t>Выносной  материал: лопатки, венички, носилки, </a:t>
            </a:r>
            <a:r>
              <a:rPr lang="ru-RU" sz="1200" b="1" dirty="0" err="1" smtClean="0"/>
              <a:t>формочки,карандаши</a:t>
            </a:r>
            <a:r>
              <a:rPr lang="ru-RU" sz="1200" b="1" dirty="0" smtClean="0"/>
              <a:t>, листы бумаги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ru-RU" sz="1800" b="1" dirty="0" smtClean="0">
                <a:solidFill>
                  <a:srgbClr val="0070C0"/>
                </a:solidFill>
              </a:rPr>
              <a:t>Прогулка № 25  </a:t>
            </a:r>
            <a:br>
              <a:rPr lang="ru-RU" sz="1800" b="1" dirty="0" smtClean="0">
                <a:solidFill>
                  <a:srgbClr val="0070C0"/>
                </a:solidFill>
              </a:rPr>
            </a:br>
            <a:r>
              <a:rPr lang="ru-RU" sz="1800" b="1" dirty="0" smtClean="0">
                <a:solidFill>
                  <a:srgbClr val="0070C0"/>
                </a:solidFill>
              </a:rPr>
              <a:t>Жаркое лето</a:t>
            </a:r>
            <a:br>
              <a:rPr lang="ru-RU" sz="1800" b="1" dirty="0" smtClean="0">
                <a:solidFill>
                  <a:srgbClr val="0070C0"/>
                </a:solidFill>
              </a:rPr>
            </a:br>
            <a:r>
              <a:rPr lang="ru-RU" sz="1300" b="1" dirty="0" smtClean="0"/>
              <a:t/>
            </a:r>
            <a:br>
              <a:rPr lang="ru-RU" sz="1300" b="1" dirty="0" smtClean="0"/>
            </a:br>
            <a:r>
              <a:rPr lang="ru-RU" sz="1300" b="1" dirty="0" err="1" smtClean="0"/>
              <a:t>ЦельОзнакомить</a:t>
            </a:r>
            <a:r>
              <a:rPr lang="ru-RU" sz="1300" b="1" dirty="0" smtClean="0"/>
              <a:t> детей с характерными признаками лета. Расширять словарный запас дошкольников. Воспитывать чувство гордости за страну, в которой живем.</a:t>
            </a:r>
            <a:br>
              <a:rPr lang="ru-RU" sz="1300" b="1" dirty="0" smtClean="0"/>
            </a:br>
            <a:r>
              <a:rPr lang="ru-RU" sz="1300" b="1" dirty="0" smtClean="0"/>
              <a:t>Беседа</a:t>
            </a:r>
            <a:br>
              <a:rPr lang="ru-RU" sz="1300" b="1" dirty="0" smtClean="0"/>
            </a:br>
            <a:r>
              <a:rPr lang="ru-RU" sz="1300" b="1" dirty="0" smtClean="0"/>
              <a:t>Наступило лето. Солнце изо всех сил старается, греет землю. Деревья, трава и цветы радуются. Птицы </a:t>
            </a:r>
            <a:r>
              <a:rPr lang="ru-RU" sz="1300" b="1" dirty="0" err="1" smtClean="0"/>
              <a:t>радост</a:t>
            </a:r>
            <a:r>
              <a:rPr lang="ru-RU" sz="1300" b="1" dirty="0" smtClean="0"/>
              <a:t> но поют гимн лету. Кошка вышла погреться на солнцепек. Подставляет солнышку рыжий бок. Ребятишки тоже рады с солнышком поиграть. Летом можно купаться, загорать, кататься на велосипеде, на роликах. Можно летом </a:t>
            </a:r>
            <a:r>
              <a:rPr lang="ru-RU" sz="1300" b="1" dirty="0" err="1" smtClean="0"/>
              <a:t>запу</a:t>
            </a:r>
            <a:r>
              <a:rPr lang="ru-RU" sz="1300" b="1" dirty="0" smtClean="0"/>
              <a:t> </a:t>
            </a:r>
            <a:r>
              <a:rPr lang="ru-RU" sz="1300" b="1" dirty="0" err="1" smtClean="0"/>
              <a:t>скать</a:t>
            </a:r>
            <a:r>
              <a:rPr lang="ru-RU" sz="1300" b="1" dirty="0" smtClean="0"/>
              <a:t> воздушного змея. А еще вся детвора любит играть в песочнице.</a:t>
            </a:r>
            <a:br>
              <a:rPr lang="ru-RU" sz="1300" b="1" dirty="0" smtClean="0"/>
            </a:br>
            <a:r>
              <a:rPr lang="ru-RU" sz="1300" b="1" dirty="0" smtClean="0"/>
              <a:t>Если устали от жары, то можно спрятаться в тень под дерево. Под березкой или липой вас всегда ждет про хладная тень.</a:t>
            </a:r>
            <a:br>
              <a:rPr lang="ru-RU" sz="1300" b="1" dirty="0" smtClean="0"/>
            </a:br>
            <a:r>
              <a:rPr lang="ru-RU" sz="1300" b="1" dirty="0" smtClean="0"/>
              <a:t>Дети, исходя из личного опыта, тоже рассказывают про лето. Может, кто-то ездил летом с родителями к морю или был в горах.</a:t>
            </a:r>
            <a:br>
              <a:rPr lang="ru-RU" sz="1300" b="1" dirty="0" smtClean="0"/>
            </a:br>
            <a:r>
              <a:rPr lang="ru-RU" sz="1300" b="1" dirty="0" smtClean="0"/>
              <a:t>ОБЖ</a:t>
            </a:r>
            <a:br>
              <a:rPr lang="ru-RU" sz="1300" b="1" dirty="0" smtClean="0"/>
            </a:br>
            <a:r>
              <a:rPr lang="ru-RU" sz="1300" b="1" dirty="0" smtClean="0"/>
              <a:t>Чтобы не получить солнечный удар, нужно носить го </a:t>
            </a:r>
            <a:r>
              <a:rPr lang="ru-RU" sz="1300" b="1" dirty="0" err="1" smtClean="0"/>
              <a:t>ловной</a:t>
            </a:r>
            <a:r>
              <a:rPr lang="ru-RU" sz="1300" b="1" dirty="0" smtClean="0"/>
              <a:t> убор и почаще пить воду.</a:t>
            </a:r>
            <a:br>
              <a:rPr lang="ru-RU" sz="1300" b="1" dirty="0" smtClean="0"/>
            </a:br>
            <a:r>
              <a:rPr lang="ru-RU" sz="1300" b="1" dirty="0" smtClean="0"/>
              <a:t>Игра-эстафета  «По дорожке мы пойдем»</a:t>
            </a:r>
            <a:br>
              <a:rPr lang="ru-RU" sz="1300" b="1" dirty="0" smtClean="0"/>
            </a:br>
            <a:r>
              <a:rPr lang="ru-RU" sz="1300" b="1" dirty="0" smtClean="0"/>
              <a:t>Дети на двух ногах прыгают по дорожкам (пример </a:t>
            </a:r>
            <a:r>
              <a:rPr lang="ru-RU" sz="1300" b="1" dirty="0" err="1" smtClean="0"/>
              <a:t>ная</a:t>
            </a:r>
            <a:r>
              <a:rPr lang="ru-RU" sz="1300" b="1" dirty="0" smtClean="0"/>
              <a:t> длина дорожки 2-3 м), продвигаясь вперед. В конце дорожки каждый берет из коробки мяч, прокатывает его в обратном направлении и бежит за ним. Если ребенку трудно выполнить упражнение, то не следует требовать, чтобы он обязательно допрыгал до конца дорожки. Для обозначения дорожки можно использовать цветные </a:t>
            </a:r>
            <a:r>
              <a:rPr lang="ru-RU" sz="1300" b="1" dirty="0" err="1" smtClean="0"/>
              <a:t>шну</a:t>
            </a:r>
            <a:r>
              <a:rPr lang="ru-RU" sz="1300" b="1" dirty="0" smtClean="0"/>
              <a:t> </a:t>
            </a:r>
            <a:r>
              <a:rPr lang="ru-RU" sz="1300" b="1" dirty="0" err="1" smtClean="0"/>
              <a:t>ры</a:t>
            </a:r>
            <a:r>
              <a:rPr lang="ru-RU" sz="1300" b="1" dirty="0" smtClean="0"/>
              <a:t>, гимнастические палки или широкую цветную тесьму.</a:t>
            </a:r>
            <a:br>
              <a:rPr lang="ru-RU" sz="1300" b="1" dirty="0" smtClean="0"/>
            </a:br>
            <a:r>
              <a:rPr lang="ru-RU" sz="1300" b="1" dirty="0" smtClean="0"/>
              <a:t>   Подвижные игры</a:t>
            </a:r>
            <a:br>
              <a:rPr lang="ru-RU" sz="1300" b="1" dirty="0" smtClean="0"/>
            </a:br>
            <a:r>
              <a:rPr lang="ru-RU" sz="1300" b="1" dirty="0" smtClean="0"/>
              <a:t>1. «Бегите к флажку». Цель: учить выполнять действия строго по сигналу  </a:t>
            </a:r>
            <a:br>
              <a:rPr lang="ru-RU" sz="1300" b="1" dirty="0" smtClean="0"/>
            </a:br>
            <a:r>
              <a:rPr lang="ru-RU" sz="1300" b="1" dirty="0" smtClean="0"/>
              <a:t>воспитателя. Развивать у детей внимание, умение различать цвета.  Упр. в беге и ходьбе.</a:t>
            </a:r>
            <a:br>
              <a:rPr lang="ru-RU" sz="1300" b="1" dirty="0" smtClean="0"/>
            </a:br>
            <a:r>
              <a:rPr lang="ru-RU" sz="1300" b="1" dirty="0" smtClean="0"/>
              <a:t>2. «Наседка и цыплята» - Развивать у детей умение выполнять движения по сигналу,   упражнять в беге в разных направлениях и в </a:t>
            </a:r>
            <a:r>
              <a:rPr lang="ru-RU" sz="1300" b="1" dirty="0" err="1" smtClean="0"/>
              <a:t>подлезании</a:t>
            </a:r>
            <a:r>
              <a:rPr lang="ru-RU" sz="1300" b="1" dirty="0" smtClean="0"/>
              <a:t>.</a:t>
            </a:r>
            <a:br>
              <a:rPr lang="ru-RU" sz="1300" b="1" dirty="0" smtClean="0"/>
            </a:br>
            <a:r>
              <a:rPr lang="ru-RU" sz="1300" b="1" dirty="0" smtClean="0"/>
              <a:t>С.Р.И «Семья» - побуждение детей творчески воспроизводить в игре быт семьи. Формировать умение взаимодействовать в сюжетах с двумя действующими лицами (мама— дочка). Развивать умение взаимодействовать и ладить друг с другом.</a:t>
            </a:r>
            <a:br>
              <a:rPr lang="ru-RU" sz="1300" b="1" dirty="0" smtClean="0"/>
            </a:br>
            <a:r>
              <a:rPr lang="ru-RU" sz="1300" b="1" dirty="0" smtClean="0"/>
              <a:t>Самостоятельно-игровая  деятельность  детей  с выносным  материалом</a:t>
            </a:r>
            <a:br>
              <a:rPr lang="ru-RU" sz="1300" b="1" dirty="0" smtClean="0"/>
            </a:br>
            <a:r>
              <a:rPr lang="ru-RU" sz="1300" b="1" dirty="0" smtClean="0"/>
              <a:t>  Выносной  материал:  лопатки, венички, цветные кружки, формочки, печатки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ru-RU" sz="1600" b="1" dirty="0" smtClean="0">
                <a:solidFill>
                  <a:srgbClr val="0070C0"/>
                </a:solidFill>
              </a:rPr>
              <a:t>Прогулка № 26    </a:t>
            </a:r>
            <a:br>
              <a:rPr lang="ru-RU" sz="1600" b="1" dirty="0" smtClean="0">
                <a:solidFill>
                  <a:srgbClr val="0070C0"/>
                </a:solidFill>
              </a:rPr>
            </a:br>
            <a:r>
              <a:rPr lang="ru-RU" sz="1600" b="1" dirty="0" smtClean="0">
                <a:solidFill>
                  <a:srgbClr val="0070C0"/>
                </a:solidFill>
              </a:rPr>
              <a:t>Лягушки</a:t>
            </a:r>
            <a:br>
              <a:rPr lang="ru-RU" sz="1600" b="1" dirty="0" smtClean="0">
                <a:solidFill>
                  <a:srgbClr val="0070C0"/>
                </a:solidFill>
              </a:rPr>
            </a:br>
            <a:r>
              <a:rPr lang="ru-RU" sz="1300" b="1" dirty="0" smtClean="0"/>
              <a:t/>
            </a:r>
            <a:br>
              <a:rPr lang="ru-RU" sz="1300" b="1" dirty="0" smtClean="0"/>
            </a:br>
            <a:r>
              <a:rPr lang="ru-RU" sz="1300" b="1" dirty="0" smtClean="0"/>
              <a:t>     </a:t>
            </a:r>
            <a:r>
              <a:rPr lang="ru-RU" sz="1300" b="1" dirty="0" err="1" smtClean="0"/>
              <a:t>Цель:Продолжить</a:t>
            </a:r>
            <a:r>
              <a:rPr lang="ru-RU" sz="1300" b="1" dirty="0" smtClean="0"/>
              <a:t> знакомство детей с природой родного края и ее обитателями. Рассказать детям о среде обитания лягушки, о том, как она питается, какую пользу приносит. Воспитывать желание беречь и охранять природу.</a:t>
            </a:r>
            <a:br>
              <a:rPr lang="ru-RU" sz="1300" b="1" dirty="0" smtClean="0"/>
            </a:br>
            <a:r>
              <a:rPr lang="ru-RU" sz="1300" b="1" dirty="0" smtClean="0"/>
              <a:t>Беседа</a:t>
            </a:r>
            <a:br>
              <a:rPr lang="ru-RU" sz="1300" b="1" dirty="0" smtClean="0"/>
            </a:br>
            <a:r>
              <a:rPr lang="ru-RU" sz="1300" b="1" dirty="0" smtClean="0"/>
              <a:t>Если во время прогулки вы с детьми увидели лягушку, то вам повезло. Если лягушка не прискакала к вам в гости, используйте картинку.</a:t>
            </a:r>
            <a:br>
              <a:rPr lang="ru-RU" sz="1300" b="1" dirty="0" smtClean="0"/>
            </a:br>
            <a:r>
              <a:rPr lang="ru-RU" sz="1300" b="1" dirty="0" smtClean="0"/>
              <a:t>Рассмотрите лягушку на картинке. Какая она? (</a:t>
            </a:r>
            <a:r>
              <a:rPr lang="ru-RU" sz="1300" b="1" dirty="0" err="1" smtClean="0"/>
              <a:t>Описы</a:t>
            </a:r>
            <a:r>
              <a:rPr lang="ru-RU" sz="1300" b="1" dirty="0" smtClean="0"/>
              <a:t> </a:t>
            </a:r>
            <a:r>
              <a:rPr lang="ru-RU" sz="1300" b="1" dirty="0" err="1" smtClean="0"/>
              <a:t>ваем</a:t>
            </a:r>
            <a:r>
              <a:rPr lang="ru-RU" sz="1300" b="1" dirty="0" smtClean="0"/>
              <a:t> лягушку.)</a:t>
            </a:r>
            <a:br>
              <a:rPr lang="ru-RU" sz="1300" b="1" dirty="0" smtClean="0"/>
            </a:br>
            <a:r>
              <a:rPr lang="ru-RU" sz="1300" b="1" dirty="0" smtClean="0"/>
              <a:t>А где любит </a:t>
            </a:r>
            <a:r>
              <a:rPr lang="ru-RU" sz="1300" b="1" dirty="0" err="1" smtClean="0"/>
              <a:t>житьлягушка</a:t>
            </a:r>
            <a:r>
              <a:rPr lang="ru-RU" sz="1300" b="1" dirty="0" smtClean="0"/>
              <a:t>? (Там, </a:t>
            </a:r>
            <a:r>
              <a:rPr lang="ru-RU" sz="1300" b="1" dirty="0" err="1" smtClean="0"/>
              <a:t>гдемноговоды</a:t>
            </a:r>
            <a:r>
              <a:rPr lang="ru-RU" sz="1300" b="1" dirty="0" smtClean="0"/>
              <a:t>, где </a:t>
            </a:r>
            <a:r>
              <a:rPr lang="ru-RU" sz="1300" b="1" dirty="0" err="1" smtClean="0"/>
              <a:t>мно</a:t>
            </a:r>
            <a:r>
              <a:rPr lang="ru-RU" sz="1300" b="1" dirty="0" smtClean="0"/>
              <a:t> го зеленой травки и комаров. Лягушка питается комарами.)</a:t>
            </a:r>
            <a:br>
              <a:rPr lang="ru-RU" sz="1300" b="1" dirty="0" smtClean="0"/>
            </a:br>
            <a:r>
              <a:rPr lang="ru-RU" sz="1300" b="1" dirty="0" smtClean="0"/>
              <a:t>А в каких сказках мы с вами встречали лягушку? Мо </a:t>
            </a:r>
            <a:r>
              <a:rPr lang="ru-RU" sz="1300" b="1" dirty="0" err="1" smtClean="0"/>
              <a:t>лодцы</a:t>
            </a:r>
            <a:r>
              <a:rPr lang="ru-RU" sz="1300" b="1" dirty="0" smtClean="0"/>
              <a:t>, хорошо сказки знаете.</a:t>
            </a:r>
            <a:br>
              <a:rPr lang="ru-RU" sz="1300" b="1" dirty="0" smtClean="0"/>
            </a:br>
            <a:r>
              <a:rPr lang="ru-RU" sz="1300" b="1" dirty="0" smtClean="0"/>
              <a:t>А вот в жизни лягушка не любит, чтобы ее беспокоили. Она прячется в траве, в тенечке. И если вы вдруг увидели ее, то не спешите взять на руки, а лучше попробуйте ее внимательно рассмотреть. Лягушка непоседливая, любо </a:t>
            </a:r>
            <a:r>
              <a:rPr lang="ru-RU" sz="1300" b="1" dirty="0" err="1" smtClean="0"/>
              <a:t>пытная</a:t>
            </a:r>
            <a:r>
              <a:rPr lang="ru-RU" sz="1300" b="1" dirty="0" smtClean="0"/>
              <a:t>. Она ловит комаров и мошек. Любит плескаться в воде и погреться на солнышке.</a:t>
            </a:r>
            <a:br>
              <a:rPr lang="ru-RU" sz="1300" b="1" dirty="0" smtClean="0"/>
            </a:br>
            <a:r>
              <a:rPr lang="ru-RU" sz="1300" b="1" dirty="0" smtClean="0"/>
              <a:t>Игры в песочнице</a:t>
            </a:r>
            <a:br>
              <a:rPr lang="ru-RU" sz="1300" b="1" dirty="0" smtClean="0"/>
            </a:br>
            <a:r>
              <a:rPr lang="ru-RU" sz="1300" b="1" dirty="0" smtClean="0"/>
              <a:t>«Чьи следы»</a:t>
            </a:r>
            <a:br>
              <a:rPr lang="ru-RU" sz="1300" b="1" dirty="0" smtClean="0"/>
            </a:br>
            <a:r>
              <a:rPr lang="ru-RU" sz="1300" b="1" dirty="0" smtClean="0"/>
              <a:t>Можно играть с небольшой группой детей или с од ним ребенком. Один участник игры рисует на песке следы животного. Все остальные должны угадать, кому </a:t>
            </a:r>
            <a:r>
              <a:rPr lang="ru-RU" sz="1300" b="1" dirty="0" err="1" smtClean="0"/>
              <a:t>принад</a:t>
            </a:r>
            <a:r>
              <a:rPr lang="ru-RU" sz="1300" b="1" dirty="0" smtClean="0"/>
              <a:t> лежат следы. Можно придумывать и называть </a:t>
            </a:r>
            <a:r>
              <a:rPr lang="ru-RU" sz="1300" b="1" dirty="0" err="1" smtClean="0"/>
              <a:t>несуще</a:t>
            </a:r>
            <a:r>
              <a:rPr lang="ru-RU" sz="1300" b="1" dirty="0" smtClean="0"/>
              <a:t> </a:t>
            </a:r>
            <a:r>
              <a:rPr lang="ru-RU" sz="1300" b="1" dirty="0" err="1" smtClean="0"/>
              <a:t>ствующих</a:t>
            </a:r>
            <a:r>
              <a:rPr lang="ru-RU" sz="1300" b="1" dirty="0" smtClean="0"/>
              <a:t> животных.</a:t>
            </a:r>
            <a:br>
              <a:rPr lang="ru-RU" sz="1300" b="1" dirty="0" smtClean="0"/>
            </a:br>
            <a:r>
              <a:rPr lang="ru-RU" sz="1300" b="1" dirty="0" smtClean="0"/>
              <a:t>  Подвижные игры</a:t>
            </a:r>
            <a:br>
              <a:rPr lang="ru-RU" sz="1300" b="1" dirty="0" smtClean="0"/>
            </a:br>
            <a:r>
              <a:rPr lang="ru-RU" sz="1300" b="1" dirty="0" smtClean="0"/>
              <a:t>1. «Бегите к флажку». Цель: учить выполнять действия строго по сигналу  </a:t>
            </a:r>
            <a:br>
              <a:rPr lang="ru-RU" sz="1300" b="1" dirty="0" smtClean="0"/>
            </a:br>
            <a:r>
              <a:rPr lang="ru-RU" sz="1300" b="1" dirty="0" smtClean="0"/>
              <a:t>воспитателя. </a:t>
            </a:r>
            <a:r>
              <a:rPr lang="ru-RU" sz="1300" b="1" dirty="0" err="1" smtClean="0"/>
              <a:t>Разв</a:t>
            </a:r>
            <a:r>
              <a:rPr lang="ru-RU" sz="1300" b="1" dirty="0" smtClean="0"/>
              <a:t>. у детей внимание, умение различать цвета.  </a:t>
            </a:r>
            <a:r>
              <a:rPr lang="ru-RU" sz="1300" b="1" dirty="0" err="1" smtClean="0"/>
              <a:t>Упраж</a:t>
            </a:r>
            <a:r>
              <a:rPr lang="ru-RU" sz="1300" b="1" dirty="0" smtClean="0"/>
              <a:t>. в беге и ходьбе.</a:t>
            </a:r>
            <a:br>
              <a:rPr lang="ru-RU" sz="1300" b="1" dirty="0" smtClean="0"/>
            </a:br>
            <a:r>
              <a:rPr lang="ru-RU" sz="1300" b="1" dirty="0" smtClean="0"/>
              <a:t>2. «Наседка и цыплята» - Развивать у детей умение выполнять движения по сигналу,   упражнять в беге в разных направлениях и в </a:t>
            </a:r>
            <a:r>
              <a:rPr lang="ru-RU" sz="1300" b="1" dirty="0" err="1" smtClean="0"/>
              <a:t>подлезании</a:t>
            </a:r>
            <a:r>
              <a:rPr lang="ru-RU" sz="1300" b="1" dirty="0" smtClean="0"/>
              <a:t>.</a:t>
            </a:r>
            <a:br>
              <a:rPr lang="ru-RU" sz="1300" b="1" dirty="0" smtClean="0"/>
            </a:br>
            <a:r>
              <a:rPr lang="ru-RU" sz="1300" b="1" dirty="0" smtClean="0"/>
              <a:t>С.Р.И «Угощение»- развитие умения у детей реализовывать </a:t>
            </a:r>
            <a:r>
              <a:rPr lang="ru-RU" sz="1300" b="1" dirty="0" err="1" smtClean="0"/>
              <a:t>игро</a:t>
            </a:r>
            <a:r>
              <a:rPr lang="ru-RU" sz="1300" b="1" dirty="0" smtClean="0"/>
              <a:t> вой замысел.</a:t>
            </a:r>
            <a:br>
              <a:rPr lang="ru-RU" sz="1300" b="1" dirty="0" smtClean="0"/>
            </a:br>
            <a:r>
              <a:rPr lang="ru-RU" sz="1300" b="1" dirty="0" smtClean="0"/>
              <a:t> Поощрять попытки детей самостоятельно подбирать атрибуты для той или иной роли; дополнять игровую обстановку недостающими предметами, игрушками.</a:t>
            </a:r>
            <a:br>
              <a:rPr lang="ru-RU" sz="1300" b="1" dirty="0" smtClean="0"/>
            </a:br>
            <a:r>
              <a:rPr lang="ru-RU" sz="1300" b="1" dirty="0" smtClean="0"/>
              <a:t>Самостоятельно-игровая  деятельность  детей  с выносным  материалом</a:t>
            </a:r>
            <a:br>
              <a:rPr lang="ru-RU" sz="1300" b="1" dirty="0" smtClean="0"/>
            </a:br>
            <a:r>
              <a:rPr lang="ru-RU" sz="1300" b="1" dirty="0" smtClean="0"/>
              <a:t>Выносной материал:  лопатки, ведро, формочки, карандаши.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357981"/>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1600" b="1" dirty="0" smtClean="0">
                <a:solidFill>
                  <a:srgbClr val="0070C0"/>
                </a:solidFill>
              </a:rPr>
              <a:t>Прогулка №2                         </a:t>
            </a:r>
            <a:br>
              <a:rPr lang="ru-RU" sz="1600" b="1" dirty="0" smtClean="0">
                <a:solidFill>
                  <a:srgbClr val="0070C0"/>
                </a:solidFill>
              </a:rPr>
            </a:br>
            <a:r>
              <a:rPr lang="ru-RU" sz="1600" b="1" dirty="0" smtClean="0">
                <a:solidFill>
                  <a:srgbClr val="0070C0"/>
                </a:solidFill>
              </a:rPr>
              <a:t>Наблюдение за солнцем </a:t>
            </a:r>
            <a:br>
              <a:rPr lang="ru-RU" sz="1600" b="1" dirty="0" smtClean="0">
                <a:solidFill>
                  <a:srgbClr val="0070C0"/>
                </a:solidFill>
              </a:rPr>
            </a:br>
            <a:r>
              <a:rPr lang="ru-RU" sz="1400" b="1" dirty="0" smtClean="0"/>
              <a:t/>
            </a:r>
            <a:br>
              <a:rPr lang="ru-RU" sz="1400" b="1" dirty="0" smtClean="0"/>
            </a:br>
            <a:r>
              <a:rPr lang="ru-RU" sz="1400" b="1" dirty="0" smtClean="0"/>
              <a:t>Цель: Сравнить время года лето с другими временами, находить сходные и отличительные черты. Дать представление о состоянии погоды летом. Закрепить названия сезонной одежды.</a:t>
            </a:r>
            <a:br>
              <a:rPr lang="ru-RU" sz="1400" b="1" dirty="0" smtClean="0"/>
            </a:br>
            <a:r>
              <a:rPr lang="ru-RU" sz="1400" b="1" dirty="0" smtClean="0"/>
              <a:t>Основное содержание: Солнце светит ярко, стало очень тепло. Лето отличается и тем, что цветет много цветов. Вокруг все зелено.</a:t>
            </a:r>
            <a:br>
              <a:rPr lang="ru-RU" sz="1400" b="1" dirty="0" smtClean="0"/>
            </a:br>
            <a:r>
              <a:rPr lang="ru-RU" sz="1400" b="1" dirty="0" smtClean="0"/>
              <a:t>Ярко солнце светит,</a:t>
            </a:r>
            <a:br>
              <a:rPr lang="ru-RU" sz="1400" b="1" dirty="0" smtClean="0"/>
            </a:br>
            <a:r>
              <a:rPr lang="ru-RU" sz="1400" b="1" dirty="0" smtClean="0"/>
              <a:t>В воздухе тепло,</a:t>
            </a:r>
            <a:br>
              <a:rPr lang="ru-RU" sz="1400" b="1" dirty="0" smtClean="0"/>
            </a:br>
            <a:r>
              <a:rPr lang="ru-RU" sz="1400" b="1" dirty="0" smtClean="0"/>
              <a:t>И, куда не глянешь,</a:t>
            </a:r>
            <a:br>
              <a:rPr lang="ru-RU" sz="1400" b="1" dirty="0" smtClean="0"/>
            </a:br>
            <a:r>
              <a:rPr lang="ru-RU" sz="1400" b="1" dirty="0" smtClean="0"/>
              <a:t>Все кругом светло.</a:t>
            </a:r>
            <a:br>
              <a:rPr lang="ru-RU" sz="1400" b="1" dirty="0" smtClean="0"/>
            </a:br>
            <a:r>
              <a:rPr lang="ru-RU" sz="1400" b="1" dirty="0" smtClean="0"/>
              <a:t>И.Суриков</a:t>
            </a:r>
            <a:br>
              <a:rPr lang="ru-RU" sz="1400" b="1" dirty="0" smtClean="0"/>
            </a:br>
            <a:r>
              <a:rPr lang="ru-RU" sz="1400" b="1" dirty="0" smtClean="0"/>
              <a:t>Подвижные   игры</a:t>
            </a:r>
            <a:br>
              <a:rPr lang="ru-RU" sz="1400" b="1" dirty="0" smtClean="0"/>
            </a:br>
            <a:r>
              <a:rPr lang="ru-RU" sz="1400" b="1" dirty="0" smtClean="0"/>
              <a:t>1.«У медведя в бору».- учить бегать, не наталкиваясь друг на друга.</a:t>
            </a:r>
            <a:br>
              <a:rPr lang="ru-RU" sz="1400" b="1" dirty="0" smtClean="0"/>
            </a:br>
            <a:r>
              <a:rPr lang="ru-RU" sz="1400" b="1" dirty="0" smtClean="0"/>
              <a:t>2. Лохматый пес» - развивать умение у детей двигаться в соответствии с текстом, быстро менять направление движения, бегать, стараясь не попа даться ловящему и не толкаясь</a:t>
            </a:r>
            <a:br>
              <a:rPr lang="ru-RU" sz="1400" b="1" dirty="0" smtClean="0"/>
            </a:br>
            <a:r>
              <a:rPr lang="ru-RU" sz="1400" b="1" dirty="0" smtClean="0"/>
              <a:t>С.Р.И «Шоферы» - ознакомление детей с профессией шофера. Научить детей устанавливать взаимоотношения в игре. Формировать умение взаимодействовать в сюжетах с двумя действующими лицами (шофер—пассажир). Поощрять попытки детей самостоятельно подбирать атрибуты для той или иной роли.</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   Выносной материал:  лопатки, ведерки, формочки , куклы, одетые по </a:t>
            </a:r>
            <a:r>
              <a:rPr lang="ru-RU" sz="1400" b="1" dirty="0" err="1" smtClean="0"/>
              <a:t>сезону,машинки</a:t>
            </a:r>
            <a:r>
              <a:rPr lang="ru-RU" sz="1400" b="1" dirty="0" smtClean="0"/>
              <a:t>.</a:t>
            </a:r>
            <a:endParaRPr lang="ru-RU" sz="1400" b="1" dirty="0">
              <a:ln w="57150">
                <a:solidFill>
                  <a:schemeClr val="tx1"/>
                </a:solidFill>
              </a:l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1600" b="1" dirty="0" smtClean="0">
                <a:solidFill>
                  <a:srgbClr val="0070C0"/>
                </a:solidFill>
              </a:rPr>
              <a:t>Прогулка №3             </a:t>
            </a:r>
            <a:br>
              <a:rPr lang="ru-RU" sz="1600" b="1" dirty="0" smtClean="0">
                <a:solidFill>
                  <a:srgbClr val="0070C0"/>
                </a:solidFill>
              </a:rPr>
            </a:br>
            <a:r>
              <a:rPr lang="ru-RU" sz="1600" b="1" dirty="0" smtClean="0">
                <a:solidFill>
                  <a:srgbClr val="0070C0"/>
                </a:solidFill>
              </a:rPr>
              <a:t>Наблюдение за небом и облаками </a:t>
            </a:r>
            <a:br>
              <a:rPr lang="ru-RU" sz="1600" b="1" dirty="0" smtClean="0">
                <a:solidFill>
                  <a:srgbClr val="0070C0"/>
                </a:solidFill>
              </a:rPr>
            </a:br>
            <a:r>
              <a:rPr lang="ru-RU" sz="1400" b="1" dirty="0" smtClean="0"/>
              <a:t/>
            </a:r>
            <a:br>
              <a:rPr lang="ru-RU" sz="1400" b="1" dirty="0" smtClean="0"/>
            </a:br>
            <a:r>
              <a:rPr lang="ru-RU" sz="1400" b="1" dirty="0" smtClean="0"/>
              <a:t>Цель: разобрать понятие «облако», зависимость погоды от наличия облаков.</a:t>
            </a:r>
            <a:br>
              <a:rPr lang="ru-RU" sz="1400" b="1" dirty="0" smtClean="0"/>
            </a:br>
            <a:r>
              <a:rPr lang="ru-RU" sz="1400" b="1" dirty="0" smtClean="0"/>
              <a:t>Основное содержание: В облачный день спросить у детей, что они видят на небе. Заметить, что облака движутся, иногда плывут медленно, иногда быстро. Какие они? Если на небе есть облака, они закрывают собой солнце, тогда на улице не так жарко.</a:t>
            </a:r>
            <a:br>
              <a:rPr lang="ru-RU" sz="1400" b="1" dirty="0" smtClean="0"/>
            </a:br>
            <a:r>
              <a:rPr lang="ru-RU" sz="1400" b="1" dirty="0" smtClean="0"/>
              <a:t>Облака,</a:t>
            </a:r>
            <a:br>
              <a:rPr lang="ru-RU" sz="1400" b="1" dirty="0" smtClean="0"/>
            </a:br>
            <a:r>
              <a:rPr lang="ru-RU" sz="1400" b="1" dirty="0" smtClean="0"/>
              <a:t>Белогривые лошадки,</a:t>
            </a:r>
            <a:br>
              <a:rPr lang="ru-RU" sz="1400" b="1" dirty="0" smtClean="0"/>
            </a:br>
            <a:r>
              <a:rPr lang="ru-RU" sz="1400" b="1" dirty="0" smtClean="0"/>
              <a:t>Облака,</a:t>
            </a:r>
            <a:br>
              <a:rPr lang="ru-RU" sz="1400" b="1" dirty="0" smtClean="0"/>
            </a:br>
            <a:r>
              <a:rPr lang="ru-RU" sz="1400" b="1" dirty="0" smtClean="0"/>
              <a:t>Что вы мчитесь без оглядки?</a:t>
            </a:r>
            <a:br>
              <a:rPr lang="ru-RU" sz="1400" b="1" dirty="0" smtClean="0"/>
            </a:br>
            <a:r>
              <a:rPr lang="ru-RU" sz="1400" b="1" dirty="0" smtClean="0"/>
              <a:t>С.Козлов</a:t>
            </a:r>
            <a:br>
              <a:rPr lang="ru-RU" sz="1400" b="1" dirty="0" smtClean="0"/>
            </a:br>
            <a:r>
              <a:rPr lang="ru-RU" sz="1400" b="1" dirty="0" smtClean="0"/>
              <a:t>Подвижные   игры</a:t>
            </a:r>
            <a:br>
              <a:rPr lang="ru-RU" sz="1400" b="1" dirty="0" smtClean="0"/>
            </a:br>
            <a:r>
              <a:rPr lang="ru-RU" sz="1400" b="1" dirty="0" smtClean="0"/>
              <a:t>1.«Поймай комара» - Развивать у детей умение согласовывать движения со зрительным сигналом, упражнять детей в прыжках (подпрыгивание на месте).</a:t>
            </a:r>
            <a:br>
              <a:rPr lang="ru-RU" sz="1400" b="1" dirty="0" smtClean="0"/>
            </a:br>
            <a:r>
              <a:rPr lang="ru-RU" sz="1400" b="1" dirty="0" smtClean="0"/>
              <a:t>2.«Воробышки и кот» -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a:t>
            </a:r>
            <a:br>
              <a:rPr lang="ru-RU" sz="1400" b="1" dirty="0" smtClean="0"/>
            </a:br>
            <a:r>
              <a:rPr lang="ru-RU" sz="1400" b="1" dirty="0" smtClean="0"/>
              <a:t>С.Р.И «У врача»- Ознакомление детей с деятельностью врача, закрепление названий медицинских инструментов. </a:t>
            </a:r>
            <a:r>
              <a:rPr lang="ru-RU" sz="1400" b="1" dirty="0" err="1" smtClean="0"/>
              <a:t>Обу</a:t>
            </a:r>
            <a:r>
              <a:rPr lang="ru-RU" sz="1400" b="1" dirty="0" smtClean="0"/>
              <a:t> </a:t>
            </a:r>
            <a:r>
              <a:rPr lang="ru-RU" sz="1400" b="1" dirty="0" err="1" smtClean="0"/>
              <a:t>чение</a:t>
            </a:r>
            <a:r>
              <a:rPr lang="ru-RU" sz="1400" b="1" dirty="0" smtClean="0"/>
              <a:t> детей реализации игрового </a:t>
            </a:r>
            <a:r>
              <a:rPr lang="ru-RU" sz="1400" b="1" dirty="0" err="1" smtClean="0"/>
              <a:t>замысла.Формировать</a:t>
            </a:r>
            <a:r>
              <a:rPr lang="ru-RU" sz="1400" b="1" dirty="0" smtClean="0"/>
              <a:t> умение взаимодействовать в сюжетах с двумя действующими лицами (врач — больной); в индивид. играх с игрушками-заместителями исполнять роль за себя и за игрушку.</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Выносной  материал: лопатки, венички, носилки, </a:t>
            </a:r>
            <a:r>
              <a:rPr lang="ru-RU" sz="1400" b="1" dirty="0" err="1" smtClean="0"/>
              <a:t>формочки,карандаши</a:t>
            </a:r>
            <a:r>
              <a:rPr lang="ru-RU" sz="1400" b="1" dirty="0" smtClean="0"/>
              <a:t>, листы бумаги</a:t>
            </a:r>
            <a:br>
              <a:rPr lang="ru-RU" sz="1400" b="1" dirty="0" smtClean="0"/>
            </a:br>
            <a:endParaRPr lang="ru-RU" sz="1400" b="1" dirty="0">
              <a:ln w="57150">
                <a:solidFill>
                  <a:schemeClr val="tx1"/>
                </a:solidFill>
              </a:l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1600" b="1" dirty="0" smtClean="0">
                <a:solidFill>
                  <a:srgbClr val="0070C0"/>
                </a:solidFill>
              </a:rPr>
              <a:t>Прогулка №4             </a:t>
            </a:r>
            <a:br>
              <a:rPr lang="ru-RU" sz="1600" b="1" dirty="0" smtClean="0">
                <a:solidFill>
                  <a:srgbClr val="0070C0"/>
                </a:solidFill>
              </a:rPr>
            </a:br>
            <a:r>
              <a:rPr lang="ru-RU" sz="1600" b="1" dirty="0" smtClean="0">
                <a:solidFill>
                  <a:srgbClr val="0070C0"/>
                </a:solidFill>
              </a:rPr>
              <a:t>Наблюдение за небом и тучами</a:t>
            </a:r>
            <a:br>
              <a:rPr lang="ru-RU" sz="1600" b="1" dirty="0" smtClean="0">
                <a:solidFill>
                  <a:srgbClr val="0070C0"/>
                </a:solidFill>
              </a:rPr>
            </a:br>
            <a:r>
              <a:rPr lang="ru-RU" sz="1600" b="1" dirty="0" smtClean="0">
                <a:solidFill>
                  <a:srgbClr val="0070C0"/>
                </a:solidFill>
              </a:rPr>
              <a:t> </a:t>
            </a:r>
            <a:r>
              <a:rPr lang="ru-RU" sz="1400" b="1" dirty="0" smtClean="0"/>
              <a:t/>
            </a:r>
            <a:br>
              <a:rPr lang="ru-RU" sz="1400" b="1" dirty="0" smtClean="0"/>
            </a:br>
            <a:r>
              <a:rPr lang="ru-RU" sz="1400" b="1" dirty="0" smtClean="0"/>
              <a:t>Цель: разобрать понятие «туча», раскрыть зависимость погоды от наличия туч на небе.</a:t>
            </a:r>
            <a:br>
              <a:rPr lang="ru-RU" sz="1400" b="1" dirty="0" smtClean="0"/>
            </a:br>
            <a:r>
              <a:rPr lang="ru-RU" sz="1400" b="1" dirty="0" smtClean="0"/>
              <a:t>Основное содержание: в пасмурный день </a:t>
            </a:r>
            <a:r>
              <a:rPr lang="ru-RU" sz="1400" b="1" dirty="0" err="1" smtClean="0"/>
              <a:t>рассп</a:t>
            </a:r>
            <a:r>
              <a:rPr lang="ru-RU" sz="1400" b="1" dirty="0" smtClean="0"/>
              <a:t>. детей о погоде. Заметить, что тучи покрывают все небо, что </a:t>
            </a:r>
            <a:r>
              <a:rPr lang="ru-RU" sz="1400" b="1" dirty="0" err="1" smtClean="0"/>
              <a:t>свидетел</a:t>
            </a:r>
            <a:r>
              <a:rPr lang="ru-RU" sz="1400" b="1" dirty="0" smtClean="0"/>
              <a:t>. о приближении дождя. Тучи темно-синие, тяжелые.</a:t>
            </a:r>
            <a:br>
              <a:rPr lang="ru-RU" sz="1400" b="1" dirty="0" smtClean="0"/>
            </a:br>
            <a:r>
              <a:rPr lang="ru-RU" sz="1400" b="1" dirty="0" smtClean="0"/>
              <a:t>Видишь: облако летит;</a:t>
            </a:r>
            <a:br>
              <a:rPr lang="ru-RU" sz="1400" b="1" dirty="0" smtClean="0"/>
            </a:br>
            <a:r>
              <a:rPr lang="ru-RU" sz="1400" b="1" dirty="0" smtClean="0"/>
              <a:t>Слышишь: с нами говорит:</a:t>
            </a:r>
            <a:br>
              <a:rPr lang="ru-RU" sz="1400" b="1" dirty="0" smtClean="0"/>
            </a:br>
            <a:r>
              <a:rPr lang="ru-RU" sz="1400" b="1" dirty="0" smtClean="0"/>
              <a:t>«В ясном небе я лечу,</a:t>
            </a:r>
            <a:br>
              <a:rPr lang="ru-RU" sz="1400" b="1" dirty="0" smtClean="0"/>
            </a:br>
            <a:r>
              <a:rPr lang="ru-RU" sz="1400" b="1" dirty="0" smtClean="0"/>
              <a:t>Подрасти скорей хочу.</a:t>
            </a:r>
            <a:br>
              <a:rPr lang="ru-RU" sz="1400" b="1" dirty="0" smtClean="0"/>
            </a:br>
            <a:r>
              <a:rPr lang="ru-RU" sz="1400" b="1" dirty="0" smtClean="0"/>
              <a:t>Стану тучей, а потом</a:t>
            </a:r>
            <a:br>
              <a:rPr lang="ru-RU" sz="1400" b="1" dirty="0" smtClean="0"/>
            </a:br>
            <a:r>
              <a:rPr lang="ru-RU" sz="1400" b="1" dirty="0" smtClean="0"/>
              <a:t>Всех порадую дождем.</a:t>
            </a:r>
            <a:br>
              <a:rPr lang="ru-RU" sz="1400" b="1" dirty="0" smtClean="0"/>
            </a:br>
            <a:r>
              <a:rPr lang="ru-RU" sz="1400" b="1" dirty="0" smtClean="0"/>
              <a:t>Буду грядки поливать,</a:t>
            </a:r>
            <a:br>
              <a:rPr lang="ru-RU" sz="1400" b="1" dirty="0" smtClean="0"/>
            </a:br>
            <a:r>
              <a:rPr lang="ru-RU" sz="1400" b="1" dirty="0" smtClean="0"/>
              <a:t>Буду травку умывать».</a:t>
            </a:r>
            <a:br>
              <a:rPr lang="ru-RU" sz="1400" b="1" dirty="0" smtClean="0"/>
            </a:br>
            <a:r>
              <a:rPr lang="ru-RU" sz="1400" b="1" dirty="0" smtClean="0"/>
              <a:t>Подвижные  игры</a:t>
            </a:r>
            <a:br>
              <a:rPr lang="ru-RU" sz="1400" b="1" dirty="0" smtClean="0"/>
            </a:br>
            <a:r>
              <a:rPr lang="ru-RU" sz="1400" b="1" dirty="0" smtClean="0"/>
              <a:t>1. «Поймай комара» - Развивать у детей умение согласовывать движения со зрительным сигналом, упражнять детей в прыжках (подпрыгивание на месте).</a:t>
            </a:r>
            <a:br>
              <a:rPr lang="ru-RU" sz="1400" b="1" dirty="0" smtClean="0"/>
            </a:br>
            <a:r>
              <a:rPr lang="ru-RU" sz="1400" b="1" dirty="0" smtClean="0"/>
              <a:t>2. «Угадай кто кричит» - Развивать у детей наблюдательность, внимание, активность и ориентировку в пространстве</a:t>
            </a:r>
            <a:br>
              <a:rPr lang="ru-RU" sz="1400" b="1" dirty="0" smtClean="0"/>
            </a:br>
            <a:r>
              <a:rPr lang="ru-RU" sz="1400" b="1" dirty="0" smtClean="0"/>
              <a:t>С.Р.И «Угощение»- развитие умения у детей реализовывать </a:t>
            </a:r>
            <a:r>
              <a:rPr lang="ru-RU" sz="1400" b="1" dirty="0" err="1" smtClean="0"/>
              <a:t>игро</a:t>
            </a:r>
            <a:r>
              <a:rPr lang="ru-RU" sz="1400" b="1" dirty="0" smtClean="0"/>
              <a:t> вой замысел. Поощрять попытки детей самостоятельно подбирать атрибуты для той или иной роли; дополнять игровую обстановку недостающими предметами, игрушками.</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Выносной материал:  лопатки, ведро, формочки, карандаши.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ru-RU" sz="1600" b="1" dirty="0" smtClean="0">
                <a:solidFill>
                  <a:srgbClr val="0070C0"/>
                </a:solidFill>
              </a:rPr>
              <a:t>Прогулка №5          </a:t>
            </a:r>
            <a:br>
              <a:rPr lang="ru-RU" sz="1600" b="1" dirty="0" smtClean="0">
                <a:solidFill>
                  <a:srgbClr val="0070C0"/>
                </a:solidFill>
              </a:rPr>
            </a:br>
            <a:r>
              <a:rPr lang="ru-RU" sz="1600" b="1" dirty="0" smtClean="0">
                <a:solidFill>
                  <a:srgbClr val="0070C0"/>
                </a:solidFill>
              </a:rPr>
              <a:t>Наблюдение за ветром</a:t>
            </a:r>
            <a:br>
              <a:rPr lang="ru-RU" sz="1600" b="1" dirty="0" smtClean="0">
                <a:solidFill>
                  <a:srgbClr val="0070C0"/>
                </a:solidFill>
              </a:rPr>
            </a:br>
            <a:r>
              <a:rPr lang="ru-RU" sz="1400" b="1" dirty="0" smtClean="0"/>
              <a:t/>
            </a:r>
            <a:br>
              <a:rPr lang="ru-RU" sz="1400" b="1" dirty="0" smtClean="0"/>
            </a:br>
            <a:r>
              <a:rPr lang="ru-RU" sz="1400" b="1" dirty="0" smtClean="0"/>
              <a:t>Цель: Повторить понятие «ветер». Раскрыть зависимость между деревьями, их состоянием и ветреной погодой.</a:t>
            </a:r>
            <a:br>
              <a:rPr lang="ru-RU" sz="1400" b="1" dirty="0" smtClean="0"/>
            </a:br>
            <a:r>
              <a:rPr lang="ru-RU" sz="1400" b="1" dirty="0" smtClean="0"/>
              <a:t>Основное содержание: Понаблюдать, как раскачиваются деревья, гнутся ветки. Спросить, почему так неспокойно ведут себя деревья. Какой дует ветер: холодный, теплый? Вспомнить о ветре в разные времена года.</a:t>
            </a:r>
            <a:br>
              <a:rPr lang="ru-RU" sz="1400" b="1" dirty="0" smtClean="0"/>
            </a:br>
            <a:r>
              <a:rPr lang="ru-RU" sz="1400" b="1" dirty="0" smtClean="0"/>
              <a:t>Видел я, как ветерок</a:t>
            </a:r>
            <a:br>
              <a:rPr lang="ru-RU" sz="1400" b="1" dirty="0" smtClean="0"/>
            </a:br>
            <a:r>
              <a:rPr lang="ru-RU" sz="1400" b="1" dirty="0" smtClean="0"/>
              <a:t>К нам летел на огонек!</a:t>
            </a:r>
            <a:br>
              <a:rPr lang="ru-RU" sz="1400" b="1" dirty="0" smtClean="0"/>
            </a:br>
            <a:r>
              <a:rPr lang="ru-RU" sz="1400" b="1" dirty="0" smtClean="0"/>
              <a:t>Скрипнул он оконной рамой,</a:t>
            </a:r>
            <a:br>
              <a:rPr lang="ru-RU" sz="1400" b="1" dirty="0" smtClean="0"/>
            </a:br>
            <a:r>
              <a:rPr lang="ru-RU" sz="1400" b="1" dirty="0" smtClean="0"/>
              <a:t>Тихо форточку толкнул,</a:t>
            </a:r>
            <a:br>
              <a:rPr lang="ru-RU" sz="1400" b="1" dirty="0" smtClean="0"/>
            </a:br>
            <a:r>
              <a:rPr lang="ru-RU" sz="1400" b="1" dirty="0" smtClean="0"/>
              <a:t>Поиграл моей панамой,</a:t>
            </a:r>
            <a:br>
              <a:rPr lang="ru-RU" sz="1400" b="1" dirty="0" smtClean="0"/>
            </a:br>
            <a:r>
              <a:rPr lang="ru-RU" sz="1400" b="1" dirty="0" smtClean="0"/>
              <a:t>Повозился и уснул.</a:t>
            </a:r>
            <a:br>
              <a:rPr lang="ru-RU" sz="1400" b="1" dirty="0" smtClean="0"/>
            </a:br>
            <a:r>
              <a:rPr lang="ru-RU" sz="1400" b="1" dirty="0" err="1" smtClean="0"/>
              <a:t>Г.Лагздынь</a:t>
            </a:r>
            <a:r>
              <a:rPr lang="ru-RU" sz="1400" b="1" dirty="0" smtClean="0"/>
              <a:t/>
            </a:r>
            <a:br>
              <a:rPr lang="ru-RU" sz="1400" b="1" dirty="0" smtClean="0"/>
            </a:br>
            <a:r>
              <a:rPr lang="ru-RU" sz="1400" b="1" dirty="0" smtClean="0"/>
              <a:t>Подвижные   игры</a:t>
            </a:r>
            <a:br>
              <a:rPr lang="ru-RU" sz="1400" b="1" dirty="0" smtClean="0"/>
            </a:br>
            <a:r>
              <a:rPr lang="ru-RU" sz="1400" b="1" dirty="0" smtClean="0"/>
              <a:t>«Трамвай» - развивать умение детей двигаться парами, согласовывая свои движения с движениями других играющих; учить их распознавать цвета и в соответствии с ними менять движение.</a:t>
            </a:r>
            <a:br>
              <a:rPr lang="ru-RU" sz="1400" b="1" dirty="0" smtClean="0"/>
            </a:br>
            <a:r>
              <a:rPr lang="ru-RU" sz="1400" b="1" dirty="0" smtClean="0"/>
              <a:t> «Попади в круг» - развивать у детей умение метать в цель ;ловкость; глазомер.</a:t>
            </a:r>
            <a:br>
              <a:rPr lang="ru-RU" sz="1400" b="1" dirty="0" smtClean="0"/>
            </a:br>
            <a:r>
              <a:rPr lang="ru-RU" sz="1400" b="1" dirty="0" smtClean="0"/>
              <a:t>С.Р.И «Шоферы» - ознакомление детей с профессией шофера. Научить детей устанавливать взаимоотношения в игре. Формировать умение взаимодействовать в сюжетах с двумя действующими лицами (шофер—пассажир). Поощрять попытки детей самостоятельно подбирать атрибуты для той или иной роли.</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   Выносной материал:  лопатки, ведерки, формочки , куклы, одетые по сезону, машинки.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1600" b="1" dirty="0" smtClean="0">
                <a:solidFill>
                  <a:srgbClr val="0070C0"/>
                </a:solidFill>
              </a:rPr>
              <a:t>Прогулка №6                        </a:t>
            </a:r>
            <a:br>
              <a:rPr lang="ru-RU" sz="1600" b="1" dirty="0" smtClean="0">
                <a:solidFill>
                  <a:srgbClr val="0070C0"/>
                </a:solidFill>
              </a:rPr>
            </a:br>
            <a:r>
              <a:rPr lang="ru-RU" sz="1600" b="1" dirty="0" smtClean="0">
                <a:solidFill>
                  <a:srgbClr val="0070C0"/>
                </a:solidFill>
              </a:rPr>
              <a:t>Наблюдаем за ветром </a:t>
            </a:r>
            <a:br>
              <a:rPr lang="ru-RU" sz="1600" b="1" dirty="0" smtClean="0">
                <a:solidFill>
                  <a:srgbClr val="0070C0"/>
                </a:solidFill>
              </a:rPr>
            </a:br>
            <a:r>
              <a:rPr lang="ru-RU" sz="1400" b="1" dirty="0" smtClean="0"/>
              <a:t/>
            </a:r>
            <a:br>
              <a:rPr lang="ru-RU" sz="1400" b="1" dirty="0" smtClean="0"/>
            </a:br>
            <a:r>
              <a:rPr lang="ru-RU" sz="1400" b="1" dirty="0" smtClean="0"/>
              <a:t>Цель: Продолжать знакомить с понятием «ветер». Учить детей определять ветреную погоду по разным признакам.</a:t>
            </a:r>
            <a:br>
              <a:rPr lang="ru-RU" sz="1400" b="1" dirty="0" smtClean="0"/>
            </a:br>
            <a:r>
              <a:rPr lang="ru-RU" sz="1400" b="1" dirty="0" smtClean="0"/>
              <a:t>Основное содержание: Понаблюдать, как раскачиваются деревья, можно погоду ветреную определить по состоянию вертушки. Предложить детям подставить лицо для ветра, закрыть глаза. Ветер ласкает щечки, лицо.</a:t>
            </a:r>
            <a:br>
              <a:rPr lang="ru-RU" sz="1400" b="1" dirty="0" smtClean="0"/>
            </a:br>
            <a:r>
              <a:rPr lang="ru-RU" sz="1400" b="1" dirty="0" smtClean="0"/>
              <a:t>«Ветер, ветер! Ты могуч,</a:t>
            </a:r>
            <a:br>
              <a:rPr lang="ru-RU" sz="1400" b="1" dirty="0" smtClean="0"/>
            </a:br>
            <a:r>
              <a:rPr lang="ru-RU" sz="1400" b="1" dirty="0" smtClean="0"/>
              <a:t>Ты гоняешь стаи туч,</a:t>
            </a:r>
            <a:br>
              <a:rPr lang="ru-RU" sz="1400" b="1" dirty="0" smtClean="0"/>
            </a:br>
            <a:r>
              <a:rPr lang="ru-RU" sz="1400" b="1" dirty="0" smtClean="0"/>
              <a:t>Ты волнуешь сине море,</a:t>
            </a:r>
            <a:br>
              <a:rPr lang="ru-RU" sz="1400" b="1" dirty="0" smtClean="0"/>
            </a:br>
            <a:r>
              <a:rPr lang="ru-RU" sz="1400" b="1" dirty="0" smtClean="0"/>
              <a:t>                                Всюду веешь на просторе…»          А.Пушкин</a:t>
            </a:r>
            <a:br>
              <a:rPr lang="ru-RU" sz="1400" b="1" dirty="0" smtClean="0"/>
            </a:br>
            <a:r>
              <a:rPr lang="ru-RU" sz="1400" b="1" dirty="0" smtClean="0"/>
              <a:t>Подвижные игры</a:t>
            </a:r>
            <a:br>
              <a:rPr lang="ru-RU" sz="1400" b="1" dirty="0" smtClean="0"/>
            </a:br>
            <a:r>
              <a:rPr lang="ru-RU" sz="1400" b="1" dirty="0" smtClean="0"/>
              <a:t>1. «Бегите к флажку». Цель: учить выполнять действия строго по сигналу  </a:t>
            </a:r>
            <a:br>
              <a:rPr lang="ru-RU" sz="1400" b="1" dirty="0" smtClean="0"/>
            </a:br>
            <a:r>
              <a:rPr lang="ru-RU" sz="1400" b="1" dirty="0" smtClean="0"/>
              <a:t>воспитателя. Развивать у детей внимание, умение различать цвета.  Упр. в беге и ходьбе.</a:t>
            </a:r>
            <a:br>
              <a:rPr lang="ru-RU" sz="1400" b="1" dirty="0" smtClean="0"/>
            </a:br>
            <a:r>
              <a:rPr lang="ru-RU" sz="1400" b="1" dirty="0" smtClean="0"/>
              <a:t>2. «Наседка и цыплята» - Развивать у детей умение выполнять движения по сигналу,   упражнять в беге в разных направлениях и в </a:t>
            </a:r>
            <a:r>
              <a:rPr lang="ru-RU" sz="1400" b="1" dirty="0" err="1" smtClean="0"/>
              <a:t>подлезании</a:t>
            </a:r>
            <a:r>
              <a:rPr lang="ru-RU" sz="1400" b="1" dirty="0" smtClean="0"/>
              <a:t>.</a:t>
            </a:r>
            <a:br>
              <a:rPr lang="ru-RU" sz="1400" b="1" dirty="0" smtClean="0"/>
            </a:br>
            <a:r>
              <a:rPr lang="ru-RU" sz="1400" b="1" dirty="0" smtClean="0"/>
              <a:t>С.Р.И «Семья» - побуждение детей творчески воспроизводить в игре быт семьи. Формировать умение взаимодействовать в сюжетах с двумя действующими лицами (мама— дочка). Развивать умение взаимодействовать и ладить друг с другом.</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  Выносной  материал:  лопатки, венички, цветные кружки, формочки, печатки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1600" b="1" dirty="0" smtClean="0">
                <a:solidFill>
                  <a:srgbClr val="0070C0"/>
                </a:solidFill>
              </a:rPr>
              <a:t>Прогулка  №7                      </a:t>
            </a:r>
            <a:br>
              <a:rPr lang="ru-RU" sz="1600" b="1" dirty="0" smtClean="0">
                <a:solidFill>
                  <a:srgbClr val="0070C0"/>
                </a:solidFill>
              </a:rPr>
            </a:br>
            <a:r>
              <a:rPr lang="ru-RU" sz="1600" b="1" dirty="0" smtClean="0">
                <a:solidFill>
                  <a:srgbClr val="0070C0"/>
                </a:solidFill>
              </a:rPr>
              <a:t>Наблюдение за дождем</a:t>
            </a:r>
            <a:br>
              <a:rPr lang="ru-RU" sz="1600" b="1" dirty="0" smtClean="0">
                <a:solidFill>
                  <a:srgbClr val="0070C0"/>
                </a:solidFill>
              </a:rPr>
            </a:br>
            <a:r>
              <a:rPr lang="ru-RU" sz="1400" b="1" dirty="0" smtClean="0"/>
              <a:t/>
            </a:r>
            <a:br>
              <a:rPr lang="ru-RU" sz="1400" b="1" dirty="0" smtClean="0"/>
            </a:br>
            <a:r>
              <a:rPr lang="ru-RU" sz="1400" b="1" dirty="0" smtClean="0"/>
              <a:t>Цель: Закрепить летние сезонные признаки, перемены, происходящие в неживой природе. Продолжать знакомить с таким явлением, как дождь.</a:t>
            </a:r>
            <a:br>
              <a:rPr lang="ru-RU" sz="1400" b="1" dirty="0" smtClean="0"/>
            </a:br>
            <a:r>
              <a:rPr lang="ru-RU" sz="1400" b="1" dirty="0" smtClean="0"/>
              <a:t>Основное содержание: Пронаблюдать за первым летним дождем. Обратить внимание, что капли дождя крупные и частые. Послушать, как капают капли по окнам, посмотреть, как стекает струйками вода. Какие на асфальте лужи?</a:t>
            </a:r>
            <a:br>
              <a:rPr lang="ru-RU" sz="1400" b="1" dirty="0" smtClean="0"/>
            </a:br>
            <a:r>
              <a:rPr lang="ru-RU" sz="1400" b="1" dirty="0" smtClean="0"/>
              <a:t>Дождик, дождик, капелька,</a:t>
            </a:r>
            <a:br>
              <a:rPr lang="ru-RU" sz="1400" b="1" dirty="0" smtClean="0"/>
            </a:br>
            <a:r>
              <a:rPr lang="ru-RU" sz="1400" b="1" dirty="0" smtClean="0"/>
              <a:t>Водяная сабелька</a:t>
            </a:r>
            <a:br>
              <a:rPr lang="ru-RU" sz="1400" b="1" dirty="0" smtClean="0"/>
            </a:br>
            <a:r>
              <a:rPr lang="ru-RU" sz="1400" b="1" dirty="0" smtClean="0"/>
              <a:t>Лужу разрезал – не разрезал.</a:t>
            </a:r>
            <a:br>
              <a:rPr lang="ru-RU" sz="1400" b="1" dirty="0" smtClean="0"/>
            </a:br>
            <a:r>
              <a:rPr lang="ru-RU" sz="1400" b="1" dirty="0" smtClean="0"/>
              <a:t>(Русская народная </a:t>
            </a:r>
            <a:r>
              <a:rPr lang="ru-RU" sz="1400" b="1" dirty="0" err="1" smtClean="0"/>
              <a:t>потешка</a:t>
            </a:r>
            <a:r>
              <a:rPr lang="ru-RU" sz="1400" b="1" dirty="0" smtClean="0"/>
              <a:t>)</a:t>
            </a:r>
            <a:br>
              <a:rPr lang="ru-RU" sz="1400" b="1" dirty="0" smtClean="0"/>
            </a:br>
            <a:r>
              <a:rPr lang="ru-RU" sz="1400" b="1" dirty="0" smtClean="0"/>
              <a:t>Подвижные   игры</a:t>
            </a:r>
            <a:br>
              <a:rPr lang="ru-RU" sz="1400" b="1" dirty="0" smtClean="0"/>
            </a:br>
            <a:r>
              <a:rPr lang="ru-RU" sz="1400" b="1" dirty="0" smtClean="0"/>
              <a:t>«Найди свой цвет»-формировать умение ориентироваться в пространстве, различать основные цвета спектра.</a:t>
            </a:r>
            <a:br>
              <a:rPr lang="ru-RU" sz="1400" b="1" dirty="0" smtClean="0"/>
            </a:br>
            <a:r>
              <a:rPr lang="ru-RU" sz="1400" b="1" dirty="0" smtClean="0"/>
              <a:t> «С кочки на кочку» - развивать у детей умение прыгать на двух ногах с продвижением в перёд. Действовать по сигналу, упражнять в прыжках в глубину, с места в длину, в быстром беге.</a:t>
            </a:r>
            <a:br>
              <a:rPr lang="ru-RU" sz="1400" b="1" dirty="0" smtClean="0"/>
            </a:br>
            <a:r>
              <a:rPr lang="ru-RU" sz="1400" b="1" dirty="0" smtClean="0"/>
              <a:t>С.Р.И «Угощение»- развитие умения у детей реализовывать </a:t>
            </a:r>
            <a:r>
              <a:rPr lang="ru-RU" sz="1400" b="1" dirty="0" err="1" smtClean="0"/>
              <a:t>игро</a:t>
            </a:r>
            <a:r>
              <a:rPr lang="ru-RU" sz="1400" b="1" dirty="0" smtClean="0"/>
              <a:t> вой замысел.</a:t>
            </a:r>
            <a:br>
              <a:rPr lang="ru-RU" sz="1400" b="1" dirty="0" smtClean="0"/>
            </a:br>
            <a:r>
              <a:rPr lang="ru-RU" sz="1400" b="1" dirty="0" smtClean="0"/>
              <a:t> Поощрять попытки детей самостоятельно подбирать атрибуты для той или иной роли; дополнять игровую обстановку недостающими предметами, игрушками.</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Выносной материал:  лопатки, ведро, формочки, карандаши.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285729"/>
            <a:ext cx="8715436" cy="6286543"/>
          </a:xfrm>
          <a:prstGeom prst="roundRect">
            <a:avLst/>
          </a:prstGeom>
          <a:ln w="57150">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1600" b="1" dirty="0" smtClean="0">
                <a:solidFill>
                  <a:srgbClr val="0070C0"/>
                </a:solidFill>
              </a:rPr>
              <a:t>Прогулка № 8                    </a:t>
            </a:r>
            <a:br>
              <a:rPr lang="ru-RU" sz="1600" b="1" dirty="0" smtClean="0">
                <a:solidFill>
                  <a:srgbClr val="0070C0"/>
                </a:solidFill>
              </a:rPr>
            </a:br>
            <a:r>
              <a:rPr lang="ru-RU" sz="1600" b="1" dirty="0" smtClean="0">
                <a:solidFill>
                  <a:srgbClr val="0070C0"/>
                </a:solidFill>
              </a:rPr>
              <a:t>Наблюдение за дождем </a:t>
            </a:r>
            <a:br>
              <a:rPr lang="ru-RU" sz="1600" b="1" dirty="0" smtClean="0">
                <a:solidFill>
                  <a:srgbClr val="0070C0"/>
                </a:solidFill>
              </a:rPr>
            </a:br>
            <a:r>
              <a:rPr lang="ru-RU" sz="1400" b="1" dirty="0" smtClean="0"/>
              <a:t/>
            </a:r>
            <a:br>
              <a:rPr lang="ru-RU" sz="1400" b="1" dirty="0" smtClean="0"/>
            </a:br>
            <a:r>
              <a:rPr lang="ru-RU" sz="1400" b="1" dirty="0" smtClean="0"/>
              <a:t>Цель: Продолжать знакомить детей с сезонным явлением дождем. Рассказать о влиянии дождя на рост растений.</a:t>
            </a:r>
            <a:br>
              <a:rPr lang="ru-RU" sz="1400" b="1" dirty="0" smtClean="0"/>
            </a:br>
            <a:r>
              <a:rPr lang="ru-RU" sz="1400" b="1" dirty="0" smtClean="0"/>
              <a:t>Основное содержание: Отметить, выходя на улицу, какая сегодня погода (дождливая, ненастная). Рассказать, что теплый летний дождь поливает все растения. Листья растений мокрые, капли дождя блестят на солнце.</a:t>
            </a:r>
            <a:br>
              <a:rPr lang="ru-RU" sz="1400" b="1" dirty="0" smtClean="0"/>
            </a:br>
            <a:r>
              <a:rPr lang="ru-RU" sz="1400" b="1" dirty="0" smtClean="0"/>
              <a:t>Первый гром прогремел,</a:t>
            </a:r>
            <a:br>
              <a:rPr lang="ru-RU" sz="1400" b="1" dirty="0" smtClean="0"/>
            </a:br>
            <a:r>
              <a:rPr lang="ru-RU" sz="1400" b="1" dirty="0" smtClean="0"/>
              <a:t>Туча пронеслась,</a:t>
            </a:r>
            <a:br>
              <a:rPr lang="ru-RU" sz="1400" b="1" dirty="0" smtClean="0"/>
            </a:br>
            <a:r>
              <a:rPr lang="ru-RU" sz="1400" b="1" dirty="0" smtClean="0"/>
              <a:t>Чистой влагой дождя</a:t>
            </a:r>
            <a:br>
              <a:rPr lang="ru-RU" sz="1400" b="1" dirty="0" smtClean="0"/>
            </a:br>
            <a:r>
              <a:rPr lang="ru-RU" sz="1400" b="1" dirty="0" smtClean="0"/>
              <a:t>                             Травка напилась      . С.Дрожжин</a:t>
            </a:r>
            <a:br>
              <a:rPr lang="ru-RU" sz="1400" b="1" dirty="0" smtClean="0"/>
            </a:br>
            <a:r>
              <a:rPr lang="ru-RU" sz="1400" b="1" dirty="0" smtClean="0"/>
              <a:t>Подвижные  игры        </a:t>
            </a:r>
            <a:br>
              <a:rPr lang="ru-RU" sz="1400" b="1" dirty="0" smtClean="0"/>
            </a:br>
            <a:r>
              <a:rPr lang="ru-RU" sz="1400" b="1" dirty="0" smtClean="0"/>
              <a:t>1.«Наседка и цыплята» - Развивать у детей умение выполнять движения по сигналу,   упражнять в беге в разных направлениях и в </a:t>
            </a:r>
            <a:r>
              <a:rPr lang="ru-RU" sz="1400" b="1" dirty="0" err="1" smtClean="0"/>
              <a:t>подлезании</a:t>
            </a:r>
            <a:r>
              <a:rPr lang="ru-RU" sz="1400" b="1" dirty="0" smtClean="0"/>
              <a:t>.</a:t>
            </a:r>
            <a:br>
              <a:rPr lang="ru-RU" sz="1400" b="1" dirty="0" smtClean="0"/>
            </a:br>
            <a:r>
              <a:rPr lang="ru-RU" sz="1400" b="1" dirty="0" smtClean="0"/>
              <a:t>2.Воробышки и кот» -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a:t>
            </a:r>
            <a:br>
              <a:rPr lang="ru-RU" sz="1400" b="1" dirty="0" smtClean="0"/>
            </a:br>
            <a:r>
              <a:rPr lang="ru-RU" sz="1400" b="1" dirty="0" smtClean="0"/>
              <a:t>С.Р.И «Куклы» - закрепление знаний о разных видах посуды, формирование умения использовать посуду по </a:t>
            </a:r>
            <a:r>
              <a:rPr lang="ru-RU" sz="1400" b="1" dirty="0" err="1" smtClean="0"/>
              <a:t>назначе</a:t>
            </a:r>
            <a:r>
              <a:rPr lang="ru-RU" sz="1400" b="1" dirty="0" smtClean="0"/>
              <a:t> </a:t>
            </a:r>
            <a:r>
              <a:rPr lang="ru-RU" sz="1400" b="1" dirty="0" err="1" smtClean="0"/>
              <a:t>нию</a:t>
            </a:r>
            <a:r>
              <a:rPr lang="ru-RU" sz="1400" b="1" dirty="0" smtClean="0"/>
              <a:t>. Воспитание культуры поведения во время еды. Закрепление знаний о названиях одежды. Закрепление у детей навыка правильно в определенной </a:t>
            </a:r>
            <a:r>
              <a:rPr lang="ru-RU" sz="1400" b="1" dirty="0" err="1" smtClean="0"/>
              <a:t>последова</a:t>
            </a:r>
            <a:r>
              <a:rPr lang="ru-RU" sz="1400" b="1" dirty="0" smtClean="0"/>
              <a:t> </a:t>
            </a:r>
            <a:r>
              <a:rPr lang="ru-RU" sz="1400" b="1" dirty="0" err="1" smtClean="0"/>
              <a:t>тельности</a:t>
            </a:r>
            <a:r>
              <a:rPr lang="ru-RU" sz="1400" b="1" dirty="0" smtClean="0"/>
              <a:t> раздеваться и складывать свою одежду. </a:t>
            </a:r>
            <a:br>
              <a:rPr lang="ru-RU" sz="1400" b="1" dirty="0" smtClean="0"/>
            </a:br>
            <a:r>
              <a:rPr lang="ru-RU" sz="1400" b="1" dirty="0" smtClean="0"/>
              <a:t>Самостоятельно-игровая  деятельность  детей  с выносным  материалом</a:t>
            </a:r>
            <a:br>
              <a:rPr lang="ru-RU" sz="1400" b="1" dirty="0" smtClean="0"/>
            </a:br>
            <a:r>
              <a:rPr lang="ru-RU" sz="1400" b="1" dirty="0" smtClean="0"/>
              <a:t>Выносной   материал:  лопаты, метлы, скребки, формочки.</a:t>
            </a:r>
            <a:r>
              <a:rPr lang="ru-RU" sz="1400" dirty="0" smtClean="0"/>
              <a:t/>
            </a:r>
            <a:br>
              <a:rPr lang="ru-RU" sz="1400" dirty="0" smtClean="0"/>
            </a:br>
            <a:endParaRPr lang="ru-RU" sz="1400" dirty="0">
              <a:ln w="57150">
                <a:solidFill>
                  <a:schemeClr val="tx1"/>
                </a:solidFill>
              </a:ln>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82</Words>
  <Application>Microsoft Office PowerPoint</Application>
  <PresentationFormat>Экран (4:3)</PresentationFormat>
  <Paragraphs>29</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КАРТОТЕКА</vt:lpstr>
      <vt:lpstr>Прогулка №1                       Наблюдение за солнцем                                                        Цель: Дать представление о сос. погоды летом. Закрепить названия сезонной одежды. Основное содержание: Отметить, что солнце летом греет сильнее, поэтому дети гуляют раздетыми. Спросить, легко ли посмотреть на солнце. Почему? Оно яркое, желтое, слепит глаза. Летом люди носят солнцезащитные очки, чтобы лучше было смотреть на глаза. Смотрит солнышко в окошко, Светит в нашу комнатку Мы захлопаем в ладошки – Очень рады солнышку. А.Барто Подвижные  игры 1. «Наседка и цыплята» - Развивать у детей умение выполнять движения по сигналу,   упражнять в беге в разных направлениях и в подлезании. 2. Воробышки и кот» -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 С.Р.И «Семья» - побуждение детей творчески воспроизводить в игре быт семьи. Формировать умение взаимодействовать в сюжетах с двумя действующими лицами (мама— дочка). Развивать умение взаимодействовать и ладить друг с другом. Самостоятельно-игровая  деятельность  детей  с выносным  материалом   Выносной  материал:  лопатки, венички, цветные кружки, формочки</vt:lpstr>
      <vt:lpstr>Прогулка №2                          Наблюдение за солнцем   Цель: Сравнить время года лето с другими временами, находить сходные и отличительные черты. Дать представление о состоянии погоды летом. Закрепить названия сезонной одежды. Основное содержание: Солнце светит ярко, стало очень тепло. Лето отличается и тем, что цветет много цветов. Вокруг все зелено. Ярко солнце светит, В воздухе тепло, И, куда не глянешь, Все кругом светло. И.Суриков Подвижные   игры 1.«У медведя в бору».- учить бегать, не наталкиваясь друг на друга. 2. Лохматый пес» - развивать умение у детей двигаться в соответствии с текстом, быстро менять направление движения, бегать, стараясь не попа даться ловящему и не толкаясь С.Р.И «Шоферы» - ознакомление детей с профессией шофера. Научить детей устанавливать взаимоотношения в игре. Формировать умение взаимодействовать в сюжетах с двумя действующими лицами (шофер—пассажир). Поощрять попытки детей самостоятельно подбирать атрибуты для той или иной роли. Самостоятельно-игровая  деятельность  детей  с выносным  материалом    Выносной материал:  лопатки, ведерки, формочки , куклы, одетые по сезону,машинки.</vt:lpstr>
      <vt:lpstr>Прогулка №3              Наблюдение за небом и облаками   Цель: разобрать понятие «облако», зависимость погоды от наличия облаков. Основное содержание: В облачный день спросить у детей, что они видят на небе. Заметить, что облака движутся, иногда плывут медленно, иногда быстро. Какие они? Если на небе есть облака, они закрывают собой солнце, тогда на улице не так жарко. Облака, Белогривые лошадки, Облака, Что вы мчитесь без оглядки? С.Козлов Подвижные   игры 1.«Поймай комара» - Развивать у детей умение согласовывать движения со зрительным сигналом, упражнять детей в прыжках (подпрыгивание на месте). 2.«Воробышки и кот» -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 С.Р.И «У врача»- Ознакомление детей с деятельностью врача, закрепление названий медицинских инструментов. Обу чение детей реализации игрового замысла.Формировать умение взаимодействовать в сюжетах с двумя действующими лицами (врач — больной); в индивид. играх с игрушками-заместителями исполнять роль за себя и за игрушку. Самостоятельно-игровая  деятельность  детей  с выносным  материалом Выносной  материал: лопатки, венички, носилки, формочки,карандаши, листы бумаги </vt:lpstr>
      <vt:lpstr>Прогулка №4              Наблюдение за небом и тучами   Цель: разобрать понятие «туча», раскрыть зависимость погоды от наличия туч на небе. Основное содержание: в пасмурный день рассп. детей о погоде. Заметить, что тучи покрывают все небо, что свидетел. о приближении дождя. Тучи темно-синие, тяжелые. Видишь: облако летит; Слышишь: с нами говорит: «В ясном небе я лечу, Подрасти скорей хочу. Стану тучей, а потом Всех порадую дождем. Буду грядки поливать, Буду травку умывать». Подвижные  игры 1. «Поймай комара» - Развивать у детей умение согласовывать движения со зрительным сигналом, упражнять детей в прыжках (подпрыгивание на месте). 2. «Угадай кто кричит» - Развивать у детей наблюдательность, внимание, активность и ориентировку в пространстве С.Р.И «Угощение»- развитие умения у детей реализовывать игро вой замысел. Поощрять попытки детей самостоятельно подбирать атрибуты для той или иной роли; дополнять игровую обстановку недостающими предметами, игрушками. Самостоятельно-игровая  деятельность  детей  с выносным  материалом Выносной материал:  лопатки, ведро, формочки, карандаши. </vt:lpstr>
      <vt:lpstr>Прогулка №5           Наблюдение за ветром  Цель: Повторить понятие «ветер». Раскрыть зависимость между деревьями, их состоянием и ветреной погодой. Основное содержание: Понаблюдать, как раскачиваются деревья, гнутся ветки. Спросить, почему так неспокойно ведут себя деревья. Какой дует ветер: холодный, теплый? Вспомнить о ветре в разные времена года. Видел я, как ветерок К нам летел на огонек! Скрипнул он оконной рамой, Тихо форточку толкнул, Поиграл моей панамой, Повозился и уснул. Г.Лагздынь Подвижные   игры «Трамвай» - развивать умение детей двигаться парами, согласовывая свои движения с движениями других играющих; учить их распознавать цвета и в соответствии с ними менять движение.  «Попади в круг» - развивать у детей умение метать в цель ;ловкость; глазомер. С.Р.И «Шоферы» - ознакомление детей с профессией шофера. Научить детей устанавливать взаимоотношения в игре. Формировать умение взаимодействовать в сюжетах с двумя действующими лицами (шофер—пассажир). Поощрять попытки детей самостоятельно подбирать атрибуты для той или иной роли. Самостоятельно-игровая  деятельность  детей  с выносным  материалом    Выносной материал:  лопатки, ведерки, формочки , куклы, одетые по сезону, машинки. </vt:lpstr>
      <vt:lpstr>Прогулка №6                         Наблюдаем за ветром   Цель: Продолжать знакомить с понятием «ветер». Учить детей определять ветреную погоду по разным признакам. Основное содержание: Понаблюдать, как раскачиваются деревья, можно погоду ветреную определить по состоянию вертушки. Предложить детям подставить лицо для ветра, закрыть глаза. Ветер ласкает щечки, лицо. «Ветер, ветер! Ты могуч, Ты гоняешь стаи туч, Ты волнуешь сине море,                                 Всюду веешь на просторе…»          А.Пушкин Подвижные игры 1. «Бегите к флажку». Цель: учить выполнять действия строго по сигналу   воспитателя. Развивать у детей внимание, умение различать цвета.  Упр. в беге и ходьбе. 2. «Наседка и цыплята» - Развивать у детей умение выполнять движения по сигналу,   упражнять в беге в разных направлениях и в подлезании. С.Р.И «Семья» - побуждение детей творчески воспроизводить в игре быт семьи. Формировать умение взаимодействовать в сюжетах с двумя действующими лицами (мама— дочка). Развивать умение взаимодействовать и ладить друг с другом. Самостоятельно-игровая  деятельность  детей  с выносным  материалом   Выносной  материал:  лопатки, венички, цветные кружки, формочки, печатки </vt:lpstr>
      <vt:lpstr>Прогулка  №7                       Наблюдение за дождем  Цель: Закрепить летние сезонные признаки, перемены, происходящие в неживой природе. Продолжать знакомить с таким явлением, как дождь. Основное содержание: Пронаблюдать за первым летним дождем. Обратить внимание, что капли дождя крупные и частые. Послушать, как капают капли по окнам, посмотреть, как стекает струйками вода. Какие на асфальте лужи? Дождик, дождик, капелька, Водяная сабелька Лужу разрезал – не разрезал. (Русская народная потешка) Подвижные   игры «Найди свой цвет»-формировать умение ориентироваться в пространстве, различать основные цвета спектра.  «С кочки на кочку» - развивать у детей умение прыгать на двух ногах с продвижением в перёд. Действовать по сигналу, упражнять в прыжках в глубину, с места в длину, в быстром беге. С.Р.И «Угощение»- развитие умения у детей реализовывать игро вой замысел.  Поощрять попытки детей самостоятельно подбирать атрибуты для той или иной роли; дополнять игровую обстановку недостающими предметами, игрушками. Самостоятельно-игровая  деятельность  детей  с выносным  материалом Выносной материал:  лопатки, ведро, формочки, карандаши. </vt:lpstr>
      <vt:lpstr>Прогулка № 8                     Наблюдение за дождем   Цель: Продолжать знакомить детей с сезонным явлением дождем. Рассказать о влиянии дождя на рост растений. Основное содержание: Отметить, выходя на улицу, какая сегодня погода (дождливая, ненастная). Рассказать, что теплый летний дождь поливает все растения. Листья растений мокрые, капли дождя блестят на солнце. Первый гром прогремел, Туча пронеслась, Чистой влагой дождя                              Травка напилась      . С.Дрожжин Подвижные  игры         1.«Наседка и цыплята» - Развивать у детей умение выполнять движения по сигналу,   упражнять в беге в разных направлениях и в подлезании. 2.Воробышки и кот» -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 С.Р.И «Куклы» - закрепление знаний о разных видах посуды, формирование умения использовать посуду по назначе нию. Воспитание культуры поведения во время еды. Закрепление знаний о названиях одежды. Закрепление у детей навыка правильно в определенной последова тельности раздеваться и складывать свою одежду.  Самостоятельно-игровая  деятельность  детей  с выносным  материалом Выносной   материал:  лопаты, метлы, скребки, формочки. </vt:lpstr>
      <vt:lpstr>Прогулка № 9                            Наблюдение за грозой   Цель: Познакомить с таким явлением, как гроза. Учить определять приближение грозы. Основанное содержание: Пронаблюдать за грозой и ее приближением. Перед грозой небо закрывают тяжелые тучи, поднимается сильный порывистый ветер. Ветер сильно раскачивает деревья. Все вокруг постепенно темнеет. Птицы с криком летают, стараясь укрыться. Вспыхивает молния, гремит гром. Громко стучит, Звонко кричит, А что говорит никому не понять                              И мудрецам не узнать.         (Гром) Подвижные   игры 1.«У медведя в бору».- учить бегать, не наталкиваясь друг на друга. 2. Лохматый пес» - развивать умение у детей двигаться в соответствии с текстом, быстро менять направление движения, бегать, стараясь не попа даться ловящему и не толкаясь С.Р.И «Шоферы» - ознакомление детей с профессией шофера. Научить детей устанавливать взаимоотношения в игре. Формировать умение взаимодействовать в сюжетах с двумя действующими лицами (шофер—пассажир). Поощрять попытки детей самостоятельно подбирать атрибуты для той или иной роли. Самостоятельно-игровая  деятельность  детей  с выносным  материалом    Выносной материал:  лопатки, ведерки, формочки , куклы, одетые по сезону, машинки. </vt:lpstr>
      <vt:lpstr>Прогулка № 10                       Наблюдение за радугой   Цель: Продолжать знакомить с сезонными летними изменениями: радугой. Закрепить знание всех цветов радуги. Основное содержание: Объяснить детям, что после дождя появляется радуга. Она разноцветная. Какие цвета вы видите на радуге? (Красный, оранжевый, желтый, зеленый, голубой, синий, фиолетовый). Обратить внимание, что радуга постепенно появляется и постепенно исчезает. Прояснилось небо, засинела даль! Дождик словно не был, Речка, как хрусталь! Над рекою быстрой, озарив луга,                              На небе появилась – радуга!       П.Образцов Подвижные   игры 1.«Найди свой цвет»-формировать умение ориентироваться в пространстве, различать основные цвета спектра. 2. «С кочки на кочку» - развивать у детей умение прыгать на двух ногах с продвижением в перёд. Действовать по сигналу, упражнять в прыжках в глубину, с места в длину, в быстром беге. С.Р.И «У врача»- Ознакомление детей с деятельностью врача, закрепление названий медицинских инструментов. Обу чение детей реализации игрового замысла.Формировать умение взаимодействовать в сюжетах с двумя действующими лицами (врач — больной); в индивид. играх с игрушками-заместителями исполнять роль за себя и за игрушку. Самостоятельно-игровая  деятельность  детей  с выносным  материалом Выносной  материал: лопатки, венички, носилки, формочки,карандаши, листы бумаги </vt:lpstr>
      <vt:lpstr>Прогулка  №11      Наблюдение за БЕРЕЗОЙ  Цель: Познакомить детей с сезонными изменениями, происходящими с живой природой. Закрепить знания о деревьях: березе. Основное содержание: Рассмотреть, какие деревья растут поблизости, как они изменились с приходом лета. Обратить внимание на березу, она особенно мила нашему народу. Спросить, почему ее называют белоствольной. Береза моя, березонька, Береза моя белая, Береза раскудрявая! Стоишь ты, березонька, Посередь долинушки, На тебе, березонька, Листья зеленые. (Русская народная песня) Подвижные   игры 1.«У медведя в бору».- учить бегать, не наталкиваясь друг на друга. 2. Лохматый пес» - развивать умение у детей двигаться в соответствии с текстом, быстро менять направление движения, бегать, стараясь не попа даться ловящему и не толкаясь С.Р.И «Семья» - побуждение детей творчески воспроизводить в игре быт семьи. Формировать умение взаимодействовать в сюжетах с двумя действующими лицами (мама— дочка). Развивать умение взаимодействовать и ладить друг с другом. Самостоятельно-игровая  деятельность  детей  с выносным  материалом   Выносной  материал:  лопатки, венички, цветные кружки, формочки, печатки </vt:lpstr>
      <vt:lpstr>Прогулка № 12         Наблюдение За СОСНОЙ и ОСИНОЙ  Цель: Познакомить детей с сезонными изменениями, происходящими с живой природой. Закрепить знания о деревьях: сосне, осине. Основное содержание: Познакомить с осиной, рассмотреть ее круглые листья. Сравнить ее с сосной.                         Сосна выше осины. Хвоя сосен длинная, темно0зеленая. Осина светолюбива и боится мор  оза. Хоть зима,  Хоть весна, Вся в зеленом она.(сосна) Подвижные   игры 1.«Поймай комара» - Развивать у детей умение согласовывать движения со зрительным сигналом, упражнять детей в прыжках (подпрыгивание на месте). 2.«Воробышки и кот» -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 С.Р.И «Шоферы» - ознакомление детей с профессией шофера. Научить детей устанавливать взаимоотношения в игре. Формировать умение взаимодействовать в сюжетах с двумя действующими лицами (шофер—пассажир). Поощрять попытки детей самостоятельно подбирать атрибуты для той или иной роли. Самостоятельно-игровая  деятельность  детей  с выносным  материалом    Выносной материал:  лопатки, ведерки, формочки , куклы, одетые по сезону, машинки. </vt:lpstr>
      <vt:lpstr>Прогулка № 13        Наблюдение за деревьями и кустарниками  Цель: закрепить знания о кустарниках и деревьях. Учить находить сходные и различные признаки между деревьями и кустарниками. Учить бережно относится к деревьям и кустарникам. Основное содержание: спросить у детей, какие деревья и кустарники растут на территории детского сада. Спросить, чем отличается дерево от кустарника. У дерева один четкий ствол, у кустарника четкого ствола нет. Дерево выше, чем кустарник. Я по лесу зеленому бреду, Я грибочки в кузовок соберу. (Русская народная песня) Подвижные игры 1. «Бегите к флажку». Цель: учить выполнять действия строго по сигналу   воспитателя. Разв. у детей вниман., умение различать цвета.  Упражнять в беге и ходьбе. 2. «Наседка и цыплята» - Развивать у детей умение выполнять движения по сигналу,   упражнять в беге в разных направлениях и в подлезании. С.Р.И «У врача»- Ознакомление детей с деятельностью врача, закрепление названий медицинских инструментов. Обу чение детей реализации игрового замысла.Формировать умение взаимодействовать в сюжетах с двумя действующими лицами (врач — больной); в индивид. играх с игрушками-заместителями исполнять роль за себя и за игрушку. Самостоятельно-игровая  деятельность  детей  с выносным  материалом Выносной  материал: лопатки, венички, носилки, формочки,карандаши, листы бумаги </vt:lpstr>
      <vt:lpstr>Прогулка № 14         Наблюдение за цветущими растениями  Цель: Познакомить детей с некоторыми цветущими травянистыми растениями. Разобрать их строение, поговорить о пользе цветов. Учить бережно относиться к растениям. Основное содержание: Рассмотреть растения, спросить, какого цветы цвета, формы, что у них есть, кроме цветов. Учить детей беречь цветы, не мять их, не рвать большие букеты.  Нарядные платьица, Желтые брошки, Ни пятнышка нет На красивой одежке.      Е.Серова Подвижные   игры 1.«Найди свой цвет»-формировать умение ориентироваться в пространстве, различать основные цвета спектра. 2.«С кочки на кочку» - развивать у детей умение прыгать на двух ногах с продвижением в перёд. Действовать по сигналу, упражнять в прыжках в глубину, с места в длину, в быстром беге. С.Р.И «Куклы» - закрепление знаний о разных видах посуды, формирование умения использовать посуду по назначе нию. Воспитание культуры поведения во время еды. Закрепление знаний о названиях одежды. Закрепление у детей навыка правильно в определенной последова тельности раздеваться и складывать свою одежду.  Самостоятельно-игровая  деятельность  детей  с выносным  материалом Выносной   материал:  лопаты, метлы, скребки, формочки </vt:lpstr>
      <vt:lpstr>Прогулка № 15    Наблюдение за РОМАШКОЙ  Цель: Познакомить детей с некоторыми цветущими травянистыми растениями: ромашкой. Разобрать ее строение, поговорить о пользе цветов. Учить бережно относиться к растениям. Основное содержание: Предложить детям рассмотреть ромашку. Обратить внимание на цвет ромашки: белые лепестки, желтая серединка. Высокий стебелек, небольшие продолговатые листочки.  Такие веселые Эти ромашки – Вот-вот заиграют, Как дети в пятнашки.      Е.Серова Подвижные  игры 1.«Наседка и цыплята» - Развивать у детей умение выполнять движения по сигналу,   упражнять в беге в разных направлениях и в подлезании. 2. Воробышки и кот» -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 С.Р.И «Шоферы» - ознакомление детей с профессией шофера. Научить детей устанавливать взаимоотношения в игре. Формировать умение взаимодействовать в сюжетах с двумя действующими лицами (шофер—пассажир). Поощрять попытки детей самостоятельно подбирать атрибуты для той или иной роли. Самостоятельно-игровая  деятельность  детей  с выносным  материалом Выносной материал:  лопатки, ведерки, формочки , куклы, одетые по сезону, машинки </vt:lpstr>
      <vt:lpstr>Прогулка № 16        НАБЛЮДЕНИЕ ЗА  КРАПИВОЙ,ПОДОРОЖНИКОМ   Цель: Познакомить детей с некоторыми цветущими травянистыми растениями. Разобрать его строение, поговорить о пользе цветов. Учить бережно относиться к растениям. Основное содержание: Познакомить с растениями, растущими вдоль дороги. Многие из них лекарственные: крапива, пижма, подорожник. Почему подорожник так называется?  Растет зеленый кустик, Дотронешься – укусит.(Крапива) Отцвел желтый цветок, Остался белый пушок.(Одуванчик) Подвижные   игры 1.«Поймай комара» - Развивать у детей умение согласовывать движения со зрительным сигналом, упражнять детей в прыжках (подпрыгивание на месте). 2.«Воробышки и кот» -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 С.Р.И «У врача»- Ознакомление детей с деятельностью врача, закрепление названий медицинских инструментов. Обу чение детей реализации игрового замысла.Формировать умение взаимодействовать в сюжетах с двумя действующими лицами (врач — больной); в индивидуальных играх с игрушками-заместителями исполнять роль за себя и за игрушку. Самостоятельно-игровая  деятельность  детей  с выносным  материалом Выносной  материал: лопатки, венички, носилки, формочки,карандаши, листы бумаги </vt:lpstr>
      <vt:lpstr>Прогулка № 17           Наблюдение за свойствами песка и почвы  Цель: Выявить свойства песка и почвы, определить их сходства и отличия. Основное содержание: Сравнить цвет сухого и сырого песка. Из сырого песка можно лепить фигурки, а сухой песок очень быстро рассыпается и не держит форму. Предложить детям построить фигурки из песка и самим определить разницу между сухим и сырым песком.  Пусть не сердятся родители, Что измажутся строители, Потому что тот, кто строит, Тот чего-нибудь да стоит!         Б.Заходер Подвижные игры 1. «Бегите к флажку». Цель: учить выполнять действия строго по сигналу   воспитателя. Разв. у детей внимание, умение различать цвета.  Упраж. в беге и ходьбе. 2. «Наседка и цыплята» - Развивать у детей умение выполнять движения по сигналу,   упражнять в беге в разных направлениях и в подлезании. С.Р.И «Угощение»- развитие умения у детей реализовывать игро вой замысел.  Поощрять попытки детей самостоятельно подбирать атрибуты для той или иной роли; дополнять игровую обстановку недостающими предметами, игрушками. Самостоятельно-игровая  деятельность  детей  с выносным  материалом Выносной материал:  лопатки, ведро, формочки, карандаши. </vt:lpstr>
      <vt:lpstr>Прогулка № 18   Наблюдение за св.  песка и почвы (сходства и различия)  Цель: Выявить свойства песка и почвы, определить их сходства и отличия. Основное содержание: обратить внимание на почву (земля, песок, глина), на перекопку, рыхление. Что общего между песком и землей (почвой). раскрыть роль земли: растения не могут расти без почвы. Спросить, живут ли в песке и в почве нас., растут ли растения  На земле растут деревья, И цветы и огурцы. В общем, овощи и фрукты Чтоб довольны были мы.       В.Орлов Подвижные   игры 1.«Найди свой цвет»-формировать умение ориентироваться в пространстве, различать основные цвета спектра. 2. «С кочки на кочку» - развивать у детей умение прыгать на двух ногах с продвижением в перёд. Действовать по сигналу, упражнять в прыжках в глубину, с места в длину, в быстром беге. С.Р.И «Шоферы» - ознакомление детей с профессией шофера. Научить детей устанавливать взаимоотношения в игре. Формировать умение взаимодействовать в сюжетах с двумя действующими лицами (шофер—пассажир). Поощрять попытки детей самостоятельно подбирать атрибуты для той или иной роли. Самостоятельно-игровая  деятельность  детей  с выносным  материалом Выносной материал:  лопатки, ведерки, формочки , куклы, одетые по сезону, машинки. </vt:lpstr>
      <vt:lpstr>Прогулка № 19             Наблюдение за свойствами воды    Цель: Учить детей бережно обращаться с водой. Уточнить представления о свойствах воды: льется, имеет разную температуру. Основное содержание: Обратить внимание на свойства воды: жидкая, льется, может иметь разную температуру (на солнышке нагревается, из крана бежит холодная). Вода прозрачная, в ней все видно. В жаркий день вода быстро нагревается в тазике.  На закате дремлет пруд. По воде круги плывут – Это маленькие рыбки Разыгрались там и тут. Подвижные  игры 1.«Наседка и цыплята» - Развивать у детей умение выполнять движения по сигналу,   упражнять в беге в разных направлениях и в подлезании. 2.Воробышки и кот» -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 С.Р.И «Угощение»- развитие умения у детей реализовывать игро вой замысел.  Поощрять попытки детей самостоятельно подбирать атрибуты для той или иной роли; дополнять игровую обстановку недостающими предметами, игрушками. Самостоятельно-игровая  деятельность  детей  с выносным  материалом Выносной материал:  лопатки, ведро, формочки, карандаши. </vt:lpstr>
      <vt:lpstr>Прогулка № 20             Наблюдение за свойствами воды  Цель: Учить детей бережно обращаться с водой. Уточнить представления о свойствах воды: льется, имеет разную температуру, в воде одни предметы тонут, другие плавают. Основное содержание: закрепить с детьми свойства воды: жидкая, льется, прозрачная, разная температура. Летом вода нагревается в пруду, в речке, поэтому люди с удовольствием купаются. Определить, какие предметы тонут в воде, а какие нет.  К речке быстрой мы спустились, Наклонились и умылись. Раз, два, три, четыре – Вот так славно освежились.     В.Волина Подвижные   игры 1.«У медведя в бору».- учить бегать, не наталкиваясь друг на друга. 2. Лохматый пес» - развивать умение у детей двигаться в соответствии с текстом, быстро менять направление движения, бегать, стараясь не попа даться ловящему и не толкаясь С.Р.И «Семья» - побуждение детей творчески воспроизводить в игре быт семьи. Формировать умение взаимодействовать в сюжетах с двумя действующими лицами (мама— дочка). Развивать умение взаимодействовать и ладить друг с другом. Самостоятельно-игровая  деятельность  детей  с выносным  материалом  Выносной  материал:  лопатки, венички, цветные кружки, формочки, печатки </vt:lpstr>
      <vt:lpstr>Прогулка № 21              Наблюдение за насекомыми   Цель: Познакомить детей с наиболее часто встречающимися насекомыми, их образом жизни, условиями для жизни. Основное содержание: рассмотреть, как ползают жуки, некоторые из них летают. Обратить внимание ни усы жуков – усачей. Рассмотреть, как жуки раскрывают крылья при полете, улетают искать себе пищу. Жу! Жу! Жу! Я на ветке сижу, Я на ветке сижу, Букву «ж» все твержу. Зная твердо букву эту, Я жужжу весной и летом.(жук) Подвижные игры 1. «Бегите к флажку». Цель: учить выполнять действия строго по сигналу   воспитателя. Развивать у детей внимание, умение различать цвета.  Упр. в беге и ходьбе. 2. «Наседка и цыплята» - Развивать у детей умение выполнять движения по сигналу,   упражнять в беге в разных направлениях и в подлезании. С.Р.И «У врача»- Ознакомление детей с деятельностью врача, закрепление названий медицинских инструментов. Обу чение детей реализации игрового замысла.Формировать умение взаимодействовать в сюжетах с двумя действующими лицами (врач — больной); в индивидуальных играх с игрушками-заместителями исполнять роль за себя и за игрушку. Самостоятельно-игровая  деятельность  детей  с выносным  материалом Выносной  материал: лопатки, венички, носилки, формочки,карандаши, листы бумаги </vt:lpstr>
      <vt:lpstr>Прогулка № 22            Наблюдение за муравьями  Цель: Познакомить детей с наиболее часто встречающимися насекомыми, их образом жизни, условиями для жизни. Познакомить с муравьями. Основное содержание: Рассмотреть муравейник. Из  чего он состоит? Веточки, кора, комочки почвы – все это притащили маленькие труженики – муравьи. Маленькие дырочки – это ходы. Муравьи снуют, каждый что-то несет. Муравьи никого не обижают.  На вид, конечно, мелковаты, Но все, что можно, тащат в дом. Ребята наши – муравьят Вся жизнь их связана с трудом.           Л.Гулыга  Подвижные   игры 1.«Найди свой цвет»-формировать умение ориентироваться в пространстве, различать основные цвета спектра. 2.«С кочки на кочку» - развивать у детей умение прыгать на двух ногах с продвижением в перёд. Действовать по сигналу, упражнять в прыжках в глубину, с места в длину, в быстром беге. С.Р.И «Шоферы» - ознакомление детей с профессией шофера. Научить детей устанавливать взаимоотношения в игре. Формировать умение взаимодействовать в сюжетах с двумя действующими лицами (шофер—пассажир). Поощрять попытки детей самостоятельно подбирать атрибуты для той или иной роли. Самостоятельно-игровая  деятельность  детей  с выносным  материалом    Выносной материал:  лопатки, ведерки, формочки , куклы, одетые по сезону, машинки. </vt:lpstr>
      <vt:lpstr>Прогулка № 23            Играем в песочнице  Цель:Формировать представление детей об окружающем мире. Ознакомить со свойствами песка. Воспитывать умение ладить со сверстниками во время игры (делиться игрушками, уступать, решать конфликты мирным путем). Беседа Какая у нас красивая песочница! И песок в ней желтый, чистый. Кто из вас любит играть в песочнице7 Если солнышко сильно пригревает, то песок становит ся сухим. Такой песок можно сыпать на меленку (педагог показывав!, как песок крутит пластмассовую меленку) или можно просеивать песочек через ситечко (показать). А еще можно насыпать прозрачную пластиковую бутыл ку (показать). По сухому песку приятно бегать босиком. Но бросать песок друг в друга нельзя. Он может попасть в глаза! Если взять лопату и перекопать песок, то на небольшой глубине мы найдем темный песок. Он такой, потому что он влажный. Такой песок пересыпать нельзя. Вот посмо трите. Он падает небольшими комочками. Из такого песка можно лепить куличики и фигурки (с помощью формочек педагог показывает, как это сделать). А теперь попробуйте и вы слепить фигурки! Подвижные   игры 1.«Трамвай» - развивать умение детей двигаться парами, согласовывая свои движения с движениями других играющих; учить их распознавать цвета и в соответствии с ними менять движение. 2. «Попади в круг» - развивать у детей умение метать в цель ;ловкость; глазомер. С.Р.И «Шоферы» - ознакомление детей с профессией шофера. Научить детей устанавливать взаимоотношения в игре. Формировать умение взаимодействовать в сюжетах с двумя действующими лицами (шофер—пассажир). Поощрять попытки детей самостоятельно подбирать атрибуты для той или иной роли. Самостоятельно-игровая  деятельность  детей  с выносным  материалом    Выносной материал:  лопатки, ведерки, формочки , куклы, одетые по сезону, машинки. </vt:lpstr>
      <vt:lpstr>Прогулка № 24       Знакомство с комарами    Цель  Продолжить работу по ознакомлению детей с насеко мыми (комары). Развивать наблюдательность, внимание. Воспитывать интерес к окружающему миру. Беседа Дети, а вас когда-нибудь комарики кусали? А какие они,эти комарики? Педагог предлагает детям рассказать о комариках, описать их. Важно следить за правильностью построения предложений. Лягушки и ласточки питаются комарами. Они спасают нас с вами от комаров. Если позволяют условия, то на улице можно раздать детям бумагу и краски (карандаши, восковые мелки), чтобы они нарисовали комарика и других насекомых. Игры в песочнице «Секрет и к и» Игра проводится с усложнением. Нескольким детям предлагается «засекретить» разноцветные кубики. Другие дети их старательно ищут. Подвижная игра «С а л о ч к и - до го н ял о ч к и» Дети любят играть в догонялочки. Взрослый должен провести предварительную работу: объяснить правила игры и обговорить территорию для бега. Индивидуальная работа по основным видам движений Закрепляем знание понятий «правая» и «левая» сто роны. Взрослый говорит: - Комарики у левого уха. Хлоп в ладошки! Комарики у правого уха. Хлоп в ладошки! Комарики у левого плеча. Хлоп в ладошки! Комарики у правого плеча. Хлоп в ла дошки! Подвижные   игры 1.«Поймай комара» - Развивать у детей умение согласовывать движения со зрительным сигналом, упражнять детей в прыжках (подпрыгивание на месте). 2.«Воробышки и кот» -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 С.Р.И «У врача»- Ознакомление детей с деятельностью врача, закрепление названий медицинских инструментов. Обу чение детей реализации игрового замысла.Формировать умение взаимодействовать в сюжетах с двумя действующими лицами (врач — больной); в индивидуальных играх с игрушками-заместителями исполнять роль за себя и за игрушку. Самостоятельно-игровая  деятельность  детей  с выносным  материалом Выносной  материал: лопатки, венички, носилки, формочки,карандаши, листы бумаги </vt:lpstr>
      <vt:lpstr>Прогулка № 25   Жаркое лето  ЦельОзнакомить детей с характерными признаками лета. Расширять словарный запас дошкольников. Воспитывать чувство гордости за страну, в которой живем. Беседа Наступило лето. Солнце изо всех сил старается, греет землю. Деревья, трава и цветы радуются. Птицы радост но поют гимн лету. Кошка вышла погреться на солнцепек. Подставляет солнышку рыжий бок. Ребятишки тоже рады с солнышком поиграть. Летом можно купаться, загорать, кататься на велосипеде, на роликах. Можно летом запу скать воздушного змея. А еще вся детвора любит играть в песочнице. Если устали от жары, то можно спрятаться в тень под дерево. Под березкой или липой вас всегда ждет про хладная тень. Дети, исходя из личного опыта, тоже рассказывают про лето. Может, кто-то ездил летом с родителями к морю или был в горах. ОБЖ Чтобы не получить солнечный удар, нужно носить го ловной убор и почаще пить воду. Игра-эстафета  «По дорожке мы пойдем» Дети на двух ногах прыгают по дорожкам (пример ная длина дорожки 2-3 м), продвигаясь вперед. В конце дорожки каждый берет из коробки мяч, прокатывает его в обратном направлении и бежит за ним. Если ребенку трудно выполнить упражнение, то не следует требовать, чтобы он обязательно допрыгал до конца дорожки. Для обозначения дорожки можно использовать цветные шну ры, гимнастические палки или широкую цветную тесьму.    Подвижные игры 1. «Бегите к флажку». Цель: учить выполнять действия строго по сигналу   воспитателя. Развивать у детей внимание, умение различать цвета.  Упр. в беге и ходьбе. 2. «Наседка и цыплята» - Развивать у детей умение выполнять движения по сигналу,   упражнять в беге в разных направлениях и в подлезании. С.Р.И «Семья» - побуждение детей творчески воспроизводить в игре быт семьи. Формировать умение взаимодействовать в сюжетах с двумя действующими лицами (мама— дочка). Развивать умение взаимодействовать и ладить друг с другом. Самостоятельно-игровая  деятельность  детей  с выносным  материалом   Выносной  материал:  лопатки, венички, цветные кружки, формочки, печатки </vt:lpstr>
      <vt:lpstr>Прогулка № 26     Лягушки       Цель:Продолжить знакомство детей с природой родного края и ее обитателями. Рассказать детям о среде обитания лягушки, о том, как она питается, какую пользу приносит. Воспитывать желание беречь и охранять природу. Беседа Если во время прогулки вы с детьми увидели лягушку, то вам повезло. Если лягушка не прискакала к вам в гости, используйте картинку. Рассмотрите лягушку на картинке. Какая она? (Описы ваем лягушку.) А где любит житьлягушка? (Там, гдемноговоды, где мно го зеленой травки и комаров. Лягушка питается комарами.) А в каких сказках мы с вами встречали лягушку? Мо лодцы, хорошо сказки знаете. А вот в жизни лягушка не любит, чтобы ее беспокоили. Она прячется в траве, в тенечке. И если вы вдруг увидели ее, то не спешите взять на руки, а лучше попробуйте ее внимательно рассмотреть. Лягушка непоседливая, любо пытная. Она ловит комаров и мошек. Любит плескаться в воде и погреться на солнышке. Игры в песочнице «Чьи следы» Можно играть с небольшой группой детей или с од ним ребенком. Один участник игры рисует на песке следы животного. Все остальные должны угадать, кому принад лежат следы. Можно придумывать и называть несуще ствующих животных.   Подвижные игры 1. «Бегите к флажку». Цель: учить выполнять действия строго по сигналу   воспитателя. Разв. у детей внимание, умение различать цвета.  Упраж. в беге и ходьбе. 2. «Наседка и цыплята» - Развивать у детей умение выполнять движения по сигналу,   упражнять в беге в разных направлениях и в подлезании. С.Р.И «Угощение»- развитие умения у детей реализовывать игро вой замысел.  Поощрять попытки детей самостоятельно подбирать атрибуты для той или иной роли; дополнять игровую обстановку недостающими предметами, игрушками. Самостоятельно-игровая  деятельность  детей  с выносным  материалом Выносной материал:  лопатки, ведро, формочки, карандаши.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Анжелла</dc:creator>
  <cp:lastModifiedBy>Анжелла</cp:lastModifiedBy>
  <cp:revision>14</cp:revision>
  <dcterms:created xsi:type="dcterms:W3CDTF">2013-04-14T05:46:25Z</dcterms:created>
  <dcterms:modified xsi:type="dcterms:W3CDTF">2013-06-06T02:38:06Z</dcterms:modified>
</cp:coreProperties>
</file>