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3417A-EF90-4127-BF85-C5447E6276FD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47A0-4CE0-40BA-88AC-5FDBB1308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240360" cy="18582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Подвиги Геракла</a:t>
            </a:r>
            <a:endParaRPr lang="ru-RU" dirty="0"/>
          </a:p>
        </p:txBody>
      </p:sp>
      <p:pic>
        <p:nvPicPr>
          <p:cNvPr id="4" name="Содержимое 3" descr="http://www.bookin.org.ru/book/73146.jpg"/>
          <p:cNvPicPr>
            <a:picLocks noGrp="1"/>
          </p:cNvPicPr>
          <p:nvPr>
            <p:ph idx="1"/>
          </p:nvPr>
        </p:nvPicPr>
        <p:blipFill>
          <a:blip r:embed="rId2" cstate="print"/>
          <a:srcRect t="27942" b="21764"/>
          <a:stretch>
            <a:fillRect/>
          </a:stretch>
        </p:blipFill>
        <p:spPr bwMode="auto">
          <a:xfrm>
            <a:off x="683568" y="1844824"/>
            <a:ext cx="3456384" cy="302433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2132856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Системно-деятельностный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подход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365104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Comic"/>
                <a:ea typeface="Times New Roman" pitchFamily="18" charset="0"/>
                <a:cs typeface="Arial" pitchFamily="34" charset="0"/>
              </a:rPr>
              <a:t>Автор – составитель:                                              воспитатель                                             логопедической группы                                  ГБОУ школы № 297                      Пушкинского района Санкт-Петербурга                                           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Comic"/>
                <a:ea typeface="Times New Roman" pitchFamily="18" charset="0"/>
                <a:cs typeface="Arial" pitchFamily="34" charset="0"/>
              </a:rPr>
              <a:t>Моисеева Алла Анатольевна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mg-fotki.yandex.ru/get/6204/145957609.12/0_88d2c_1e5b91b4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682752" cy="76470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Пятница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158417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Утро</a:t>
            </a:r>
            <a:r>
              <a:rPr lang="ru-RU" dirty="0" smtClean="0"/>
              <a:t>   </a:t>
            </a:r>
            <a:r>
              <a:rPr lang="ru-RU" sz="1700" u="sng" dirty="0" smtClean="0"/>
              <a:t>Индивидуальные беседы </a:t>
            </a:r>
            <a:r>
              <a:rPr lang="ru-RU" sz="1700" dirty="0" smtClean="0"/>
              <a:t>«Какая каша самая полезная?»                         </a:t>
            </a:r>
            <a:r>
              <a:rPr lang="ru-RU" sz="1700" u="sng" dirty="0" smtClean="0"/>
              <a:t>Дидактическая игра </a:t>
            </a:r>
            <a:r>
              <a:rPr lang="ru-RU" sz="1700" dirty="0" smtClean="0"/>
              <a:t>«Как геркулесовая каша в поле выросла?» 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1560" y="2060848"/>
            <a:ext cx="3456384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Гимнастика  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                                           «Олимпийские игры»                (скачки на лошадях) 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9" name="Содержимое 8" descr="G:\DCIM\101MSDCF\DSC04258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 l="11224" t="7265" r="7322" b="2991"/>
          <a:stretch>
            <a:fillRect/>
          </a:stretch>
        </p:blipFill>
        <p:spPr bwMode="auto">
          <a:xfrm>
            <a:off x="1547664" y="4437112"/>
            <a:ext cx="165552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251520" y="2852937"/>
            <a:ext cx="3816424" cy="14401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Завтрак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«Геркулесовая каша». Кушай кашу «Геркулес»! Это чудо из чудес! Как Геракл ты сильным сможешь стать, будешь людям помогать.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60648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a typeface="Times New Roman" pitchFamily="18" charset="0"/>
                <a:cs typeface="Arial" pitchFamily="34" charset="0"/>
              </a:rPr>
              <a:t>Непосредственно – образовательная деятельность</a:t>
            </a:r>
            <a:r>
              <a:rPr lang="ru-RU" b="1" dirty="0" smtClean="0">
                <a:cs typeface="Arial" pitchFamily="34" charset="0"/>
              </a:rPr>
              <a:t/>
            </a:r>
            <a:br>
              <a:rPr lang="ru-RU" b="1" dirty="0" smtClean="0">
                <a:cs typeface="Arial" pitchFamily="34" charset="0"/>
              </a:rPr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908720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Конструирование</a:t>
            </a:r>
            <a:r>
              <a:rPr lang="ru-RU" sz="16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животных, которых победил Геракл в технике оригами.</a:t>
            </a:r>
            <a:endParaRPr lang="ru-RU" sz="1600" b="1" dirty="0" smtClean="0">
              <a:cs typeface="Arial" pitchFamily="34" charset="0"/>
            </a:endParaRPr>
          </a:p>
        </p:txBody>
      </p:sp>
      <p:pic>
        <p:nvPicPr>
          <p:cNvPr id="18" name="Содержимое 7" descr="F:\DCIM\101MSDCF\DSC04192.JPG"/>
          <p:cNvPicPr>
            <a:picLocks/>
          </p:cNvPicPr>
          <p:nvPr/>
        </p:nvPicPr>
        <p:blipFill>
          <a:blip r:embed="rId3" cstate="print"/>
          <a:srcRect l="8338" t="8333" r="67450" b="68163"/>
          <a:stretch>
            <a:fillRect/>
          </a:stretch>
        </p:blipFill>
        <p:spPr bwMode="auto">
          <a:xfrm rot="5400000">
            <a:off x="4680011" y="1592797"/>
            <a:ext cx="1728194" cy="15121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F:\DCIM\101MSDCF\DSC04192.JPG"/>
          <p:cNvPicPr/>
          <p:nvPr/>
        </p:nvPicPr>
        <p:blipFill>
          <a:blip r:embed="rId3" cstate="print"/>
          <a:srcRect l="71673" t="42735" r="4917" b="9402"/>
          <a:stretch>
            <a:fillRect/>
          </a:stretch>
        </p:blipFill>
        <p:spPr bwMode="auto">
          <a:xfrm rot="5400000">
            <a:off x="6660232" y="2636912"/>
            <a:ext cx="1584176" cy="23042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Текст 2"/>
          <p:cNvSpPr txBox="1">
            <a:spLocks/>
          </p:cNvSpPr>
          <p:nvPr/>
        </p:nvSpPr>
        <p:spPr>
          <a:xfrm>
            <a:off x="6516216" y="1700808"/>
            <a:ext cx="216024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</a:rPr>
              <a:t>Голова немейского льва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2339752" y="2060848"/>
            <a:ext cx="1944216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3429000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Трёхголовый пёс Цербер</a:t>
            </a:r>
            <a:endParaRPr lang="ru-RU" sz="1600" b="1" dirty="0" smtClean="0"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60032" y="486916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Прогулка</a:t>
            </a:r>
            <a:r>
              <a:rPr lang="ru-RU" b="1" dirty="0" smtClean="0">
                <a:ea typeface="Times New Roman" pitchFamily="18" charset="0"/>
                <a:cs typeface="Arial" pitchFamily="34" charset="0"/>
              </a:rPr>
              <a:t>    «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Олимпийские игры»                  (восхождение на гору Олимп)</a:t>
            </a:r>
            <a:endParaRPr lang="ru-RU" sz="1600" b="1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3384376" cy="63408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Вечер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Речевые игры и упражнения</a:t>
            </a:r>
            <a:r>
              <a:rPr lang="ru-RU" sz="1600" b="1" dirty="0" smtClean="0"/>
              <a:t>:                                                                                                                    «Подбери слова-признаки» (Геракл какой? – сильный, выносливый, мужественный, ловкий, упорный, терпеливый, могучий, настойчивый… )  </a:t>
            </a:r>
          </a:p>
          <a:p>
            <a:r>
              <a:rPr lang="ru-RU" sz="1600" b="1" dirty="0" smtClean="0"/>
              <a:t>«Подбери слова действия» (Геракл что делает? – побеждает, освобождает, сражается, помогает, спасает, скачет, стреляет, нападает…)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764704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Составление </a:t>
            </a:r>
            <a:r>
              <a:rPr lang="ru-RU" sz="1600" b="1" u="sng" dirty="0" err="1" smtClean="0"/>
              <a:t>синквейнов</a:t>
            </a:r>
            <a:r>
              <a:rPr lang="ru-RU" sz="1600" b="1" u="sng" dirty="0" smtClean="0"/>
              <a:t>:                                                                                                             </a:t>
            </a:r>
            <a:r>
              <a:rPr lang="ru-RU" sz="1600" b="1" dirty="0" smtClean="0"/>
              <a:t>Герой                                                                Сильный, храбрый                                        Защищает, сражается, борется                  Помогает людям                                            Победитель                                                      Защитник 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789040"/>
            <a:ext cx="3672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Житель Древней Греции </a:t>
            </a:r>
          </a:p>
          <a:p>
            <a:r>
              <a:rPr lang="ru-RU" sz="1600" b="1" dirty="0" smtClean="0"/>
              <a:t>Мужественный, выносливый Побеждает, спасает, освобождает          Сын Зевса                                         Защитник </a:t>
            </a:r>
            <a:endParaRPr lang="ru-RU" sz="1600" b="1" dirty="0"/>
          </a:p>
        </p:txBody>
      </p:sp>
      <p:pic>
        <p:nvPicPr>
          <p:cNvPr id="1026" name="Picture 2" descr="http://www.knigisosklada.ru/images/books/2369/big/2369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56992"/>
            <a:ext cx="1980580" cy="2529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3050"/>
            <a:ext cx="3456384" cy="567623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Актуальность:</a:t>
            </a:r>
            <a:r>
              <a:rPr lang="ru-RU" b="0" dirty="0" smtClean="0">
                <a:ea typeface="Calibri" pitchFamily="34" charset="0"/>
                <a:cs typeface="Times New Roman" pitchFamily="18" charset="0"/>
              </a:rPr>
              <a:t>                                         С давних времён люди увлекались  древнегреческой  культурой.                                  Мифы – это часть этой культуры. Посещая любой исторический, художественный музеи, мы встречаем произведения искусства на мифологические сюжеты.                                             Мифы интересны и сейчас и детям, и взрослым.                           Они открывают  интересный мир богов, чудовищ, рассказывают о волшебных предметах, об отважных героях.                                    А самым известным героем является Геракл. </a:t>
            </a:r>
            <a:r>
              <a:rPr lang="ru-RU" b="0" dirty="0" smtClean="0">
                <a:cs typeface="Arial" pitchFamily="34" charset="0"/>
              </a:rPr>
              <a:t/>
            </a:r>
            <a:br>
              <a:rPr lang="ru-RU" b="0" dirty="0" smtClean="0"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4365104"/>
            <a:ext cx="3456384" cy="864096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АЛ 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Г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ЕРАКЛА  В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Э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РМИТАЖЕ</a:t>
            </a:r>
            <a:endParaRPr lang="ru-RU" sz="2000" dirty="0" smtClean="0">
              <a:cs typeface="Arial" pitchFamily="34" charset="0"/>
            </a:endParaRPr>
          </a:p>
          <a:p>
            <a:pPr algn="ctr"/>
            <a:endParaRPr lang="ru-RU" sz="1600" dirty="0"/>
          </a:p>
        </p:txBody>
      </p:sp>
      <p:pic>
        <p:nvPicPr>
          <p:cNvPr id="5" name="Содержимое 4" descr="Зал Геракла в Эрмитаже"/>
          <p:cNvPicPr>
            <a:picLocks noGrp="1"/>
          </p:cNvPicPr>
          <p:nvPr>
            <p:ph idx="1"/>
          </p:nvPr>
        </p:nvPicPr>
        <p:blipFill>
          <a:blip r:embed="rId2" cstate="print"/>
          <a:srcRect b="5300"/>
          <a:stretch>
            <a:fillRect/>
          </a:stretch>
        </p:blipFill>
        <p:spPr bwMode="auto">
          <a:xfrm>
            <a:off x="4932040" y="1268760"/>
            <a:ext cx="3600400" cy="23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682752" cy="7647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Понедельник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3888432" cy="1152128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>
                <a:ea typeface="Calibri" pitchFamily="34" charset="0"/>
                <a:cs typeface="Times New Roman" pitchFamily="18" charset="0"/>
              </a:rPr>
              <a:t>Утро</a:t>
            </a:r>
            <a:r>
              <a:rPr lang="ru-RU" sz="7600" dirty="0" smtClean="0"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ru-RU" sz="3400" dirty="0" smtClean="0">
                <a:ea typeface="Calibri" pitchFamily="34" charset="0"/>
                <a:cs typeface="Times New Roman" pitchFamily="18" charset="0"/>
              </a:rPr>
              <a:t>Индивидуальные беседы около портрета Геракла:    «Кто это?»; «Интересно ли мне узнавать о жизни и подвигах Геракла?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5" y="3429000"/>
            <a:ext cx="3888431" cy="1080120"/>
          </a:xfrm>
        </p:spPr>
        <p:txBody>
          <a:bodyPr>
            <a:normAutofit/>
          </a:bodyPr>
          <a:lstStyle/>
          <a:p>
            <a:pPr lvl="0" algn="ctr"/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Гимнастика</a:t>
            </a:r>
            <a:r>
              <a:rPr lang="ru-RU" sz="2600" dirty="0" smtClean="0"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39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«Олимпийские игры» (бег)</a:t>
            </a:r>
            <a:endParaRPr lang="ru-RU" sz="3200" dirty="0" smtClean="0"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Содержимое 5" descr="http://cs302209.userapi.com/u19635190/153910864/x_389c5a1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46689"/>
          <a:stretch>
            <a:fillRect/>
          </a:stretch>
        </p:blipFill>
        <p:spPr bwMode="auto">
          <a:xfrm>
            <a:off x="1835696" y="692696"/>
            <a:ext cx="12961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Гора Олимп в Греции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174156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860032" y="3573016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«Олимпийские игры» (метание диска)</a:t>
            </a:r>
            <a:endParaRPr lang="ru-RU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292080" y="1700808"/>
            <a:ext cx="2736304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      Прогулка:                                 </a:t>
            </a: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Строительство горы Олимп из песка. </a:t>
            </a:r>
            <a:endParaRPr lang="ru-RU" sz="2000" b="1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149080"/>
            <a:ext cx="4032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Непосредственно-образовательная деятельность </a:t>
            </a:r>
            <a:r>
              <a:rPr lang="ru-RU" sz="1600" b="1" dirty="0" smtClean="0"/>
              <a:t>:                                                Путешествие в Древнюю Грецию (Элладу), родину Геракла, знакомство с знаменитой горой Олимп.)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3933056"/>
            <a:ext cx="38884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Вечер</a:t>
            </a:r>
            <a:r>
              <a:rPr lang="ru-RU" sz="1600" b="1" dirty="0" smtClean="0"/>
              <a:t> </a:t>
            </a:r>
            <a:r>
              <a:rPr lang="ru-RU" sz="2700" b="1" dirty="0" smtClean="0"/>
              <a:t>                                                                     </a:t>
            </a:r>
            <a:r>
              <a:rPr lang="ru-RU" sz="1600" b="1" dirty="0" smtClean="0"/>
              <a:t>Знакомство с мифом                      «Рождение Геракла»                           </a:t>
            </a:r>
            <a:r>
              <a:rPr lang="ru-RU" sz="2000" b="1" dirty="0" smtClean="0"/>
              <a:t>Музыкально-образовательная </a:t>
            </a:r>
            <a:r>
              <a:rPr lang="ru-RU" sz="2200" b="1" dirty="0" smtClean="0"/>
              <a:t>деятельность</a:t>
            </a:r>
            <a:r>
              <a:rPr lang="ru-RU" sz="2200" dirty="0" smtClean="0"/>
              <a:t>:                          </a:t>
            </a:r>
            <a:r>
              <a:rPr lang="ru-RU" sz="1600" b="1" dirty="0" smtClean="0"/>
              <a:t>Разучивание греческого танца «Сиртаки»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2088232" cy="79208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ea typeface="Times New Roman" pitchFamily="18" charset="0"/>
                <a:cs typeface="Arial" pitchFamily="34" charset="0"/>
              </a:rPr>
              <a:t>Вторник</a:t>
            </a:r>
            <a:r>
              <a:rPr lang="ru-RU" sz="6000" dirty="0" smtClean="0">
                <a:cs typeface="Arial" pitchFamily="34" charset="0"/>
              </a:rPr>
              <a:t/>
            </a:r>
            <a:br>
              <a:rPr lang="ru-RU" sz="6000" dirty="0" smtClean="0"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3898776" cy="1440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Утро</a:t>
            </a:r>
            <a:r>
              <a:rPr lang="ru-RU" dirty="0" smtClean="0"/>
              <a:t>    </a:t>
            </a:r>
            <a:r>
              <a:rPr lang="ru-RU" sz="1600" dirty="0" smtClean="0"/>
              <a:t>Плетение косички и превращение её в змею, которую победил Геракл, спасая своего брата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41775" cy="12241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600" dirty="0" smtClean="0"/>
              <a:t>Непосредственно – образовательная деятельность                                                                           </a:t>
            </a:r>
            <a:r>
              <a:rPr lang="ru-RU" sz="2100" dirty="0" smtClean="0"/>
              <a:t>«</a:t>
            </a:r>
            <a:r>
              <a:rPr lang="ru-RU" sz="1900" dirty="0" smtClean="0"/>
              <a:t>В дорогу с Гераклом»                                         (Пробуждать желание узнавать о трудной жизни  Геракла, полной борьбы и подвигов).</a:t>
            </a:r>
          </a:p>
          <a:p>
            <a:endParaRPr lang="ru-RU" dirty="0"/>
          </a:p>
        </p:txBody>
      </p:sp>
      <p:pic>
        <p:nvPicPr>
          <p:cNvPr id="7" name="Содержимое 6" descr="F:\DCIM\101MSDCF\DSC0418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5174" t="5983" r="31373" b="6838"/>
          <a:stretch>
            <a:fillRect/>
          </a:stretch>
        </p:blipFill>
        <p:spPr bwMode="auto">
          <a:xfrm rot="5400000">
            <a:off x="1403647" y="1772818"/>
            <a:ext cx="17281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3284984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)</a:t>
            </a:r>
            <a:endParaRPr lang="ru-RU" dirty="0" smtClean="0"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1916832"/>
            <a:ext cx="3816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Прогулка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 «</a:t>
            </a: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Олимпийские игры» (броски в высоту)                                                                                   Сбор природного материала, похожего на чудовищ, которых победил Геракл.</a:t>
            </a:r>
            <a:endParaRPr lang="ru-RU" sz="1600" b="1" dirty="0" smtClean="0">
              <a:cs typeface="Arial" pitchFamily="34" charset="0"/>
            </a:endParaRPr>
          </a:p>
        </p:txBody>
      </p:sp>
      <p:pic>
        <p:nvPicPr>
          <p:cNvPr id="12" name="Рисунок 11" descr="F:\DCIM\101MSDCF\DSC043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0243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DCIM\101MSDCF\DSC04333.JPG"/>
          <p:cNvPicPr/>
          <p:nvPr/>
        </p:nvPicPr>
        <p:blipFill>
          <a:blip r:embed="rId4" cstate="print"/>
          <a:srcRect t="28419" b="39957"/>
          <a:stretch>
            <a:fillRect/>
          </a:stretch>
        </p:blipFill>
        <p:spPr bwMode="auto">
          <a:xfrm>
            <a:off x="5004048" y="5445224"/>
            <a:ext cx="3295650" cy="78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467544" y="3933056"/>
            <a:ext cx="3816424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Гимнастика                    </a:t>
            </a: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 «Олимпийские игры»                           (бег на колесницах)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434282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Вечер  </a:t>
            </a:r>
            <a:r>
              <a:rPr lang="ru-RU" sz="1600" b="1" dirty="0" smtClean="0"/>
              <a:t>Рассматривание Геракла в изображении разных художников.                    ( Способствовать развитию умения рассматривать картины, видеть  и замечать индивидуальную манеру исполнения)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офанов Алексей. Геракл и стимфалийские птиц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509120"/>
            <a:ext cx="37444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Кофанов</a:t>
            </a:r>
            <a:r>
              <a:rPr lang="ru-RU" b="1" dirty="0" smtClean="0"/>
              <a:t> Алексей                                    </a:t>
            </a:r>
            <a:r>
              <a:rPr lang="ru-RU" sz="1600" b="1" dirty="0" smtClean="0"/>
              <a:t>«Геракл и </a:t>
            </a:r>
            <a:r>
              <a:rPr lang="ru-RU" sz="1600" b="1" dirty="0" err="1" smtClean="0"/>
              <a:t>стимфалийские</a:t>
            </a:r>
            <a:r>
              <a:rPr lang="ru-RU" sz="1600" b="1" dirty="0" smtClean="0"/>
              <a:t> птицы» </a:t>
            </a:r>
            <a:endParaRPr lang="ru-RU" sz="1600" dirty="0"/>
          </a:p>
        </p:txBody>
      </p:sp>
      <p:pic>
        <p:nvPicPr>
          <p:cNvPr id="6" name="Рисунок 5" descr="http://www.artsait.ru/art/a/akimovI/img/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2564905"/>
            <a:ext cx="38884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Акимов Иван Акимович                                                </a:t>
            </a:r>
            <a:r>
              <a:rPr lang="ru-RU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«Геркулес на распутье» 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www.bazanovart.org/pictures/Alexey/Herakl185x1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212976"/>
            <a:ext cx="2046535" cy="225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860032" y="558924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Алексей </a:t>
            </a:r>
            <a:r>
              <a:rPr lang="ru-RU" b="1" dirty="0" err="1" smtClean="0"/>
              <a:t>Базанов</a:t>
            </a:r>
            <a:r>
              <a:rPr lang="ru-RU" b="1" dirty="0" smtClean="0"/>
              <a:t>  «Геракл»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682752" cy="2160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Среда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3672408" cy="1728192"/>
          </a:xfrm>
        </p:spPr>
        <p:txBody>
          <a:bodyPr>
            <a:normAutofit/>
          </a:bodyPr>
          <a:lstStyle/>
          <a:p>
            <a:pPr lvl="0" algn="ctr"/>
            <a:r>
              <a:rPr lang="ru-RU" sz="2000" dirty="0" smtClean="0"/>
              <a:t>Утро</a:t>
            </a:r>
            <a:r>
              <a:rPr lang="ru-RU" sz="1600" dirty="0" smtClean="0"/>
              <a:t>  </a:t>
            </a:r>
            <a:r>
              <a:rPr lang="ru-RU" sz="1200" b="0" dirty="0" smtClean="0"/>
              <a:t> </a:t>
            </a:r>
            <a:r>
              <a:rPr lang="ru-RU" sz="1600" dirty="0" smtClean="0"/>
              <a:t>Игра «Объясни выражение» («Геркулесова работа» – тяжёлая работа;                                                             В каких случаях так говорят - «Авгиевы конюшни»)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332656"/>
            <a:ext cx="3744416" cy="122413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200" dirty="0" smtClean="0"/>
              <a:t>Непосредственно – образовательная деятельность                                                       </a:t>
            </a:r>
            <a:r>
              <a:rPr lang="ru-RU" sz="2600" dirty="0" smtClean="0"/>
              <a:t>Изобразительная деятельность                                         «Ваза с рассказом»                                                     (сочетание рисования с аппликацией</a:t>
            </a:r>
            <a:r>
              <a:rPr lang="ru-RU" dirty="0" smtClean="0"/>
              <a:t>) </a:t>
            </a:r>
          </a:p>
          <a:p>
            <a:pPr algn="ctr"/>
            <a:endParaRPr lang="ru-RU" dirty="0"/>
          </a:p>
        </p:txBody>
      </p:sp>
      <p:pic>
        <p:nvPicPr>
          <p:cNvPr id="9" name="Содержимое 8" descr="F:\DCIM\101MSDCF\DSC04279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 l="3528" t="10256" r="2993" b="10897"/>
          <a:stretch>
            <a:fillRect/>
          </a:stretch>
        </p:blipFill>
        <p:spPr bwMode="auto">
          <a:xfrm rot="5400000">
            <a:off x="4896036" y="2384884"/>
            <a:ext cx="37444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57200" y="3501008"/>
            <a:ext cx="4040188" cy="172819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Гимнастика</a:t>
            </a:r>
            <a:r>
              <a:rPr lang="ru-RU" sz="1100" b="1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050" b="1" dirty="0" smtClean="0"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Олимпийские игры»                  (прыжки в длину с места)  </a:t>
            </a:r>
            <a:endParaRPr lang="ru-RU" sz="1800" b="1" dirty="0" smtClean="0">
              <a:cs typeface="Arial" pitchFamily="34" charset="0"/>
            </a:endParaRPr>
          </a:p>
          <a:p>
            <a:pPr algn="ctr"/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826768" cy="165618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Прогулка</a:t>
            </a:r>
            <a:r>
              <a:rPr lang="ru-RU" sz="2200" dirty="0" smtClean="0"/>
              <a:t>  </a:t>
            </a:r>
            <a:r>
              <a:rPr lang="ru-RU" sz="2000" dirty="0" smtClean="0"/>
              <a:t>«</a:t>
            </a:r>
            <a:r>
              <a:rPr lang="ru-RU" sz="1600" b="1" dirty="0" smtClean="0"/>
              <a:t>Олимпийские игры»                       (броски на дальность</a:t>
            </a:r>
            <a:r>
              <a:rPr lang="ru-RU" sz="1800" b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3744416" cy="13681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Вечер  </a:t>
            </a:r>
            <a:r>
              <a:rPr lang="ru-RU" dirty="0" smtClean="0"/>
              <a:t> </a:t>
            </a:r>
            <a:r>
              <a:rPr lang="ru-RU" sz="1600" dirty="0" smtClean="0"/>
              <a:t>Рассматривание Геракла в изображении скульпторов. (Скульптура Екатерининского парка)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4149080"/>
            <a:ext cx="3970784" cy="1584176"/>
          </a:xfrm>
        </p:spPr>
        <p:txBody>
          <a:bodyPr>
            <a:normAutofit/>
          </a:bodyPr>
          <a:lstStyle/>
          <a:p>
            <a:pPr lvl="0" algn="ctr"/>
            <a:r>
              <a:rPr lang="ru-RU" sz="2000" u="sng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Игра – превращение                                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«Я - скульптура»</a:t>
            </a:r>
            <a:endParaRPr lang="ru-RU" sz="1600" dirty="0" smtClean="0">
              <a:cs typeface="Arial" pitchFamily="34" charset="0"/>
            </a:endParaRPr>
          </a:p>
          <a:p>
            <a:endParaRPr lang="ru-RU" sz="1800" dirty="0"/>
          </a:p>
        </p:txBody>
      </p:sp>
      <p:pic>
        <p:nvPicPr>
          <p:cNvPr id="9" name="Picture 6" descr="http://tsarselo.ru/images/photos/296d93c94c5f79fa2d371d03eb73ec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980728"/>
            <a:ext cx="1776751" cy="2664296"/>
          </a:xfrm>
          <a:prstGeom prst="rect">
            <a:avLst/>
          </a:prstGeom>
          <a:noFill/>
        </p:spPr>
      </p:pic>
      <p:pic>
        <p:nvPicPr>
          <p:cNvPr id="10" name="Picture 2" descr="http://stat18.privet.ru/lr/0a14a89cf514c9d4fb8886c7e31d9f07"/>
          <p:cNvPicPr>
            <a:picLocks noChangeAspect="1" noChangeArrowheads="1"/>
          </p:cNvPicPr>
          <p:nvPr/>
        </p:nvPicPr>
        <p:blipFill>
          <a:blip r:embed="rId3" cstate="print"/>
          <a:srcRect r="20000"/>
          <a:stretch>
            <a:fillRect/>
          </a:stretch>
        </p:blipFill>
        <p:spPr bwMode="auto">
          <a:xfrm>
            <a:off x="467544" y="3356992"/>
            <a:ext cx="2016224" cy="20162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44208" y="332656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3501008"/>
            <a:ext cx="2016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На дубинку опираясь стоит на лестнице красавец.                  Мускулист он и силён.                                    Яблоки добыл для </a:t>
            </a:r>
            <a:r>
              <a:rPr lang="ru-RU" sz="1600" b="1" dirty="0" err="1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Эврисфея</a:t>
            </a:r>
            <a:r>
              <a:rPr lang="ru-RU" sz="16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он.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57200" y="1700809"/>
            <a:ext cx="4040188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4"/>
          </p:nvPr>
        </p:nvSpPr>
        <p:spPr>
          <a:xfrm>
            <a:off x="6516216" y="836712"/>
            <a:ext cx="2088232" cy="331236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16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     Теперь по лесам Немейским людям не страшно ходить.               Ведь льва-людоеда этому юноше кудрявому удалось победить</a:t>
            </a:r>
            <a:r>
              <a:rPr lang="ru-RU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ru-RU" sz="32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682752" cy="83671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Четверг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3816424" cy="11521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200" dirty="0" smtClean="0"/>
              <a:t>Утро </a:t>
            </a:r>
            <a:r>
              <a:rPr lang="ru-RU" dirty="0" smtClean="0"/>
              <a:t>                                                                                                 </a:t>
            </a:r>
            <a:r>
              <a:rPr lang="ru-RU" sz="1700" u="sng" dirty="0" smtClean="0">
                <a:ea typeface="Times New Roman" pitchFamily="18" charset="0"/>
                <a:cs typeface="Arial" pitchFamily="34" charset="0"/>
              </a:rPr>
              <a:t>Дидактическая игра </a:t>
            </a:r>
            <a:r>
              <a:rPr lang="ru-RU" sz="1700" dirty="0" smtClean="0">
                <a:ea typeface="Times New Roman" pitchFamily="18" charset="0"/>
                <a:cs typeface="Arial" pitchFamily="34" charset="0"/>
              </a:rPr>
              <a:t>«Фоторобот»</a:t>
            </a:r>
            <a:endParaRPr lang="ru-RU" sz="1700" dirty="0" smtClean="0">
              <a:cs typeface="Arial" pitchFamily="34" charset="0"/>
            </a:endParaRPr>
          </a:p>
          <a:p>
            <a:r>
              <a:rPr lang="ru-RU" sz="1700" dirty="0" smtClean="0"/>
              <a:t>  Индивидуальные беседы «Почему Геракл – любимый герой?»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53" y="1772817"/>
            <a:ext cx="2304255" cy="1368152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Гимнастика </a:t>
            </a:r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3200" b="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Олимпийские игры» (отжимание) </a:t>
            </a:r>
            <a:endParaRPr lang="ru-RU" sz="1600" dirty="0" smtClean="0"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Рисунок 6" descr="G:\DCIM\101MSDCF\DSC04208.JPG"/>
          <p:cNvPicPr/>
          <p:nvPr/>
        </p:nvPicPr>
        <p:blipFill>
          <a:blip r:embed="rId2" cstate="print"/>
          <a:srcRect l="9941" t="16239" r="39551" b="6624"/>
          <a:stretch>
            <a:fillRect/>
          </a:stretch>
        </p:blipFill>
        <p:spPr bwMode="auto">
          <a:xfrm>
            <a:off x="2987824" y="1412776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F:\DCIM\101MSDCF\DSC0418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726" t="10256" r="4276" b="6410"/>
          <a:stretch>
            <a:fillRect/>
          </a:stretch>
        </p:blipFill>
        <p:spPr bwMode="auto">
          <a:xfrm>
            <a:off x="467544" y="4293096"/>
            <a:ext cx="1800225" cy="12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F:\DCIM\101MSDCF\DSC04187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 l="4490" t="8120" r="4436" b="4701"/>
          <a:stretch>
            <a:fillRect/>
          </a:stretch>
        </p:blipFill>
        <p:spPr bwMode="auto">
          <a:xfrm>
            <a:off x="2339752" y="4653136"/>
            <a:ext cx="1882775" cy="13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95536" y="3068960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Непосредственно – образовательная деятельность </a:t>
            </a:r>
            <a:r>
              <a:rPr lang="ru-RU" sz="1600" b="1" dirty="0" smtClean="0"/>
              <a:t>                                                  </a:t>
            </a:r>
            <a:r>
              <a:rPr lang="ru-RU" sz="1600" dirty="0" smtClean="0"/>
              <a:t>  </a:t>
            </a:r>
            <a:r>
              <a:rPr lang="ru-RU" sz="1600" b="1" u="sng" dirty="0" smtClean="0"/>
              <a:t>Аппликация</a:t>
            </a:r>
            <a:r>
              <a:rPr lang="ru-RU" sz="1600" b="1" dirty="0" smtClean="0"/>
              <a:t> из ткани                  «</a:t>
            </a:r>
            <a:r>
              <a:rPr lang="ru-RU" sz="1600" b="1" dirty="0" err="1" smtClean="0"/>
              <a:t>Лернейская</a:t>
            </a:r>
            <a:r>
              <a:rPr lang="ru-RU" sz="1600" b="1" dirty="0" smtClean="0"/>
              <a:t> гидра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404664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Развитие элементарных математических представлений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1166843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.Сосчитай, сколько подвигов совершил Геракл.  Определи, который по счёту. Поставь нужную цифру.                                                                                                  .Найди цифру 12 и раскрась её. Сосчитай до 12 и обратно. Сколько единиц в числе 12.                                               . Сосчитай: Сколько голов у пса Цербера? Сколько ног у великана </a:t>
            </a:r>
            <a:r>
              <a:rPr lang="ru-RU" sz="1600" b="1" dirty="0" err="1" smtClean="0"/>
              <a:t>Гериона</a:t>
            </a:r>
            <a:r>
              <a:rPr lang="ru-RU" sz="1600" b="1" dirty="0" smtClean="0"/>
              <a:t>? Сколько голов у гидры? Соедини цифры и героев.                                                   . Определи из каких геометрических фигур составлены </a:t>
            </a:r>
            <a:r>
              <a:rPr lang="ru-RU" sz="1600" b="1" dirty="0" err="1" smtClean="0"/>
              <a:t>стимфалийские</a:t>
            </a:r>
            <a:r>
              <a:rPr lang="ru-RU" sz="1600" b="1" dirty="0" smtClean="0"/>
              <a:t> птицы и конь </a:t>
            </a:r>
            <a:r>
              <a:rPr lang="ru-RU" sz="1600" b="1" dirty="0" err="1" smtClean="0"/>
              <a:t>Диомеда</a:t>
            </a:r>
            <a:r>
              <a:rPr lang="ru-RU" sz="1600" b="1" dirty="0" smtClean="0"/>
              <a:t>. Сосчитай. Впиши нужную цифру. Составь такие же фигуры из готовых форм.                                                    .Дорисуй немейского льва. Заштрихуй фрукт, который принёс Геракл из сада, охраняемого Атлантом.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3456384" cy="868958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 smtClean="0">
                <a:ea typeface="Calibri" pitchFamily="34" charset="0"/>
                <a:cs typeface="Times New Roman" pitchFamily="18" charset="0"/>
              </a:rPr>
              <a:t>Прогулка  </a:t>
            </a:r>
            <a:r>
              <a:rPr lang="ru-RU" sz="2200" b="1" u="sng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ea typeface="Calibri" pitchFamily="34" charset="0"/>
                <a:cs typeface="Times New Roman" pitchFamily="18" charset="0"/>
              </a:rPr>
              <a:t>Рисование 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мелками мифологических героев. </a:t>
            </a:r>
            <a:r>
              <a:rPr lang="ru-RU" sz="5400" dirty="0" smtClean="0">
                <a:cs typeface="Arial" pitchFamily="34" charset="0"/>
              </a:rPr>
              <a:t/>
            </a:r>
            <a:br>
              <a:rPr lang="ru-RU" sz="5400" dirty="0" smtClean="0"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Содержимое 4" descr="F:\DCIM\101MSDCF\DSC0437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DCIM\101MSDCF\DSC0438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34634" t="6624" r="2833" b="11325"/>
          <a:stretch>
            <a:fillRect/>
          </a:stretch>
        </p:blipFill>
        <p:spPr bwMode="auto">
          <a:xfrm>
            <a:off x="1979712" y="3645024"/>
            <a:ext cx="23146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932040" y="476672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Вечер                                                 </a:t>
            </a:r>
            <a:r>
              <a:rPr lang="ru-RU" sz="1600" b="1" u="sng" dirty="0" smtClean="0"/>
              <a:t>Беседа                                                               </a:t>
            </a:r>
            <a:r>
              <a:rPr lang="ru-RU" sz="1600" b="1" dirty="0" smtClean="0"/>
              <a:t>«Что такое подвиг?»                                           </a:t>
            </a:r>
            <a:r>
              <a:rPr lang="ru-RU" sz="1600" b="1" u="sng" dirty="0" smtClean="0"/>
              <a:t>Создание скульптуры </a:t>
            </a:r>
            <a:r>
              <a:rPr lang="ru-RU" sz="1600" b="1" dirty="0" smtClean="0"/>
              <a:t>Геракла из пробок.</a:t>
            </a:r>
          </a:p>
        </p:txBody>
      </p:sp>
      <p:pic>
        <p:nvPicPr>
          <p:cNvPr id="10" name="Рисунок 9" descr="F:\DCIM\101MSDCF\DSC04401.JPG"/>
          <p:cNvPicPr/>
          <p:nvPr/>
        </p:nvPicPr>
        <p:blipFill>
          <a:blip r:embed="rId4" cstate="print"/>
          <a:srcRect l="14912" r="10689"/>
          <a:stretch>
            <a:fillRect/>
          </a:stretch>
        </p:blipFill>
        <p:spPr bwMode="auto">
          <a:xfrm rot="5400000">
            <a:off x="5292080" y="2276872"/>
            <a:ext cx="30243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boo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mybook</Template>
  <TotalTime>287</TotalTime>
  <Words>759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mybook</vt:lpstr>
      <vt:lpstr>Подвиги Геракла</vt:lpstr>
      <vt:lpstr>Актуальность:                                         С давних времён люди увлекались  древнегреческой  культурой.                                  Мифы – это часть этой культуры. Посещая любой исторический, художественный музеи, мы встречаем произведения искусства на мифологические сюжеты.                                             Мифы интересны и сейчас и детям, и взрослым.                           Они открывают  интересный мир богов, чудовищ, рассказывают о волшебных предметах, об отважных героях.                                    А самым известным героем является Геракл.  </vt:lpstr>
      <vt:lpstr>  Понедельник</vt:lpstr>
      <vt:lpstr>Вторник </vt:lpstr>
      <vt:lpstr>Вечер  Рассматривание Геракла в изображении разных художников.                    ( Способствовать развитию умения рассматривать картины, видеть  и замечать индивидуальную манеру исполнения) </vt:lpstr>
      <vt:lpstr>Среда </vt:lpstr>
      <vt:lpstr>Прогулка  «Олимпийские игры»                       (броски на дальность) </vt:lpstr>
      <vt:lpstr>Четверг</vt:lpstr>
      <vt:lpstr>Прогулка   Рисование мелками мифологических героев.  </vt:lpstr>
      <vt:lpstr>Пятница</vt:lpstr>
      <vt:lpstr>Вечер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Подвиги Геракла</dc:title>
  <dc:creator>ДЖЕЙК</dc:creator>
  <cp:lastModifiedBy>ДЖЕЙК</cp:lastModifiedBy>
  <cp:revision>35</cp:revision>
  <dcterms:created xsi:type="dcterms:W3CDTF">2014-05-14T17:27:22Z</dcterms:created>
  <dcterms:modified xsi:type="dcterms:W3CDTF">2014-05-21T18:29:30Z</dcterms:modified>
</cp:coreProperties>
</file>