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5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7CC8F7-138E-44B6-BDFA-2DAF4D3C2726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6111C0-3D4B-495F-8466-7130049939E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6111C0-3D4B-495F-8466-7130049939EA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22CDC-3669-4B85-827C-59731ED2836D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C25F8-9FE6-4BA2-99FB-5483482E6B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22CDC-3669-4B85-827C-59731ED2836D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C25F8-9FE6-4BA2-99FB-5483482E6B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22CDC-3669-4B85-827C-59731ED2836D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C25F8-9FE6-4BA2-99FB-5483482E6B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22CDC-3669-4B85-827C-59731ED2836D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C25F8-9FE6-4BA2-99FB-5483482E6B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22CDC-3669-4B85-827C-59731ED2836D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C25F8-9FE6-4BA2-99FB-5483482E6B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22CDC-3669-4B85-827C-59731ED2836D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C25F8-9FE6-4BA2-99FB-5483482E6B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22CDC-3669-4B85-827C-59731ED2836D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C25F8-9FE6-4BA2-99FB-5483482E6B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22CDC-3669-4B85-827C-59731ED2836D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C25F8-9FE6-4BA2-99FB-5483482E6B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22CDC-3669-4B85-827C-59731ED2836D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C25F8-9FE6-4BA2-99FB-5483482E6B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22CDC-3669-4B85-827C-59731ED2836D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C25F8-9FE6-4BA2-99FB-5483482E6B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22CDC-3669-4B85-827C-59731ED2836D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C25F8-9FE6-4BA2-99FB-5483482E6B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22CDC-3669-4B85-827C-59731ED2836D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C25F8-9FE6-4BA2-99FB-5483482E6BE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6.jpeg"/><Relationship Id="rId7" Type="http://schemas.openxmlformats.org/officeDocument/2006/relationships/image" Target="../media/image9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3.jpeg"/><Relationship Id="rId9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958166" cy="571504"/>
          </a:xfrm>
        </p:spPr>
        <p:txBody>
          <a:bodyPr>
            <a:normAutofit fontScale="90000"/>
          </a:bodyPr>
          <a:lstStyle/>
          <a:p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Урок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разработан в соответствие ФГОС.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Урок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предназначен для 6-го класса по линии Л.Н. Сухоруковой, В.С.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Кучменко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И.Я. Колесникова "Биология. Живой организм"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/>
              <a:t/>
            </a:r>
            <a:br>
              <a:rPr lang="ru-RU" b="1" dirty="0"/>
            </a:br>
            <a:r>
              <a:rPr lang="ru-RU" dirty="0" smtClean="0"/>
              <a:t> 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/>
            </a:r>
            <a:br>
              <a:rPr lang="ru-RU" sz="1800" dirty="0"/>
            </a:br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500306"/>
            <a:ext cx="6400800" cy="1928826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Тема урока: Видоизменения надземных побегов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57686" y="5357826"/>
            <a:ext cx="42148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Ларионова И.М., учитель биологии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МОУ «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едновская СОШ»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Правильные ответы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i="1" dirty="0" smtClean="0"/>
              <a:t>2,3,4,5,9</a:t>
            </a:r>
            <a:r>
              <a:rPr lang="ru-RU" b="1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Домашнее задание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 </a:t>
            </a:r>
            <a:endParaRPr lang="ru-RU" dirty="0"/>
          </a:p>
          <a:p>
            <a:pPr marL="895350" indent="-266700">
              <a:buNone/>
            </a:pPr>
            <a:r>
              <a:rPr lang="ru-RU" sz="2800" dirty="0"/>
              <a:t>параграф 32, </a:t>
            </a:r>
          </a:p>
          <a:p>
            <a:pPr marL="895350" indent="-266700">
              <a:buNone/>
            </a:pPr>
            <a:r>
              <a:rPr lang="ru-RU" sz="2800" dirty="0"/>
              <a:t>тетрадь-тренажер с.6 №18, </a:t>
            </a:r>
          </a:p>
          <a:p>
            <a:pPr marL="895350" indent="-266700"/>
            <a:r>
              <a:rPr lang="ru-RU" sz="2800" dirty="0"/>
              <a:t>с.10 № 7. </a:t>
            </a:r>
          </a:p>
          <a:p>
            <a:pPr marL="895350" indent="-266700"/>
            <a:r>
              <a:rPr lang="ru-RU" sz="2800" dirty="0"/>
              <a:t>с.15 № 7,8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1214445"/>
          </a:xfrm>
        </p:spPr>
        <p:txBody>
          <a:bodyPr>
            <a:normAutofit/>
          </a:bodyPr>
          <a:lstStyle/>
          <a:p>
            <a:r>
              <a:rPr lang="ru-RU" sz="3600" dirty="0"/>
              <a:t>Актуализация опорных знаний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1714488"/>
            <a:ext cx="7643866" cy="3924312"/>
          </a:xfrm>
        </p:spPr>
        <p:txBody>
          <a:bodyPr>
            <a:normAutofit/>
          </a:bodyPr>
          <a:lstStyle/>
          <a:p>
            <a:pPr lvl="0" algn="just"/>
            <a:r>
              <a:rPr lang="ru-RU" sz="2000" dirty="0">
                <a:solidFill>
                  <a:schemeClr val="tx1"/>
                </a:solidFill>
              </a:rPr>
              <a:t>На интерактивной доске показан рисунок, виды корней, </a:t>
            </a:r>
            <a:r>
              <a:rPr lang="ru-RU" sz="2000" dirty="0" smtClean="0">
                <a:solidFill>
                  <a:schemeClr val="tx1"/>
                </a:solidFill>
              </a:rPr>
              <a:t>подпишите его</a:t>
            </a:r>
            <a:r>
              <a:rPr lang="ru-RU" sz="2000" dirty="0">
                <a:solidFill>
                  <a:schemeClr val="tx1"/>
                </a:solidFill>
              </a:rPr>
              <a:t>? </a:t>
            </a:r>
            <a:r>
              <a:rPr lang="ru-RU" sz="2000" b="1" i="1" dirty="0">
                <a:solidFill>
                  <a:schemeClr val="tx1"/>
                </a:solidFill>
              </a:rPr>
              <a:t>(работа с рабочим листом</a:t>
            </a:r>
            <a:r>
              <a:rPr lang="ru-RU" sz="2000" dirty="0" smtClean="0">
                <a:solidFill>
                  <a:schemeClr val="tx1"/>
                </a:solidFill>
              </a:rPr>
              <a:t>)</a:t>
            </a:r>
            <a:endParaRPr lang="ru-RU" sz="2000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 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2786058"/>
            <a:ext cx="3071834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1071569"/>
          </a:xfrm>
        </p:spPr>
        <p:txBody>
          <a:bodyPr>
            <a:normAutofit/>
          </a:bodyPr>
          <a:lstStyle/>
          <a:p>
            <a:pPr lvl="0"/>
            <a:r>
              <a:rPr lang="ru-RU" sz="3600" dirty="0"/>
              <a:t>Т</a:t>
            </a:r>
            <a:r>
              <a:rPr lang="ru-RU" sz="3600" dirty="0" smtClean="0"/>
              <a:t>ест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1428736"/>
            <a:ext cx="7500990" cy="4929222"/>
          </a:xfrm>
        </p:spPr>
        <p:txBody>
          <a:bodyPr>
            <a:normAutofit/>
          </a:bodyPr>
          <a:lstStyle/>
          <a:p>
            <a:pPr algn="just"/>
            <a:r>
              <a:rPr lang="ru-RU" sz="1600" dirty="0" smtClean="0">
                <a:solidFill>
                  <a:schemeClr val="tx1"/>
                </a:solidFill>
              </a:rPr>
              <a:t>1</a:t>
            </a:r>
            <a:r>
              <a:rPr lang="ru-RU" sz="1600" dirty="0">
                <a:solidFill>
                  <a:schemeClr val="tx1"/>
                </a:solidFill>
              </a:rPr>
              <a:t>. Осевой орган растения, который в отличие от стебля не рассечен на узлы и междоузлия и не имеет листья:</a:t>
            </a:r>
          </a:p>
          <a:p>
            <a:pPr indent="714375" algn="just"/>
            <a:r>
              <a:rPr lang="ru-RU" sz="1600" dirty="0">
                <a:solidFill>
                  <a:schemeClr val="tx1"/>
                </a:solidFill>
              </a:rPr>
              <a:t>А. стебель Б.корень В.лист Г. цветок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</a:rPr>
              <a:t>2. Примером органа растений является:</a:t>
            </a:r>
          </a:p>
          <a:p>
            <a:pPr indent="714375" algn="just"/>
            <a:r>
              <a:rPr lang="ru-RU" sz="1600" dirty="0">
                <a:solidFill>
                  <a:schemeClr val="tx1"/>
                </a:solidFill>
              </a:rPr>
              <a:t>А. лист  Б. легкие  В.желудок  Г. сердце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</a:rPr>
              <a:t>3. Для защиты нежного кончика корня от механических повреждений и уменьшения испарения служит:</a:t>
            </a:r>
          </a:p>
          <a:p>
            <a:pPr indent="714375" algn="just"/>
            <a:r>
              <a:rPr lang="ru-RU" sz="1600" dirty="0">
                <a:solidFill>
                  <a:schemeClr val="tx1"/>
                </a:solidFill>
              </a:rPr>
              <a:t>А.зона деления  Б.корневой чехлик  В. зона всасывания Г.зона проведения.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</a:rPr>
              <a:t>4.  Корневые волоски находятся в зоне:</a:t>
            </a:r>
          </a:p>
          <a:p>
            <a:pPr indent="714375" algn="just"/>
            <a:r>
              <a:rPr lang="ru-RU" sz="1600" dirty="0">
                <a:solidFill>
                  <a:schemeClr val="tx1"/>
                </a:solidFill>
              </a:rPr>
              <a:t>А. всасывания Б. проведения В. деления Г. растяжения и роста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</a:rPr>
              <a:t>5.  Установите соответствие между видами корней:</a:t>
            </a:r>
          </a:p>
          <a:p>
            <a:r>
              <a:rPr lang="ru-RU" sz="1600" b="1" dirty="0">
                <a:solidFill>
                  <a:schemeClr val="tx1"/>
                </a:solidFill>
              </a:rPr>
              <a:t> </a:t>
            </a:r>
            <a:endParaRPr lang="ru-RU" sz="1600" dirty="0">
              <a:solidFill>
                <a:schemeClr val="tx1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071538" y="4857760"/>
          <a:ext cx="4572032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5024"/>
                <a:gridCol w="256700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А. Вырастает из корешка зародыша семени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Б. Отрастает от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главного корня.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В. Отрастают от стебля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1. Боковые корни</a:t>
                      </a:r>
                    </a:p>
                    <a:p>
                      <a:pPr lvl="0"/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2. Главный корень</a:t>
                      </a:r>
                    </a:p>
                    <a:p>
                      <a:pPr lvl="0"/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3.Придаточные корни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6072199" y="5214950"/>
          <a:ext cx="2428891" cy="385445"/>
        </p:xfrm>
        <a:graphic>
          <a:graphicData uri="http://schemas.openxmlformats.org/drawingml/2006/table">
            <a:tbl>
              <a:tblPr/>
              <a:tblGrid>
                <a:gridCol w="809401"/>
                <a:gridCol w="809401"/>
                <a:gridCol w="810089"/>
              </a:tblGrid>
              <a:tr h="186690"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755"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Самопроверка </a:t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1600200"/>
            <a:ext cx="6357982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/>
              <a:t>1-Б;     </a:t>
            </a:r>
          </a:p>
          <a:p>
            <a:pPr>
              <a:buNone/>
            </a:pPr>
            <a:r>
              <a:rPr lang="ru-RU" sz="2800" dirty="0"/>
              <a:t>2-А;    </a:t>
            </a:r>
          </a:p>
          <a:p>
            <a:pPr>
              <a:buNone/>
            </a:pPr>
            <a:r>
              <a:rPr lang="ru-RU" sz="2800" dirty="0"/>
              <a:t>3-Б; 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4-А;</a:t>
            </a:r>
          </a:p>
          <a:p>
            <a:pPr>
              <a:buNone/>
            </a:pPr>
            <a:r>
              <a:rPr lang="ru-RU" sz="2800" dirty="0" smtClean="0"/>
              <a:t>5 А-2; Б-1; В-3</a:t>
            </a:r>
            <a:endParaRPr lang="ru-RU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Тема урока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2800" dirty="0" smtClean="0"/>
          </a:p>
          <a:p>
            <a:pPr algn="ctr">
              <a:buNone/>
            </a:pPr>
            <a:endParaRPr lang="ru-RU" sz="2800" dirty="0"/>
          </a:p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Видоизменения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надземных побегов</a:t>
            </a:r>
            <a:endParaRPr lang="ru-RU" sz="2800" dirty="0" smtClean="0"/>
          </a:p>
        </p:txBody>
      </p:sp>
      <p:pic>
        <p:nvPicPr>
          <p:cNvPr id="4" name="Рисунок 3" descr="Виноград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4500569"/>
            <a:ext cx="2357454" cy="1768091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 smtClean="0"/>
              <a:t>Достижение </a:t>
            </a:r>
            <a:r>
              <a:rPr lang="ru-RU" sz="4000" dirty="0"/>
              <a:t>цели</a:t>
            </a:r>
            <a:br>
              <a:rPr lang="ru-RU" sz="4000" dirty="0"/>
            </a:br>
            <a:r>
              <a:rPr lang="ru-RU" b="1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                                </a:t>
            </a:r>
          </a:p>
          <a:p>
            <a:pPr>
              <a:buNone/>
            </a:pPr>
            <a:endParaRPr lang="ru-RU" b="1" dirty="0"/>
          </a:p>
          <a:p>
            <a:pPr>
              <a:buNone/>
            </a:pPr>
            <a:r>
              <a:rPr lang="ru-RU" b="1" dirty="0" smtClean="0"/>
              <a:t>                            </a:t>
            </a:r>
            <a:r>
              <a:rPr lang="ru-RU" sz="2800" dirty="0" smtClean="0"/>
              <a:t>Эксперимент </a:t>
            </a:r>
            <a:endParaRPr lang="ru-RU" sz="2800" dirty="0"/>
          </a:p>
          <a:p>
            <a:pPr>
              <a:buNone/>
            </a:pPr>
            <a:r>
              <a:rPr lang="ru-RU" sz="2800" dirty="0"/>
              <a:t>                        </a:t>
            </a:r>
            <a:r>
              <a:rPr lang="ru-RU" sz="2800" dirty="0" smtClean="0"/>
              <a:t>Спросить </a:t>
            </a:r>
            <a:r>
              <a:rPr lang="ru-RU" sz="2800" dirty="0"/>
              <a:t>у взрослого </a:t>
            </a:r>
          </a:p>
          <a:p>
            <a:pPr>
              <a:buNone/>
            </a:pPr>
            <a:r>
              <a:rPr lang="ru-RU" sz="2800" dirty="0"/>
              <a:t>                    Подумать самому </a:t>
            </a:r>
          </a:p>
          <a:p>
            <a:pPr>
              <a:buNone/>
            </a:pPr>
            <a:r>
              <a:rPr lang="ru-RU" sz="2800" dirty="0" smtClean="0"/>
              <a:t>            Собрать </a:t>
            </a:r>
            <a:r>
              <a:rPr lang="ru-RU" sz="2800" dirty="0"/>
              <a:t>нужный материал </a:t>
            </a:r>
          </a:p>
          <a:p>
            <a:pPr>
              <a:buNone/>
            </a:pPr>
            <a:r>
              <a:rPr lang="ru-RU" b="1" dirty="0"/>
              <a:t> </a:t>
            </a:r>
            <a:endParaRPr lang="ru-RU" dirty="0"/>
          </a:p>
          <a:p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 flipH="1" flipV="1">
            <a:off x="892943" y="2321711"/>
            <a:ext cx="2928958" cy="257176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pic>
        <p:nvPicPr>
          <p:cNvPr id="6" name="Рисунок 5" descr="Горох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6578" y="5000636"/>
            <a:ext cx="2089942" cy="157163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 smtClean="0"/>
              <a:t>План </a:t>
            </a:r>
            <a:r>
              <a:rPr lang="ru-RU" sz="4000" dirty="0"/>
              <a:t>урока (планируемые результаты)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928802"/>
            <a:ext cx="7643866" cy="4197361"/>
          </a:xfrm>
        </p:spPr>
        <p:txBody>
          <a:bodyPr/>
          <a:lstStyle/>
          <a:p>
            <a:pPr lvl="0">
              <a:buNone/>
            </a:pPr>
            <a:r>
              <a:rPr lang="ru-RU" sz="2800" dirty="0" smtClean="0"/>
              <a:t>1. Установить </a:t>
            </a:r>
            <a:r>
              <a:rPr lang="ru-RU" sz="2800" dirty="0"/>
              <a:t>взаимосвязь строения и условий среды обитания.</a:t>
            </a:r>
          </a:p>
          <a:p>
            <a:pPr lvl="0">
              <a:buNone/>
            </a:pPr>
            <a:r>
              <a:rPr lang="ru-RU" sz="2800" dirty="0" smtClean="0"/>
              <a:t>2. Называть </a:t>
            </a:r>
            <a:r>
              <a:rPr lang="ru-RU" sz="2800" dirty="0"/>
              <a:t>видоизмененные надземные побеги, приводить примеры.</a:t>
            </a:r>
          </a:p>
          <a:p>
            <a:pPr lvl="0">
              <a:buNone/>
            </a:pPr>
            <a:r>
              <a:rPr lang="ru-RU" sz="2800" dirty="0" smtClean="0"/>
              <a:t>3. Ознакомиться </a:t>
            </a:r>
            <a:r>
              <a:rPr lang="ru-RU" sz="2800" dirty="0"/>
              <a:t>с многообразием побегов.</a:t>
            </a:r>
          </a:p>
          <a:p>
            <a:pPr lvl="0">
              <a:buNone/>
            </a:pPr>
            <a:r>
              <a:rPr lang="ru-RU" sz="2800" dirty="0" smtClean="0"/>
              <a:t>4. Оценивать </a:t>
            </a:r>
            <a:r>
              <a:rPr lang="ru-RU" sz="2800" dirty="0"/>
              <a:t>значение разнообразия растений для сохранения природы родного края.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Содержимое 3" descr="Качан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58082" y="5000636"/>
            <a:ext cx="1643074" cy="1612267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Многообразие побегов</a:t>
            </a:r>
            <a:endParaRPr lang="ru-RU" sz="3600" dirty="0"/>
          </a:p>
        </p:txBody>
      </p:sp>
      <p:pic>
        <p:nvPicPr>
          <p:cNvPr id="4" name="Содержимое 3" descr="Качанjpg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86050" y="2000240"/>
            <a:ext cx="1949033" cy="191248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Алое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2066" y="1500174"/>
            <a:ext cx="2032000" cy="1524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Рисунок 9" descr="Горох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43504" y="3429000"/>
            <a:ext cx="2184939" cy="16430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Рисунок 10" descr="Кактус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0034" y="3714752"/>
            <a:ext cx="1945479" cy="17859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Рисунок 11" descr="Желтая акация 1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57488" y="4143380"/>
            <a:ext cx="1757356" cy="20772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Рисунок 12" descr="Земляника лесная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00958" y="2285992"/>
            <a:ext cx="1462088" cy="21731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Рисунок 13" descr="огурец 1.jpg"/>
          <p:cNvPicPr>
            <a:picLocks noChangeAspect="1"/>
          </p:cNvPicPr>
          <p:nvPr/>
        </p:nvPicPr>
        <p:blipFill>
          <a:blip r:embed="rId8"/>
          <a:srcRect b="4600"/>
          <a:stretch>
            <a:fillRect/>
          </a:stretch>
        </p:blipFill>
        <p:spPr>
          <a:xfrm>
            <a:off x="428596" y="1571612"/>
            <a:ext cx="2147345" cy="15382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" name="Рисунок 14" descr="Виноград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286512" y="5143512"/>
            <a:ext cx="2000264" cy="15001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4000" dirty="0" smtClean="0"/>
              <a:t>Повторение</a:t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>
              <a:buNone/>
            </a:pPr>
            <a:r>
              <a:rPr lang="ru-RU" b="1" i="1" dirty="0" smtClean="0"/>
              <a:t>Индивидуальное задание.</a:t>
            </a:r>
            <a:r>
              <a:rPr lang="ru-RU" dirty="0" smtClean="0"/>
              <a:t> Из перечисленных ответов выберите правильные ответы, которые запишите цифрами.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1.Побег – стебель и корни.</a:t>
            </a:r>
          </a:p>
          <a:p>
            <a:pPr>
              <a:buNone/>
            </a:pPr>
            <a:r>
              <a:rPr lang="ru-RU" dirty="0" smtClean="0"/>
              <a:t>2. Узел – место прикрепления листа к стеблю</a:t>
            </a:r>
          </a:p>
          <a:p>
            <a:pPr>
              <a:buNone/>
            </a:pPr>
            <a:r>
              <a:rPr lang="ru-RU" dirty="0" smtClean="0"/>
              <a:t>3. Бывают листья черешковые и сидячие. </a:t>
            </a:r>
          </a:p>
          <a:p>
            <a:pPr>
              <a:buNone/>
            </a:pPr>
            <a:r>
              <a:rPr lang="ru-RU" dirty="0" smtClean="0"/>
              <a:t>4.Жилки в листе имеют большое значение: они укрепляют лист, придают ему эластичность и прочность.</a:t>
            </a:r>
          </a:p>
          <a:p>
            <a:pPr>
              <a:buNone/>
            </a:pPr>
            <a:r>
              <a:rPr lang="ru-RU" dirty="0" smtClean="0"/>
              <a:t>5.Различают:  простые и сложные листья.</a:t>
            </a:r>
          </a:p>
          <a:p>
            <a:pPr>
              <a:buNone/>
            </a:pPr>
            <a:r>
              <a:rPr lang="ru-RU" dirty="0" smtClean="0"/>
              <a:t>6. Органы растения – корень и стебель.</a:t>
            </a:r>
          </a:p>
          <a:p>
            <a:pPr>
              <a:buNone/>
            </a:pPr>
            <a:r>
              <a:rPr lang="ru-RU" dirty="0" smtClean="0"/>
              <a:t>7.Все листья сложные</a:t>
            </a:r>
          </a:p>
          <a:p>
            <a:pPr>
              <a:buNone/>
            </a:pPr>
            <a:r>
              <a:rPr lang="ru-RU" dirty="0" smtClean="0"/>
              <a:t>8.Лист нужен только для дыхания</a:t>
            </a:r>
          </a:p>
          <a:p>
            <a:pPr>
              <a:buNone/>
            </a:pPr>
            <a:r>
              <a:rPr lang="ru-RU" dirty="0" smtClean="0"/>
              <a:t>9.Колючки это видоизмененные листья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350</Words>
  <Application>Microsoft Office PowerPoint</Application>
  <PresentationFormat>Экран (4:3)</PresentationFormat>
  <Paragraphs>75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       Урок разработан в соответствие ФГОС.  Урок предназначен для 6-го класса по линии Л.Н. Сухоруковой, В.С. Кучменко,  И.Я. Колесникова "Биология. Живой организм"     </vt:lpstr>
      <vt:lpstr>Актуализация опорных знаний</vt:lpstr>
      <vt:lpstr>Тест</vt:lpstr>
      <vt:lpstr>Самопроверка  </vt:lpstr>
      <vt:lpstr> Тема урока </vt:lpstr>
      <vt:lpstr>  Достижение цели   </vt:lpstr>
      <vt:lpstr>  План урока (планируемые результаты)   </vt:lpstr>
      <vt:lpstr>Многообразие побегов</vt:lpstr>
      <vt:lpstr> Повторение </vt:lpstr>
      <vt:lpstr>Правильные ответы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разработан в соответствие ФГОС.  Урок предназначен для 6-го класса по линии Л.Н. Сухоруковой, В.С. Кучменко,  И.Я. Колесникова "Биология. Живой организм"</dc:title>
  <dc:creator>Владимир</dc:creator>
  <cp:lastModifiedBy>Владимир</cp:lastModifiedBy>
  <cp:revision>12</cp:revision>
  <dcterms:created xsi:type="dcterms:W3CDTF">2013-10-22T00:34:58Z</dcterms:created>
  <dcterms:modified xsi:type="dcterms:W3CDTF">2013-11-13T18:15:35Z</dcterms:modified>
</cp:coreProperties>
</file>